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50" r:id="rId2"/>
  </p:sldMasterIdLst>
  <p:notesMasterIdLst>
    <p:notesMasterId r:id="rId50"/>
  </p:notesMasterIdLst>
  <p:sldIdLst>
    <p:sldId id="333" r:id="rId3"/>
    <p:sldId id="1326" r:id="rId4"/>
    <p:sldId id="1229" r:id="rId5"/>
    <p:sldId id="1487" r:id="rId6"/>
    <p:sldId id="1443" r:id="rId7"/>
    <p:sldId id="1485" r:id="rId8"/>
    <p:sldId id="1486" r:id="rId9"/>
    <p:sldId id="1442" r:id="rId10"/>
    <p:sldId id="1488" r:id="rId11"/>
    <p:sldId id="1497" r:id="rId12"/>
    <p:sldId id="1194" r:id="rId13"/>
    <p:sldId id="1195" r:id="rId14"/>
    <p:sldId id="1196" r:id="rId15"/>
    <p:sldId id="1197" r:id="rId16"/>
    <p:sldId id="1198" r:id="rId17"/>
    <p:sldId id="1489" r:id="rId18"/>
    <p:sldId id="1490" r:id="rId19"/>
    <p:sldId id="599" r:id="rId20"/>
    <p:sldId id="1235" r:id="rId21"/>
    <p:sldId id="1491" r:id="rId22"/>
    <p:sldId id="1493" r:id="rId23"/>
    <p:sldId id="344" r:id="rId24"/>
    <p:sldId id="1494" r:id="rId25"/>
    <p:sldId id="1495" r:id="rId26"/>
    <p:sldId id="1496" r:id="rId27"/>
    <p:sldId id="345" r:id="rId28"/>
    <p:sldId id="1464" r:id="rId29"/>
    <p:sldId id="1465" r:id="rId30"/>
    <p:sldId id="1498" r:id="rId31"/>
    <p:sldId id="1477" r:id="rId32"/>
    <p:sldId id="1478" r:id="rId33"/>
    <p:sldId id="1480" r:id="rId34"/>
    <p:sldId id="1481" r:id="rId35"/>
    <p:sldId id="1522" r:id="rId36"/>
    <p:sldId id="1515" r:id="rId37"/>
    <p:sldId id="1516" r:id="rId38"/>
    <p:sldId id="1517" r:id="rId39"/>
    <p:sldId id="1519" r:id="rId40"/>
    <p:sldId id="1514" r:id="rId41"/>
    <p:sldId id="1513" r:id="rId42"/>
    <p:sldId id="1521" r:id="rId43"/>
    <p:sldId id="1520" r:id="rId44"/>
    <p:sldId id="1546" r:id="rId45"/>
    <p:sldId id="1523" r:id="rId46"/>
    <p:sldId id="1544" r:id="rId47"/>
    <p:sldId id="359" r:id="rId48"/>
    <p:sldId id="377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5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Petr Novák" initials="PN" lastIdx="3" clrIdx="1">
    <p:extLst>
      <p:ext uri="{19B8F6BF-5375-455C-9EA6-DF929625EA0E}">
        <p15:presenceInfo xmlns:p15="http://schemas.microsoft.com/office/powerpoint/2012/main" userId="Petr Novák" providerId="None"/>
      </p:ext>
    </p:extLst>
  </p:cmAuthor>
  <p:cmAuthor id="3" name="Pedro" initials="P" lastIdx="4" clrIdx="2">
    <p:extLst>
      <p:ext uri="{19B8F6BF-5375-455C-9EA6-DF929625EA0E}">
        <p15:presenceInfo xmlns:p15="http://schemas.microsoft.com/office/powerpoint/2012/main" userId="Ped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9B"/>
    <a:srgbClr val="FF7F61"/>
    <a:srgbClr val="00D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3623" autoAdjust="0"/>
  </p:normalViewPr>
  <p:slideViewPr>
    <p:cSldViewPr>
      <p:cViewPr varScale="1">
        <p:scale>
          <a:sx n="110" d="100"/>
          <a:sy n="110" d="100"/>
        </p:scale>
        <p:origin x="1066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1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vák Petr" userId="6eeeeff6-db20-45cb-b0a3-76493f2d001e" providerId="ADAL" clId="{18ADB882-C017-41A0-A2B3-316DCFDC60DE}"/>
    <pc:docChg chg="delSld delMainMaster">
      <pc:chgData name="Novák Petr" userId="6eeeeff6-db20-45cb-b0a3-76493f2d001e" providerId="ADAL" clId="{18ADB882-C017-41A0-A2B3-316DCFDC60DE}" dt="2025-02-11T20:31:15.215" v="1"/>
      <pc:docMkLst>
        <pc:docMk/>
      </pc:docMkLst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184756977" sldId="350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160243603" sldId="351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649350476" sldId="352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663473746" sldId="353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782912751" sldId="354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049422839" sldId="355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785679714" sldId="356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248552540" sldId="357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036470979" sldId="981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4255233402" sldId="1200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247264580" sldId="1201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802701245" sldId="1202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526758678" sldId="1203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321683406" sldId="1204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60149902" sldId="1205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194228097" sldId="1206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778638213" sldId="1213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654711241" sldId="1215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611773533" sldId="1322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142228003" sldId="1323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614193331" sldId="1324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529110150" sldId="1325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850986045" sldId="1327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003583524" sldId="1333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935206765" sldId="1499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925194940" sldId="1500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4200703249" sldId="1501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4141479312" sldId="1502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11024191" sldId="1503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66860628" sldId="1504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551417381" sldId="4412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275036045" sldId="4469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847825667" sldId="4513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294021955" sldId="4515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020996945" sldId="4516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911331811" sldId="4517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854427949" sldId="4518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865000349" sldId="4519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414636055" sldId="4520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674293018" sldId="4521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25947971" sldId="4522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619127680" sldId="4523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4053827827" sldId="4524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375881308" sldId="4525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025437926" sldId="4526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3861946666" sldId="4527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97322929" sldId="4528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863585981" sldId="4530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601143665" sldId="4531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826777382" sldId="4532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847536048" sldId="4533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817901329" sldId="4534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1665838553" sldId="4535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712414529" sldId="4536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844751259" sldId="4537"/>
        </pc:sldMkLst>
      </pc:sldChg>
      <pc:sldChg chg="del">
        <pc:chgData name="Novák Petr" userId="6eeeeff6-db20-45cb-b0a3-76493f2d001e" providerId="ADAL" clId="{18ADB882-C017-41A0-A2B3-316DCFDC60DE}" dt="2025-02-11T20:31:06.438" v="0" actId="47"/>
        <pc:sldMkLst>
          <pc:docMk/>
          <pc:sldMk cId="2697686940" sldId="4570"/>
        </pc:sldMkLst>
      </pc:sld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1791893708" sldId="2147483684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91893708" sldId="2147483684"/>
            <pc:sldLayoutMk cId="2721736056" sldId="214748368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91893708" sldId="2147483684"/>
            <pc:sldLayoutMk cId="1331792576" sldId="214748368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91893708" sldId="2147483684"/>
            <pc:sldLayoutMk cId="1981220295" sldId="214748368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91893708" sldId="2147483684"/>
            <pc:sldLayoutMk cId="1577646640" sldId="214748368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91893708" sldId="2147483684"/>
            <pc:sldLayoutMk cId="3521505246" sldId="214748368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91893708" sldId="2147483684"/>
            <pc:sldLayoutMk cId="3396572346" sldId="214748369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91893708" sldId="2147483684"/>
            <pc:sldLayoutMk cId="2488151209" sldId="214748369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91893708" sldId="2147483684"/>
            <pc:sldLayoutMk cId="1751758683" sldId="214748369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91893708" sldId="2147483684"/>
            <pc:sldLayoutMk cId="1998825387" sldId="214748369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91893708" sldId="2147483684"/>
            <pc:sldLayoutMk cId="3790433199" sldId="214748369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91893708" sldId="2147483684"/>
            <pc:sldLayoutMk cId="1719088616" sldId="2147483695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4237147888" sldId="2147483696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535498368" sldId="214748369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514629088" sldId="214748369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3580001606" sldId="214748369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1923954001" sldId="214748370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2822037172" sldId="214748370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2699305587" sldId="214748370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3366259786" sldId="214748370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2316344069" sldId="214748370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745868645" sldId="214748370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2534544643" sldId="214748370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40365132" sldId="214748370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3434259179" sldId="214748370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237147888" sldId="2147483696"/>
            <pc:sldLayoutMk cId="851638812" sldId="2147483709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2279188608" sldId="2147483710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3953631092" sldId="214748371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695159786" sldId="214748371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3801610486" sldId="214748371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652697218" sldId="214748371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3634918513" sldId="214748371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1361151056" sldId="214748371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1143049880" sldId="214748371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1408455404" sldId="214748371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288988717" sldId="214748371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2342822063" sldId="214748372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273933137" sldId="214748372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279188608" sldId="2147483710"/>
            <pc:sldLayoutMk cId="3579465661" sldId="2147483722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1716673126" sldId="2147483723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16673126" sldId="2147483723"/>
            <pc:sldLayoutMk cId="446923425" sldId="214748372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16673126" sldId="2147483723"/>
            <pc:sldLayoutMk cId="4010079313" sldId="214748372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16673126" sldId="2147483723"/>
            <pc:sldLayoutMk cId="3928574706" sldId="214748372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16673126" sldId="2147483723"/>
            <pc:sldLayoutMk cId="1501867422" sldId="214748372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16673126" sldId="2147483723"/>
            <pc:sldLayoutMk cId="1038199784" sldId="214748372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16673126" sldId="2147483723"/>
            <pc:sldLayoutMk cId="3779404008" sldId="214748372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16673126" sldId="2147483723"/>
            <pc:sldLayoutMk cId="1533212066" sldId="214748373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16673126" sldId="2147483723"/>
            <pc:sldLayoutMk cId="1230507279" sldId="214748373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16673126" sldId="2147483723"/>
            <pc:sldLayoutMk cId="3963672107" sldId="214748373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16673126" sldId="2147483723"/>
            <pc:sldLayoutMk cId="1915666082" sldId="214748373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716673126" sldId="2147483723"/>
            <pc:sldLayoutMk cId="2465765332" sldId="2147483734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2796262689" sldId="2147483747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796262689" sldId="2147483747"/>
            <pc:sldLayoutMk cId="4064846401" sldId="214748374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796262689" sldId="2147483747"/>
            <pc:sldLayoutMk cId="2387269126" sldId="214748374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796262689" sldId="2147483747"/>
            <pc:sldLayoutMk cId="2776313785" sldId="214748375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796262689" sldId="2147483747"/>
            <pc:sldLayoutMk cId="8136387" sldId="214748375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796262689" sldId="2147483747"/>
            <pc:sldLayoutMk cId="1167735763" sldId="214748375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796262689" sldId="2147483747"/>
            <pc:sldLayoutMk cId="2237963146" sldId="214748375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796262689" sldId="2147483747"/>
            <pc:sldLayoutMk cId="55197257" sldId="214748375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796262689" sldId="2147483747"/>
            <pc:sldLayoutMk cId="2625076889" sldId="214748375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796262689" sldId="2147483747"/>
            <pc:sldLayoutMk cId="750497603" sldId="214748375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796262689" sldId="2147483747"/>
            <pc:sldLayoutMk cId="391501337" sldId="214748375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796262689" sldId="2147483747"/>
            <pc:sldLayoutMk cId="711372773" sldId="2147483758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4145087692" sldId="2147483771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145087692" sldId="2147483771"/>
            <pc:sldLayoutMk cId="1864008528" sldId="214748377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145087692" sldId="2147483771"/>
            <pc:sldLayoutMk cId="3020941883" sldId="214748377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4145087692" sldId="2147483771"/>
            <pc:sldLayoutMk cId="4282420997" sldId="2147483774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1061967815" sldId="2147483775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61967815" sldId="2147483775"/>
            <pc:sldLayoutMk cId="4130133361" sldId="214748377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61967815" sldId="2147483775"/>
            <pc:sldLayoutMk cId="1874991386" sldId="2147483777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2191377447" sldId="2147483778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91377447" sldId="2147483778"/>
            <pc:sldLayoutMk cId="4098916738" sldId="214748377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91377447" sldId="2147483778"/>
            <pc:sldLayoutMk cId="2849359776" sldId="214748378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91377447" sldId="2147483778"/>
            <pc:sldLayoutMk cId="694188772" sldId="214748378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91377447" sldId="2147483778"/>
            <pc:sldLayoutMk cId="4080232048" sldId="214748378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91377447" sldId="2147483778"/>
            <pc:sldLayoutMk cId="3713216199" sldId="214748378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91377447" sldId="2147483778"/>
            <pc:sldLayoutMk cId="2617970219" sldId="214748378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91377447" sldId="2147483778"/>
            <pc:sldLayoutMk cId="3595530913" sldId="214748378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91377447" sldId="2147483778"/>
            <pc:sldLayoutMk cId="2913074337" sldId="214748378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91377447" sldId="2147483778"/>
            <pc:sldLayoutMk cId="2128782155" sldId="214748378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91377447" sldId="2147483778"/>
            <pc:sldLayoutMk cId="1117784961" sldId="214748378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91377447" sldId="2147483778"/>
            <pc:sldLayoutMk cId="42174394" sldId="2147483789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3303231674" sldId="2147483790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303231674" sldId="2147483790"/>
            <pc:sldLayoutMk cId="3408603521" sldId="214748379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303231674" sldId="2147483790"/>
            <pc:sldLayoutMk cId="612305719" sldId="214748379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303231674" sldId="2147483790"/>
            <pc:sldLayoutMk cId="2792475003" sldId="214748379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303231674" sldId="2147483790"/>
            <pc:sldLayoutMk cId="1591736996" sldId="214748379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303231674" sldId="2147483790"/>
            <pc:sldLayoutMk cId="2029705612" sldId="214748379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303231674" sldId="2147483790"/>
            <pc:sldLayoutMk cId="2030496859" sldId="214748379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303231674" sldId="2147483790"/>
            <pc:sldLayoutMk cId="3186734335" sldId="214748379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303231674" sldId="2147483790"/>
            <pc:sldLayoutMk cId="452291791" sldId="214748379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303231674" sldId="2147483790"/>
            <pc:sldLayoutMk cId="1970022500" sldId="214748379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303231674" sldId="2147483790"/>
            <pc:sldLayoutMk cId="2093685892" sldId="214748380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303231674" sldId="2147483790"/>
            <pc:sldLayoutMk cId="1608092874" sldId="2147483801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3666740012" sldId="2147483802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666740012" sldId="2147483802"/>
            <pc:sldLayoutMk cId="155434591" sldId="214748380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666740012" sldId="2147483802"/>
            <pc:sldLayoutMk cId="2867742270" sldId="214748380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666740012" sldId="2147483802"/>
            <pc:sldLayoutMk cId="2003365152" sldId="214748380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666740012" sldId="2147483802"/>
            <pc:sldLayoutMk cId="1232706065" sldId="214748380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666740012" sldId="2147483802"/>
            <pc:sldLayoutMk cId="711744237" sldId="214748380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666740012" sldId="2147483802"/>
            <pc:sldLayoutMk cId="3461022378" sldId="214748380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666740012" sldId="2147483802"/>
            <pc:sldLayoutMk cId="2298096048" sldId="214748380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666740012" sldId="2147483802"/>
            <pc:sldLayoutMk cId="1163135408" sldId="214748381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666740012" sldId="2147483802"/>
            <pc:sldLayoutMk cId="1193240101" sldId="214748381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666740012" sldId="2147483802"/>
            <pc:sldLayoutMk cId="1428064256" sldId="214748381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666740012" sldId="2147483802"/>
            <pc:sldLayoutMk cId="32489180" sldId="2147483813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3536260815" sldId="2147483814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36260815" sldId="2147483814"/>
            <pc:sldLayoutMk cId="978956220" sldId="214748381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36260815" sldId="2147483814"/>
            <pc:sldLayoutMk cId="1792981282" sldId="214748381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36260815" sldId="2147483814"/>
            <pc:sldLayoutMk cId="2751731416" sldId="214748381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36260815" sldId="2147483814"/>
            <pc:sldLayoutMk cId="3716642450" sldId="214748381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36260815" sldId="2147483814"/>
            <pc:sldLayoutMk cId="536487009" sldId="214748381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36260815" sldId="2147483814"/>
            <pc:sldLayoutMk cId="2712371090" sldId="214748382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36260815" sldId="2147483814"/>
            <pc:sldLayoutMk cId="1627768639" sldId="214748382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36260815" sldId="2147483814"/>
            <pc:sldLayoutMk cId="1965211694" sldId="214748382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36260815" sldId="2147483814"/>
            <pc:sldLayoutMk cId="1821532879" sldId="214748382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36260815" sldId="2147483814"/>
            <pc:sldLayoutMk cId="2236730550" sldId="214748382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36260815" sldId="2147483814"/>
            <pc:sldLayoutMk cId="820426339" sldId="2147483825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3784995885" sldId="2147483826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784995885" sldId="2147483826"/>
            <pc:sldLayoutMk cId="2184201964" sldId="214748382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784995885" sldId="2147483826"/>
            <pc:sldLayoutMk cId="1872176244" sldId="214748382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784995885" sldId="2147483826"/>
            <pc:sldLayoutMk cId="1387898473" sldId="214748382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784995885" sldId="2147483826"/>
            <pc:sldLayoutMk cId="348086148" sldId="214748383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784995885" sldId="2147483826"/>
            <pc:sldLayoutMk cId="1351939165" sldId="214748383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784995885" sldId="2147483826"/>
            <pc:sldLayoutMk cId="2092940454" sldId="214748383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784995885" sldId="2147483826"/>
            <pc:sldLayoutMk cId="2402845878" sldId="214748383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784995885" sldId="2147483826"/>
            <pc:sldLayoutMk cId="1274329501" sldId="214748383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784995885" sldId="2147483826"/>
            <pc:sldLayoutMk cId="2533358521" sldId="214748383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784995885" sldId="2147483826"/>
            <pc:sldLayoutMk cId="1820791031" sldId="214748383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784995885" sldId="2147483826"/>
            <pc:sldLayoutMk cId="3446465871" sldId="2147483837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215179895" sldId="2147483838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5179895" sldId="2147483838"/>
            <pc:sldLayoutMk cId="1499885096" sldId="214748383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5179895" sldId="2147483838"/>
            <pc:sldLayoutMk cId="398113619" sldId="214748384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5179895" sldId="2147483838"/>
            <pc:sldLayoutMk cId="2438106160" sldId="214748384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5179895" sldId="2147483838"/>
            <pc:sldLayoutMk cId="2946472272" sldId="214748384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5179895" sldId="2147483838"/>
            <pc:sldLayoutMk cId="1749538271" sldId="214748384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5179895" sldId="2147483838"/>
            <pc:sldLayoutMk cId="2770212510" sldId="214748384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5179895" sldId="2147483838"/>
            <pc:sldLayoutMk cId="2661901740" sldId="214748384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5179895" sldId="2147483838"/>
            <pc:sldLayoutMk cId="583861705" sldId="214748384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5179895" sldId="2147483838"/>
            <pc:sldLayoutMk cId="399718340" sldId="214748384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5179895" sldId="2147483838"/>
            <pc:sldLayoutMk cId="624188983" sldId="214748384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5179895" sldId="2147483838"/>
            <pc:sldLayoutMk cId="185882485" sldId="2147483849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1046290146" sldId="2147483902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46290146" sldId="2147483902"/>
            <pc:sldLayoutMk cId="3050614002" sldId="214748390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46290146" sldId="2147483902"/>
            <pc:sldLayoutMk cId="1606487518" sldId="214748390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46290146" sldId="2147483902"/>
            <pc:sldLayoutMk cId="2882916757" sldId="214748390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46290146" sldId="2147483902"/>
            <pc:sldLayoutMk cId="3206478288" sldId="214748390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46290146" sldId="2147483902"/>
            <pc:sldLayoutMk cId="405217695" sldId="214748390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46290146" sldId="2147483902"/>
            <pc:sldLayoutMk cId="762032282" sldId="214748390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46290146" sldId="2147483902"/>
            <pc:sldLayoutMk cId="3687497871" sldId="214748390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46290146" sldId="2147483902"/>
            <pc:sldLayoutMk cId="474405922" sldId="214748391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46290146" sldId="2147483902"/>
            <pc:sldLayoutMk cId="1178474287" sldId="214748391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46290146" sldId="2147483902"/>
            <pc:sldLayoutMk cId="2783533432" sldId="214748391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1046290146" sldId="2147483902"/>
            <pc:sldLayoutMk cId="3158534120" sldId="2147483913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3513595247" sldId="2147483914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13595247" sldId="2147483914"/>
            <pc:sldLayoutMk cId="2236976345" sldId="214748391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13595247" sldId="2147483914"/>
            <pc:sldLayoutMk cId="4067574815" sldId="214748391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13595247" sldId="2147483914"/>
            <pc:sldLayoutMk cId="120476779" sldId="214748391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13595247" sldId="2147483914"/>
            <pc:sldLayoutMk cId="2470371345" sldId="214748391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13595247" sldId="2147483914"/>
            <pc:sldLayoutMk cId="3595689601" sldId="214748391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13595247" sldId="2147483914"/>
            <pc:sldLayoutMk cId="3400524474" sldId="214748392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13595247" sldId="2147483914"/>
            <pc:sldLayoutMk cId="2822886847" sldId="214748392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13595247" sldId="2147483914"/>
            <pc:sldLayoutMk cId="1902964485" sldId="214748392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13595247" sldId="2147483914"/>
            <pc:sldLayoutMk cId="3623886306" sldId="214748392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13595247" sldId="2147483914"/>
            <pc:sldLayoutMk cId="3039553878" sldId="214748392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513595247" sldId="2147483914"/>
            <pc:sldLayoutMk cId="1919853637" sldId="2147483925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2148154126" sldId="2147483926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48154126" sldId="2147483926"/>
            <pc:sldLayoutMk cId="2532269633" sldId="214748392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48154126" sldId="2147483926"/>
            <pc:sldLayoutMk cId="2086110913" sldId="214748392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48154126" sldId="2147483926"/>
            <pc:sldLayoutMk cId="3905629430" sldId="214748392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48154126" sldId="2147483926"/>
            <pc:sldLayoutMk cId="2445070913" sldId="214748393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48154126" sldId="2147483926"/>
            <pc:sldLayoutMk cId="3368158009" sldId="214748393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48154126" sldId="2147483926"/>
            <pc:sldLayoutMk cId="2700453555" sldId="214748393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48154126" sldId="2147483926"/>
            <pc:sldLayoutMk cId="1571475209" sldId="214748393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48154126" sldId="2147483926"/>
            <pc:sldLayoutMk cId="962047665" sldId="214748393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48154126" sldId="2147483926"/>
            <pc:sldLayoutMk cId="3384089078" sldId="214748393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48154126" sldId="2147483926"/>
            <pc:sldLayoutMk cId="96501277" sldId="214748393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2148154126" sldId="2147483926"/>
            <pc:sldLayoutMk cId="2540466216" sldId="2147483937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15.215" v="1"/>
        <pc:sldMasterMkLst>
          <pc:docMk/>
          <pc:sldMasterMk cId="3297437402" sldId="2147483938"/>
        </pc:sldMasterMkLst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297437402" sldId="2147483938"/>
            <pc:sldLayoutMk cId="1584385630" sldId="2147483939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297437402" sldId="2147483938"/>
            <pc:sldLayoutMk cId="689052329" sldId="2147483940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297437402" sldId="2147483938"/>
            <pc:sldLayoutMk cId="3210738061" sldId="2147483941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297437402" sldId="2147483938"/>
            <pc:sldLayoutMk cId="2491732302" sldId="2147483942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297437402" sldId="2147483938"/>
            <pc:sldLayoutMk cId="3039503833" sldId="2147483943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297437402" sldId="2147483938"/>
            <pc:sldLayoutMk cId="721266016" sldId="2147483944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297437402" sldId="2147483938"/>
            <pc:sldLayoutMk cId="1680896742" sldId="2147483945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297437402" sldId="2147483938"/>
            <pc:sldLayoutMk cId="3058672978" sldId="2147483946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297437402" sldId="2147483938"/>
            <pc:sldLayoutMk cId="2606755055" sldId="2147483947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297437402" sldId="2147483938"/>
            <pc:sldLayoutMk cId="413282914" sldId="2147483948"/>
          </pc:sldLayoutMkLst>
        </pc:sldLayoutChg>
        <pc:sldLayoutChg chg="del">
          <pc:chgData name="Novák Petr" userId="6eeeeff6-db20-45cb-b0a3-76493f2d001e" providerId="ADAL" clId="{18ADB882-C017-41A0-A2B3-316DCFDC60DE}" dt="2025-02-11T20:31:15.215" v="1"/>
          <pc:sldLayoutMkLst>
            <pc:docMk/>
            <pc:sldMasterMk cId="3297437402" sldId="2147483938"/>
            <pc:sldLayoutMk cId="80516800" sldId="2147483949"/>
          </pc:sldLayoutMkLst>
        </pc:sldLayoutChg>
      </pc:sldMasterChg>
      <pc:sldMasterChg chg="del delSldLayout">
        <pc:chgData name="Novák Petr" userId="6eeeeff6-db20-45cb-b0a3-76493f2d001e" providerId="ADAL" clId="{18ADB882-C017-41A0-A2B3-316DCFDC60DE}" dt="2025-02-11T20:31:06.438" v="0" actId="47"/>
        <pc:sldMasterMkLst>
          <pc:docMk/>
          <pc:sldMasterMk cId="2700316924" sldId="2147483962"/>
        </pc:sldMasterMkLst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1818474322" sldId="2147483963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1777748493" sldId="2147483964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2220517550" sldId="2147483965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1600009687" sldId="2147483966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662613638" sldId="2147483967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465005997" sldId="2147483968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2149300670" sldId="2147483969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3171409222" sldId="2147483970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2850134932" sldId="2147483971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1039885676" sldId="2147483972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2394466509" sldId="2147483973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3536092974" sldId="2147483974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1704651120" sldId="2147483975"/>
          </pc:sldLayoutMkLst>
        </pc:sldLayoutChg>
        <pc:sldLayoutChg chg="del">
          <pc:chgData name="Novák Petr" userId="6eeeeff6-db20-45cb-b0a3-76493f2d001e" providerId="ADAL" clId="{18ADB882-C017-41A0-A2B3-316DCFDC60DE}" dt="2025-02-11T20:31:06.438" v="0" actId="47"/>
          <pc:sldLayoutMkLst>
            <pc:docMk/>
            <pc:sldMasterMk cId="2700316924" sldId="2147483962"/>
            <pc:sldLayoutMk cId="1061551829" sldId="21474839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2EB0E-AE9C-40CC-975C-793D774579EC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97ACD-BF1D-4F41-9D16-011AE1B94E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388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124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293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321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874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473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398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872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150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10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908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94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531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07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DTMF = Dual-tone multi-frequency = Tónová volba, </a:t>
            </a:r>
          </a:p>
          <a:p>
            <a:r>
              <a:rPr lang="cs-CZ" dirty="0"/>
              <a:t>Ale v telefonech můžete mít nastavenou DTMF volbu RFC2833 – ústředna to překonvertuje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26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9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666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749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529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474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02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97ACD-BF1D-4F41-9D16-011AE1B94EA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3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900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54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756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92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83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521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97ACD-BF1D-4F41-9D16-011AE1B94EAA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95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27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790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757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031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842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029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272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511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465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128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56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7323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601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910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823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01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0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11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38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85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42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61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29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0DBB3-45AE-4164-A4EC-7E40A4707CC9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9D12A-D594-4883-AD36-4C26121887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.t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huasecurity.com/products/productDetail/37677" TargetMode="External"/><Relationship Id="rId13" Type="http://schemas.openxmlformats.org/officeDocument/2006/relationships/hyperlink" Target="https://www.dahuasecurity.com/products/productDetail/37617" TargetMode="External"/><Relationship Id="rId3" Type="http://schemas.openxmlformats.org/officeDocument/2006/relationships/image" Target="../media/image3.tif"/><Relationship Id="rId7" Type="http://schemas.openxmlformats.org/officeDocument/2006/relationships/hyperlink" Target="https://www.dahuasecurity.com/products/productDetail/37687" TargetMode="External"/><Relationship Id="rId12" Type="http://schemas.openxmlformats.org/officeDocument/2006/relationships/hyperlink" Target="https://www.dahuasecurity.com/products/productDetail/37637" TargetMode="External"/><Relationship Id="rId17" Type="http://schemas.openxmlformats.org/officeDocument/2006/relationships/hyperlink" Target="https://www.dahuasecurity.com/products/productDetail/37517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dahuasecurity.com/products/productDetail/37537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ahuasecurity.com/products/productDetail/37697" TargetMode="External"/><Relationship Id="rId11" Type="http://schemas.openxmlformats.org/officeDocument/2006/relationships/hyperlink" Target="https://www.dahuasecurity.com/products/productDetail/37577" TargetMode="External"/><Relationship Id="rId5" Type="http://schemas.openxmlformats.org/officeDocument/2006/relationships/hyperlink" Target="https://www.dahuasecurity.com/products/productDetail/37707" TargetMode="External"/><Relationship Id="rId15" Type="http://schemas.openxmlformats.org/officeDocument/2006/relationships/hyperlink" Target="https://www.dahuasecurity.com/products/productDetail/37557" TargetMode="External"/><Relationship Id="rId10" Type="http://schemas.openxmlformats.org/officeDocument/2006/relationships/hyperlink" Target="https://www.dahuasecurity.com/products/productDetail/37607" TargetMode="External"/><Relationship Id="rId4" Type="http://schemas.openxmlformats.org/officeDocument/2006/relationships/hyperlink" Target="https://www.dahuasecurity.com/products/productDetail/37717" TargetMode="External"/><Relationship Id="rId9" Type="http://schemas.openxmlformats.org/officeDocument/2006/relationships/hyperlink" Target="https://www.dahuasecurity.com/products/productDetail/37657" TargetMode="External"/><Relationship Id="rId14" Type="http://schemas.openxmlformats.org/officeDocument/2006/relationships/hyperlink" Target="https://www.dahuasecurity.com/products/productDetail/37597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3.tif"/><Relationship Id="rId21" Type="http://schemas.openxmlformats.org/officeDocument/2006/relationships/image" Target="../media/image74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3.ti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t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3.tif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jpeg"/><Relationship Id="rId4" Type="http://schemas.openxmlformats.org/officeDocument/2006/relationships/image" Target="../media/image89.png"/><Relationship Id="rId9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.tif"/><Relationship Id="rId7" Type="http://schemas.openxmlformats.org/officeDocument/2006/relationships/hyperlink" Target="https://s3-eu-central-1.amazonaws.com/euc-cdn.freshdesk.com/data/helpdesk/attachments/production/3010029513263/original/pHebfLGpv2VdqLGGMfR6nscLdW4ymQWxdA.png?158685317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99.png"/><Relationship Id="rId5" Type="http://schemas.openxmlformats.org/officeDocument/2006/relationships/hyperlink" Target="https://s3-eu-central-1.amazonaws.com/euc-cdn.freshdesk.com/data/helpdesk/attachments/production/3010029512981/original/nVvAjBPKRzWJSZzJ-JYzF6pPAIlV8HdlEg.png?1586853067" TargetMode="External"/><Relationship Id="rId10" Type="http://schemas.openxmlformats.org/officeDocument/2006/relationships/image" Target="../media/image98.png"/><Relationship Id="rId4" Type="http://schemas.openxmlformats.org/officeDocument/2006/relationships/hyperlink" Target="mailto:podpora@asm.cz" TargetMode="External"/><Relationship Id="rId9" Type="http://schemas.openxmlformats.org/officeDocument/2006/relationships/hyperlink" Target="https://s3-eu-central-1.amazonaws.com/euc-cdn.freshdesk.com/data/helpdesk/attachments/production/3010029515157/original/Bf6qp5tFM0gq7QFRK8Wz8Dzfiy1r91HyDA.png?1586853908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t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t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t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3.tif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3.tif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5.tif"/><Relationship Id="rId7" Type="http://schemas.microsoft.com/office/2007/relationships/hdphoto" Target="../media/hdphoto1.wdp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9536" y="2708920"/>
            <a:ext cx="8352928" cy="1584176"/>
          </a:xfrm>
        </p:spPr>
        <p:txBody>
          <a:bodyPr>
            <a:noAutofit/>
          </a:bodyPr>
          <a:lstStyle/>
          <a:p>
            <a:r>
              <a:rPr lang="cs-CZ" sz="8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  <a:br>
              <a:rPr lang="cs-CZ" sz="8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8800" b="1" dirty="0">
                <a:solidFill>
                  <a:schemeClr val="accent2">
                    <a:lumMod val="75000"/>
                  </a:schemeClr>
                </a:solidFill>
              </a:rPr>
              <a:t>Dahua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18870-4DED-475A-B591-C8D38BF2B5B1}"/>
              </a:ext>
            </a:extLst>
          </p:cNvPr>
          <p:cNvSpPr txBox="1">
            <a:spLocks/>
          </p:cNvSpPr>
          <p:nvPr/>
        </p:nvSpPr>
        <p:spPr>
          <a:xfrm>
            <a:off x="911424" y="5301208"/>
            <a:ext cx="2304256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000" u="sng" dirty="0">
              <a:solidFill>
                <a:prstClr val="black"/>
              </a:solidFill>
            </a:endParaRPr>
          </a:p>
          <a:p>
            <a:pPr algn="l"/>
            <a:r>
              <a:rPr lang="cs-CZ" sz="2300" dirty="0">
                <a:solidFill>
                  <a:prstClr val="black"/>
                </a:solidFill>
              </a:rPr>
              <a:t>Ing. Petr Novák</a:t>
            </a:r>
          </a:p>
          <a:p>
            <a:pPr algn="l"/>
            <a:r>
              <a:rPr lang="cs-CZ" sz="2300" dirty="0">
                <a:solidFill>
                  <a:prstClr val="black"/>
                </a:solidFill>
              </a:rPr>
              <a:t>novak@asm.cz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cs-CZ" sz="2800" dirty="0">
              <a:solidFill>
                <a:prstClr val="black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cs-CZ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4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5">
            <a:extLst>
              <a:ext uri="{FF2B5EF4-FFF2-40B4-BE49-F238E27FC236}">
                <a16:creationId xmlns:a16="http://schemas.microsoft.com/office/drawing/2014/main" id="{7274E673-D9D2-4888-B561-DADC814264E8}"/>
              </a:ext>
            </a:extLst>
          </p:cNvPr>
          <p:cNvSpPr txBox="1"/>
          <p:nvPr/>
        </p:nvSpPr>
        <p:spPr>
          <a:xfrm>
            <a:off x="8984339" y="5103874"/>
            <a:ext cx="136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dirty="0">
                <a:solidFill>
                  <a:srgbClr val="00B050"/>
                </a:solidFill>
              </a:rPr>
              <a:t>VTO7541G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BFAB09C3-DCF3-4E6F-8D8B-6B09FC196B0C}"/>
              </a:ext>
            </a:extLst>
          </p:cNvPr>
          <p:cNvSpPr txBox="1">
            <a:spLocks/>
          </p:cNvSpPr>
          <p:nvPr/>
        </p:nvSpPr>
        <p:spPr>
          <a:xfrm>
            <a:off x="1991544" y="457962"/>
            <a:ext cx="7982629" cy="543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 defTabSz="1219170"/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Venkovní jednotky – rezidenční budovy</a:t>
            </a:r>
            <a:endParaRPr lang="sk-SK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Zástupný obsah 22">
            <a:extLst>
              <a:ext uri="{FF2B5EF4-FFF2-40B4-BE49-F238E27FC236}">
                <a16:creationId xmlns:a16="http://schemas.microsoft.com/office/drawing/2014/main" id="{D644B161-0E24-4320-BEF5-35E1B55C44C2}"/>
              </a:ext>
            </a:extLst>
          </p:cNvPr>
          <p:cNvSpPr txBox="1">
            <a:spLocks/>
          </p:cNvSpPr>
          <p:nvPr/>
        </p:nvSpPr>
        <p:spPr>
          <a:xfrm>
            <a:off x="859366" y="1514286"/>
            <a:ext cx="6883673" cy="4795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Hliníkové provedení</a:t>
            </a:r>
          </a:p>
          <a:p>
            <a:pPr marL="457200" indent="-457200" algn="l"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4,3” display nebo dotyková 8” / 10“ obrazovka</a:t>
            </a:r>
          </a:p>
          <a:p>
            <a:pPr marL="457200" indent="-457200" algn="l"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Oboustranné audio, vzdálené odemykání</a:t>
            </a:r>
          </a:p>
          <a:p>
            <a:pPr marL="457200" indent="-457200" algn="l"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Krytí IP55, IK07 / IK08</a:t>
            </a:r>
          </a:p>
          <a:p>
            <a:pPr marL="457200" indent="-457200" algn="l"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DC12V napájení</a:t>
            </a:r>
          </a:p>
          <a:p>
            <a:pPr marL="457200" indent="-457200" algn="l"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Rozpoznání tváře, čtečka otisků prstů (od VTO7x)</a:t>
            </a:r>
          </a:p>
          <a:p>
            <a:pPr marL="457200" indent="-457200" algn="l"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Rozpoznání tváří do 0,5s z 0,3 – 2m, nelze obejít fotkou/videem (od VTO7x)</a:t>
            </a:r>
          </a:p>
          <a:p>
            <a:pPr marL="457200" indent="-457200" algn="l"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Čtečka karet a klávesnice</a:t>
            </a:r>
          </a:p>
          <a:p>
            <a:pPr marL="457200" indent="-457200" algn="l"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Mobilní aplikace DSS </a:t>
            </a:r>
            <a:r>
              <a:rPr lang="cs-CZ" sz="2200" dirty="0" err="1">
                <a:solidFill>
                  <a:prstClr val="black"/>
                </a:solidFill>
                <a:latin typeface="+mj-lt"/>
                <a:ea typeface="+mj-ea"/>
                <a:cs typeface="+mj-cs"/>
              </a:rPr>
              <a:t>Agile</a:t>
            </a:r>
            <a:r>
              <a:rPr lang="cs-CZ" sz="2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 VDP (+ SW DSS)</a:t>
            </a:r>
          </a:p>
        </p:txBody>
      </p:sp>
      <p:sp>
        <p:nvSpPr>
          <p:cNvPr id="16" name="矩形 90">
            <a:extLst>
              <a:ext uri="{FF2B5EF4-FFF2-40B4-BE49-F238E27FC236}">
                <a16:creationId xmlns:a16="http://schemas.microsoft.com/office/drawing/2014/main" id="{DF83951B-F0ED-4292-A178-4FF05D0F0C31}"/>
              </a:ext>
            </a:extLst>
          </p:cNvPr>
          <p:cNvSpPr/>
          <p:nvPr/>
        </p:nvSpPr>
        <p:spPr>
          <a:xfrm>
            <a:off x="10688030" y="5071227"/>
            <a:ext cx="1384634" cy="400077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solidFill>
                  <a:srgbClr val="00B050"/>
                </a:solidFill>
              </a:rPr>
              <a:t>VTO9341D</a:t>
            </a:r>
            <a:endParaRPr lang="pl-PL" altLang="zh-CN" dirty="0">
              <a:solidFill>
                <a:srgbClr val="00B050"/>
              </a:solidFill>
            </a:endParaRPr>
          </a:p>
        </p:txBody>
      </p:sp>
      <p:pic>
        <p:nvPicPr>
          <p:cNvPr id="6" name="Obrázek 5" descr="Obsah obrázku počítač&#10;&#10;Popis byl vytvořen automaticky">
            <a:extLst>
              <a:ext uri="{FF2B5EF4-FFF2-40B4-BE49-F238E27FC236}">
                <a16:creationId xmlns:a16="http://schemas.microsoft.com/office/drawing/2014/main" id="{39B484B9-20A5-491B-9B70-1C87CB58A2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1648" r="19021" b="1741"/>
          <a:stretch/>
        </p:blipFill>
        <p:spPr>
          <a:xfrm>
            <a:off x="8840324" y="1325221"/>
            <a:ext cx="1360132" cy="368080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8B695F0-7028-43C3-B995-107F345FCC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9" t="797" r="18385" b="1756"/>
          <a:stretch/>
        </p:blipFill>
        <p:spPr>
          <a:xfrm>
            <a:off x="10529434" y="1340768"/>
            <a:ext cx="1384634" cy="3665260"/>
          </a:xfrm>
          <a:prstGeom prst="rect">
            <a:avLst/>
          </a:prstGeom>
        </p:spPr>
      </p:pic>
      <p:pic>
        <p:nvPicPr>
          <p:cNvPr id="5" name="Obrázek 4" descr="Obsah obrázku text, elektronika&#10;&#10;Popis byl vytvořen automaticky">
            <a:extLst>
              <a:ext uri="{FF2B5EF4-FFF2-40B4-BE49-F238E27FC236}">
                <a16:creationId xmlns:a16="http://schemas.microsoft.com/office/drawing/2014/main" id="{566CA4FB-7DF3-45D2-9EC9-08C902EA8C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2750" r="22000" b="1701"/>
          <a:stretch/>
        </p:blipFill>
        <p:spPr>
          <a:xfrm>
            <a:off x="7280649" y="1314029"/>
            <a:ext cx="1360132" cy="3750667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3153F60F-EFFC-4157-ACE8-85A80BB66AC9}"/>
              </a:ext>
            </a:extLst>
          </p:cNvPr>
          <p:cNvSpPr txBox="1"/>
          <p:nvPr/>
        </p:nvSpPr>
        <p:spPr>
          <a:xfrm>
            <a:off x="7406530" y="5103874"/>
            <a:ext cx="136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dirty="0">
                <a:solidFill>
                  <a:srgbClr val="00B050"/>
                </a:solidFill>
              </a:rPr>
              <a:t>VTO6521H</a:t>
            </a:r>
          </a:p>
        </p:txBody>
      </p:sp>
    </p:spTree>
    <p:extLst>
      <p:ext uri="{BB962C8B-B14F-4D97-AF65-F5344CB8AC3E}">
        <p14:creationId xmlns:p14="http://schemas.microsoft.com/office/powerpoint/2010/main" val="1696989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7408" y="2132856"/>
            <a:ext cx="5976664" cy="460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Dotyková obrazovka 7“ nebo 10“, rozlišení 1024x600, dotyková tlačítka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Audio / Video / Obrazová paměť (microSD slot)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b="1" dirty="0">
                <a:solidFill>
                  <a:prstClr val="black"/>
                </a:solidFill>
              </a:rPr>
              <a:t>LAN i WiFi 802.11b/g/n</a:t>
            </a:r>
            <a:endParaRPr lang="cs-CZ" sz="2200" dirty="0">
              <a:solidFill>
                <a:prstClr val="black"/>
              </a:solidFill>
            </a:endParaRP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6 alarmových vstupů, vstup na externí zvonek, alarmový výstup 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b="1" dirty="0">
                <a:solidFill>
                  <a:prstClr val="black"/>
                </a:solidFill>
              </a:rPr>
              <a:t>Napájení: DC 12V / PoE 802.3af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Připojení až k 20ti dveřním stanicím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Připojení 8 – 20 IP kamer či kanálů z NVR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9416" y="1412777"/>
            <a:ext cx="11089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Bytový monitor VTH5221DW-S2 / VTH5241DW-S2 </a:t>
            </a:r>
          </a:p>
        </p:txBody>
      </p:sp>
      <p:pic>
        <p:nvPicPr>
          <p:cNvPr id="4098" name="Picture 2" descr="D:\5 - WS\VTH5221DW-C-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04" y="2562050"/>
            <a:ext cx="4315280" cy="28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43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47528" y="1412777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VTH5221DW-C – hlavní obrazovka</a:t>
            </a:r>
          </a:p>
        </p:txBody>
      </p:sp>
      <p:pic>
        <p:nvPicPr>
          <p:cNvPr id="10242" name="Picture 2" descr="D:\3-Workshop\pic\1 Main scre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169176"/>
            <a:ext cx="8280486" cy="457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2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47528" y="1412777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VTH5221DW-C – zastřežení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8338" y="2182218"/>
            <a:ext cx="8018102" cy="446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16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47528" y="1412777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VTH5221DW-C – módy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3553" y="2182218"/>
            <a:ext cx="8118649" cy="450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12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47528" y="1412777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VTH5221DW-C – alarmy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0496" y="2182218"/>
            <a:ext cx="8017952" cy="445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549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408" y="1340769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Monitory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274E673-D9D2-4888-B561-DADC814264E8}"/>
              </a:ext>
            </a:extLst>
          </p:cNvPr>
          <p:cNvSpPr txBox="1"/>
          <p:nvPr/>
        </p:nvSpPr>
        <p:spPr>
          <a:xfrm>
            <a:off x="1414886" y="4146668"/>
            <a:ext cx="208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dirty="0">
                <a:solidFill>
                  <a:srgbClr val="00B050"/>
                </a:solidFill>
              </a:rPr>
              <a:t>VTH2421FB(W)-P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7633719-CE00-4B88-AE20-3BBB49931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565680"/>
            <a:ext cx="2718529" cy="2718529"/>
          </a:xfrm>
          <a:prstGeom prst="rect">
            <a:avLst/>
          </a:prstGeom>
        </p:spPr>
      </p:pic>
      <p:pic>
        <p:nvPicPr>
          <p:cNvPr id="11" name="Picture 27">
            <a:extLst>
              <a:ext uri="{FF2B5EF4-FFF2-40B4-BE49-F238E27FC236}">
                <a16:creationId xmlns:a16="http://schemas.microsoft.com/office/drawing/2014/main" id="{41D71D5D-CDA8-494D-81EB-D963F2D4F4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2"/>
          <a:stretch/>
        </p:blipFill>
        <p:spPr>
          <a:xfrm>
            <a:off x="1127448" y="2035393"/>
            <a:ext cx="2712398" cy="2111275"/>
          </a:xfrm>
          <a:prstGeom prst="rect">
            <a:avLst/>
          </a:prstGeom>
        </p:spPr>
      </p:pic>
      <p:pic>
        <p:nvPicPr>
          <p:cNvPr id="14" name="Picture 2" descr="https://www.dahuasecurity.com/asset/upload/product/20180813/VTH5221E(W)-H1.png">
            <a:extLst>
              <a:ext uri="{FF2B5EF4-FFF2-40B4-BE49-F238E27FC236}">
                <a16:creationId xmlns:a16="http://schemas.microsoft.com/office/drawing/2014/main" id="{1F2DEFCB-BAA7-4679-8E3E-20DA3CF70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 r="50107" b="21252"/>
          <a:stretch/>
        </p:blipFill>
        <p:spPr bwMode="auto">
          <a:xfrm>
            <a:off x="3863752" y="1412776"/>
            <a:ext cx="2339629" cy="329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dahuasecurity.com/asset/upload/product/20180813/VTH5221E(W)-H1.png">
            <a:extLst>
              <a:ext uri="{FF2B5EF4-FFF2-40B4-BE49-F238E27FC236}">
                <a16:creationId xmlns:a16="http://schemas.microsoft.com/office/drawing/2014/main" id="{94DD87CF-B9AB-42D1-B03F-AAE5B5839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0" t="22912" b="18751"/>
          <a:stretch/>
        </p:blipFill>
        <p:spPr bwMode="auto">
          <a:xfrm>
            <a:off x="4657857" y="2629846"/>
            <a:ext cx="2339649" cy="284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E1889863-E028-4EC1-BA9B-363BDAD3C8B5}"/>
              </a:ext>
            </a:extLst>
          </p:cNvPr>
          <p:cNvSpPr txBox="1"/>
          <p:nvPr/>
        </p:nvSpPr>
        <p:spPr>
          <a:xfrm>
            <a:off x="5305732" y="4293378"/>
            <a:ext cx="314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dirty="0">
                <a:solidFill>
                  <a:srgbClr val="00B050"/>
                </a:solidFill>
              </a:rPr>
              <a:t>VTH5241E(W)-H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345EE19-09BC-475C-B884-3D0D6B80A644}"/>
              </a:ext>
            </a:extLst>
          </p:cNvPr>
          <p:cNvSpPr txBox="1"/>
          <p:nvPr/>
        </p:nvSpPr>
        <p:spPr>
          <a:xfrm>
            <a:off x="7620661" y="3707740"/>
            <a:ext cx="194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dirty="0">
                <a:solidFill>
                  <a:srgbClr val="00B050"/>
                </a:solidFill>
              </a:rPr>
              <a:t>VTH2621GW-P</a:t>
            </a:r>
          </a:p>
        </p:txBody>
      </p:sp>
      <p:sp>
        <p:nvSpPr>
          <p:cNvPr id="18" name="矩形 90">
            <a:extLst>
              <a:ext uri="{FF2B5EF4-FFF2-40B4-BE49-F238E27FC236}">
                <a16:creationId xmlns:a16="http://schemas.microsoft.com/office/drawing/2014/main" id="{024F5936-E32F-43C0-A599-30992A1C7316}"/>
              </a:ext>
            </a:extLst>
          </p:cNvPr>
          <p:cNvSpPr/>
          <p:nvPr/>
        </p:nvSpPr>
        <p:spPr>
          <a:xfrm>
            <a:off x="767408" y="5334920"/>
            <a:ext cx="7053439" cy="1354185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zh-CN" sz="2000" dirty="0">
                <a:ea typeface="张海山锐线体简" panose="02000000000000000000" pitchFamily="2" charset="-122"/>
              </a:rPr>
              <a:t>4,3“ / 7“ / 10“ kapacitní dotykové monitory, 1024x600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zh-CN" sz="2000" dirty="0">
                <a:ea typeface="张海山锐线体简" panose="02000000000000000000" pitchFamily="2" charset="-122"/>
              </a:rPr>
              <a:t>S pamětí i bez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zh-CN" sz="2000" dirty="0">
                <a:ea typeface="张海山锐线体简" panose="02000000000000000000" pitchFamily="2" charset="-122"/>
              </a:rPr>
              <a:t>Alarmové vstupy a výstup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zh-CN" sz="2000" dirty="0">
                <a:ea typeface="张海山锐线体简" panose="02000000000000000000" pitchFamily="2" charset="-122"/>
              </a:rPr>
              <a:t>Verze se sluchátkem</a:t>
            </a:r>
          </a:p>
        </p:txBody>
      </p:sp>
      <p:pic>
        <p:nvPicPr>
          <p:cNvPr id="4" name="Obrázek 3" descr="Obsah obrázku text, monitor, rámeček obrázku, snímek obrazovky&#10;&#10;Popis byl vytvořen automaticky">
            <a:extLst>
              <a:ext uri="{FF2B5EF4-FFF2-40B4-BE49-F238E27FC236}">
                <a16:creationId xmlns:a16="http://schemas.microsoft.com/office/drawing/2014/main" id="{CB4E523F-2FBE-1979-34ED-9E02EA2CF0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1299" r="1364"/>
          <a:stretch/>
        </p:blipFill>
        <p:spPr>
          <a:xfrm>
            <a:off x="7388949" y="2112158"/>
            <a:ext cx="2163436" cy="1563594"/>
          </a:xfrm>
          <a:prstGeom prst="rect">
            <a:avLst/>
          </a:prstGeom>
        </p:spPr>
      </p:pic>
      <p:pic>
        <p:nvPicPr>
          <p:cNvPr id="5" name="Obrázek 4" descr="Obsah obrázku Lidská tvář, rám obrazu, osoba, chlapec&#10;&#10;Popis byl vytvořen automaticky">
            <a:extLst>
              <a:ext uri="{FF2B5EF4-FFF2-40B4-BE49-F238E27FC236}">
                <a16:creationId xmlns:a16="http://schemas.microsoft.com/office/drawing/2014/main" id="{026A05FB-5DBD-9225-7B67-E79A6F56D2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14" y="3039482"/>
            <a:ext cx="1736626" cy="1684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AA44F-85E5-BBAD-57A1-66176BF772B6}"/>
              </a:ext>
            </a:extLst>
          </p:cNvPr>
          <p:cNvSpPr txBox="1"/>
          <p:nvPr/>
        </p:nvSpPr>
        <p:spPr>
          <a:xfrm>
            <a:off x="10064264" y="4723407"/>
            <a:ext cx="157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dirty="0">
                <a:solidFill>
                  <a:srgbClr val="00B050"/>
                </a:solidFill>
              </a:rPr>
              <a:t>VTH2611L-WP</a:t>
            </a:r>
          </a:p>
        </p:txBody>
      </p:sp>
    </p:spTree>
    <p:extLst>
      <p:ext uri="{BB962C8B-B14F-4D97-AF65-F5344CB8AC3E}">
        <p14:creationId xmlns:p14="http://schemas.microsoft.com/office/powerpoint/2010/main" val="1375533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408" y="1340769"/>
            <a:ext cx="11161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 VTH5321GW-W / VTH5341G-W</a:t>
            </a:r>
          </a:p>
          <a:p>
            <a:endParaRPr lang="cs-CZ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矩形 90">
            <a:extLst>
              <a:ext uri="{FF2B5EF4-FFF2-40B4-BE49-F238E27FC236}">
                <a16:creationId xmlns:a16="http://schemas.microsoft.com/office/drawing/2014/main" id="{A4B85F6D-82A9-4290-9EC6-99020F08280C}"/>
              </a:ext>
            </a:extLst>
          </p:cNvPr>
          <p:cNvSpPr/>
          <p:nvPr/>
        </p:nvSpPr>
        <p:spPr>
          <a:xfrm>
            <a:off x="497151" y="2708920"/>
            <a:ext cx="5886881" cy="2492958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zh-CN" sz="2200" dirty="0">
                <a:ea typeface="张海山锐线体简" panose="02000000000000000000" pitchFamily="2" charset="-122"/>
              </a:rPr>
              <a:t>7“ / 10“ kapacitní dotykový monitor, 1024x600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zh-CN" sz="2200" b="1" dirty="0">
                <a:ea typeface="张海山锐线体简" panose="02000000000000000000" pitchFamily="2" charset="-122"/>
              </a:rPr>
              <a:t>Android 8.1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zh-CN" sz="2200" b="1" dirty="0">
                <a:ea typeface="张海山锐线体简" panose="02000000000000000000" pitchFamily="2" charset="-122"/>
              </a:rPr>
              <a:t>Ethernet a Wifi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zh-CN" sz="2200" dirty="0">
                <a:ea typeface="张海山锐线体简" panose="02000000000000000000" pitchFamily="2" charset="-122"/>
              </a:rPr>
              <a:t>Slot na 256GB SD kartu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zh-CN" sz="2200" dirty="0">
                <a:ea typeface="张海山锐线体简" panose="02000000000000000000" pitchFamily="2" charset="-122"/>
              </a:rPr>
              <a:t>PoE </a:t>
            </a:r>
            <a:r>
              <a:rPr lang="cs-CZ" altLang="zh-CN" sz="2200" dirty="0" err="1">
                <a:ea typeface="张海山锐线体简" panose="02000000000000000000" pitchFamily="2" charset="-122"/>
              </a:rPr>
              <a:t>802.3af</a:t>
            </a:r>
            <a:endParaRPr lang="cs-CZ" altLang="zh-CN" sz="2200" dirty="0">
              <a:ea typeface="张海山锐线体简" panose="02000000000000000000" pitchFamily="2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zh-CN" sz="2200" dirty="0">
                <a:ea typeface="张海山锐线体简" panose="02000000000000000000" pitchFamily="2" charset="-122"/>
              </a:rPr>
              <a:t>Neobsahuje Google Play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E4B9EC5-8AC7-4729-BE0E-3090FB1DB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t="21603" r="9373" b="22284"/>
          <a:stretch/>
        </p:blipFill>
        <p:spPr bwMode="auto">
          <a:xfrm>
            <a:off x="7241592" y="2136052"/>
            <a:ext cx="4453257" cy="311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ABCE02E-78D6-18D1-CD1C-A62CFB3FE7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10940" r="4640" b="13460"/>
          <a:stretch/>
        </p:blipFill>
        <p:spPr>
          <a:xfrm>
            <a:off x="6816080" y="2647199"/>
            <a:ext cx="3816424" cy="27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5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9416" y="2564905"/>
            <a:ext cx="5184576" cy="319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/>
              <a:t>Audio monitor bez videa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 err="1"/>
              <a:t>Handsfree</a:t>
            </a:r>
            <a:r>
              <a:rPr lang="cs-CZ" sz="2200" dirty="0"/>
              <a:t> 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/>
              <a:t>Napájení: DC 10~15V / pasivní PoE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200" dirty="0"/>
              <a:t>Podpora SIP (pouze)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400" y="1412777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Audio </a:t>
            </a:r>
            <a:r>
              <a:rPr lang="cs-CZ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handsfree</a:t>
            </a:r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VTH2201DW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84266A-9C0C-4CB4-855F-ED938CC4E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2564905"/>
            <a:ext cx="2750753" cy="366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0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55440" y="1988840"/>
            <a:ext cx="7560840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>
                <a:solidFill>
                  <a:prstClr val="black"/>
                </a:solidFill>
              </a:rPr>
              <a:t> 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Funkce recepce v systému IP videovrátných Dahua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Barevná TFT 10" dotyková obrazovka 1024x600 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 err="1">
                <a:solidFill>
                  <a:prstClr val="black"/>
                </a:solidFill>
              </a:rPr>
              <a:t>Handset</a:t>
            </a:r>
            <a:r>
              <a:rPr lang="cs-CZ" sz="2300" dirty="0">
                <a:solidFill>
                  <a:prstClr val="black"/>
                </a:solidFill>
              </a:rPr>
              <a:t> nebo externí mikrofon, 5Mpix kamera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Náhled a komunikace s VTO a VTH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Přímá volba volání z VTO či VTH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Náhled na připojené IP kamery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HDMI výstup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400" y="1412777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Recepční monitor VTS8340B-CG</a:t>
            </a:r>
          </a:p>
        </p:txBody>
      </p:sp>
      <p:pic>
        <p:nvPicPr>
          <p:cNvPr id="4" name="Obrázek 3" descr="Obsah obrázku text, monitor&#10;&#10;Popis byl vytvořen automaticky">
            <a:extLst>
              <a:ext uri="{FF2B5EF4-FFF2-40B4-BE49-F238E27FC236}">
                <a16:creationId xmlns:a16="http://schemas.microsoft.com/office/drawing/2014/main" id="{EF826131-29DE-456C-89F4-E151F280F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348880"/>
            <a:ext cx="4094632" cy="39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3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7408" y="1628800"/>
            <a:ext cx="8640960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Vlastnosti</a:t>
            </a:r>
          </a:p>
          <a:p>
            <a:pPr algn="l"/>
            <a:endParaRPr lang="cs-CZ" sz="1000" u="sng" dirty="0">
              <a:solidFill>
                <a:prstClr val="black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Plná komunikace </a:t>
            </a:r>
            <a:r>
              <a:rPr lang="cs-CZ" sz="2300">
                <a:solidFill>
                  <a:prstClr val="black"/>
                </a:solidFill>
              </a:rPr>
              <a:t>po TCP/</a:t>
            </a:r>
            <a:r>
              <a:rPr lang="cs-CZ" sz="2300" dirty="0">
                <a:solidFill>
                  <a:prstClr val="black"/>
                </a:solidFill>
              </a:rPr>
              <a:t>IP protokolu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Až stovky monitorů v jednom systému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Webová administrace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Připojení IP kamer Dahua do systému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Dohledový software pro Windows a mobilní OS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Monitory a většina DS napájeny aktivním PoE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SIP 2.0 podpora (audio i video)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cs-CZ" sz="2300" dirty="0">
              <a:solidFill>
                <a:prstClr val="black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cs-CZ" sz="2800" dirty="0">
              <a:solidFill>
                <a:prstClr val="black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cs-CZ" sz="2800" dirty="0">
              <a:solidFill>
                <a:prstClr val="black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E53CF0-AA60-4AA2-A1C5-3CCB9E5C6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88" r="2635"/>
          <a:stretch/>
        </p:blipFill>
        <p:spPr>
          <a:xfrm>
            <a:off x="7032103" y="2276872"/>
            <a:ext cx="4896545" cy="276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50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7" name="矩形 90">
            <a:extLst>
              <a:ext uri="{FF2B5EF4-FFF2-40B4-BE49-F238E27FC236}">
                <a16:creationId xmlns:a16="http://schemas.microsoft.com/office/drawing/2014/main" id="{E3060578-1A14-4EA8-99C8-333B7F6F9836}"/>
              </a:ext>
            </a:extLst>
          </p:cNvPr>
          <p:cNvSpPr/>
          <p:nvPr/>
        </p:nvSpPr>
        <p:spPr>
          <a:xfrm>
            <a:off x="3296575" y="3131621"/>
            <a:ext cx="5598849" cy="1922032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/>
              <a:t>Dobře známý protokol více než 20 let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/>
              <a:t>Velmi vhodný pro přenos audia a videa</a:t>
            </a:r>
            <a:endParaRPr lang="cs-CZ" altLang="zh-CN" sz="2000" b="1" dirty="0">
              <a:ea typeface="张海山锐线体简" panose="02000000000000000000" pitchFamily="2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/>
              <a:t>Jednoduchý na nastavení a používání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/>
              <a:t>Vhodný pro integraci zařízení třetích stran</a:t>
            </a:r>
            <a:endParaRPr lang="cs-CZ" altLang="zh-CN" sz="2000" b="1" dirty="0">
              <a:ea typeface="张海山锐线体简" panose="02000000000000000000" pitchFamily="2" charset="-122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9BEE7FC-0C13-4086-B437-9ABF048730A8}"/>
              </a:ext>
            </a:extLst>
          </p:cNvPr>
          <p:cNvSpPr txBox="1"/>
          <p:nvPr/>
        </p:nvSpPr>
        <p:spPr>
          <a:xfrm>
            <a:off x="4277092" y="1633531"/>
            <a:ext cx="3458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/>
              <a:t>Proč SIP??</a:t>
            </a:r>
            <a:endParaRPr lang="sk-SK" sz="6000" b="1" dirty="0"/>
          </a:p>
        </p:txBody>
      </p:sp>
    </p:spTree>
    <p:extLst>
      <p:ext uri="{BB962C8B-B14F-4D97-AF65-F5344CB8AC3E}">
        <p14:creationId xmlns:p14="http://schemas.microsoft.com/office/powerpoint/2010/main" val="3499142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5" name="矩形 90">
            <a:extLst>
              <a:ext uri="{FF2B5EF4-FFF2-40B4-BE49-F238E27FC236}">
                <a16:creationId xmlns:a16="http://schemas.microsoft.com/office/drawing/2014/main" id="{634B74D4-ADA8-42F0-BCE7-D549CF6EE4F8}"/>
              </a:ext>
            </a:extLst>
          </p:cNvPr>
          <p:cNvSpPr/>
          <p:nvPr/>
        </p:nvSpPr>
        <p:spPr>
          <a:xfrm>
            <a:off x="2199227" y="3104346"/>
            <a:ext cx="5598849" cy="2845362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000" b="1" dirty="0">
                <a:ea typeface="张海山锐线体简" panose="02000000000000000000" pitchFamily="2" charset="-122"/>
              </a:rPr>
              <a:t>Venkovní jednotka VTO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000" b="1" dirty="0">
                <a:ea typeface="张海山锐线体简" panose="02000000000000000000" pitchFamily="2" charset="-122"/>
              </a:rPr>
              <a:t>DSS Express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ea typeface="张海山锐线体简" panose="02000000000000000000" pitchFamily="2" charset="-122"/>
              </a:rPr>
              <a:t>DSS4004-S2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ea typeface="张海山锐线体简" panose="02000000000000000000" pitchFamily="2" charset="-122"/>
              </a:rPr>
              <a:t>DSS7016D-S2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dirty="0">
                <a:ea typeface="张海山锐线体简" panose="02000000000000000000" pitchFamily="2" charset="-122"/>
              </a:rPr>
              <a:t>SIP server třetích stran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zh-CN" sz="2000" b="1" dirty="0">
              <a:ea typeface="张海山锐线体简" panose="02000000000000000000" pitchFamily="2" charset="-122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82BD9B-3EFA-4287-911D-4CB7398FA693}"/>
              </a:ext>
            </a:extLst>
          </p:cNvPr>
          <p:cNvSpPr txBox="1"/>
          <p:nvPr/>
        </p:nvSpPr>
        <p:spPr>
          <a:xfrm>
            <a:off x="2199227" y="1460147"/>
            <a:ext cx="77935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/>
              <a:t>Co může být SIP server?</a:t>
            </a:r>
            <a:endParaRPr lang="sk-SK" sz="60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A0372B5-BE76-4272-8C02-43755A9B4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044323"/>
            <a:ext cx="3384376" cy="243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24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22" name="右箭头 18"/>
          <p:cNvSpPr/>
          <p:nvPr/>
        </p:nvSpPr>
        <p:spPr>
          <a:xfrm>
            <a:off x="3858542" y="3800747"/>
            <a:ext cx="357190" cy="214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2" name="TextBox 9"/>
          <p:cNvSpPr txBox="1"/>
          <p:nvPr/>
        </p:nvSpPr>
        <p:spPr>
          <a:xfrm>
            <a:off x="767408" y="1412777"/>
            <a:ext cx="10986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DSS Express (licencovaná verze) / DSS Pro</a:t>
            </a:r>
          </a:p>
        </p:txBody>
      </p:sp>
      <p:sp>
        <p:nvSpPr>
          <p:cNvPr id="4" name="Obdélník 3"/>
          <p:cNvSpPr/>
          <p:nvPr/>
        </p:nvSpPr>
        <p:spPr>
          <a:xfrm>
            <a:off x="767408" y="2204865"/>
            <a:ext cx="1098673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Náhled &amp; Přehrávání &amp; Nastavení IP kamer a DVR/HCVR/NVR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Architektura Server – Client, max 128 VDP (nutná placená licence)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Podpora GPU akcelerace, ONVIF</a:t>
            </a:r>
            <a:endParaRPr lang="cs-CZ" sz="2300" dirty="0">
              <a:solidFill>
                <a:prstClr val="black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55553C-8AF9-422F-B3B8-97910875B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545" y="3577492"/>
            <a:ext cx="4747597" cy="251110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1E0E3F2-2B65-4E5B-9D84-40F2D0B401AD}"/>
              </a:ext>
            </a:extLst>
          </p:cNvPr>
          <p:cNvSpPr/>
          <p:nvPr/>
        </p:nvSpPr>
        <p:spPr>
          <a:xfrm>
            <a:off x="767408" y="3686578"/>
            <a:ext cx="5904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200" b="1" dirty="0">
                <a:solidFill>
                  <a:prstClr val="black"/>
                </a:solidFill>
              </a:rPr>
              <a:t>Podpora IP videovrátných: </a:t>
            </a:r>
          </a:p>
          <a:p>
            <a:pPr lvl="1">
              <a:spcBef>
                <a:spcPts val="600"/>
              </a:spcBef>
            </a:pPr>
            <a:r>
              <a:rPr lang="cs-CZ" sz="2200" dirty="0">
                <a:solidFill>
                  <a:prstClr val="black"/>
                </a:solidFill>
              </a:rPr>
              <a:t>SIP 2.0, otevření zámku, vzdálený dohled, poslání vzkazu na monitor, v režimu SIP serveru logování hovorů</a:t>
            </a:r>
          </a:p>
          <a:p>
            <a:pPr lvl="1">
              <a:spcBef>
                <a:spcPts val="600"/>
              </a:spcBef>
            </a:pPr>
            <a:r>
              <a:rPr lang="cs-CZ" sz="2200" dirty="0">
                <a:solidFill>
                  <a:prstClr val="black"/>
                </a:solidFill>
              </a:rPr>
              <a:t>funkce recepce (lze vymezit čas)</a:t>
            </a:r>
            <a:endParaRPr lang="cs-CZ" sz="2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41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82BD9B-3EFA-4287-911D-4CB7398FA693}"/>
              </a:ext>
            </a:extLst>
          </p:cNvPr>
          <p:cNvSpPr txBox="1"/>
          <p:nvPr/>
        </p:nvSpPr>
        <p:spPr>
          <a:xfrm>
            <a:off x="672057" y="1226049"/>
            <a:ext cx="37911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 2.0 podpora</a:t>
            </a:r>
            <a:endParaRPr lang="sk-SK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8DA341-A42F-47DC-9C94-27001D052529}"/>
              </a:ext>
            </a:extLst>
          </p:cNvPr>
          <p:cNvSpPr txBox="1">
            <a:spLocks/>
          </p:cNvSpPr>
          <p:nvPr/>
        </p:nvSpPr>
        <p:spPr bwMode="auto">
          <a:xfrm>
            <a:off x="689298" y="3861048"/>
            <a:ext cx="1036915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宋体" panose="02010600030101010101" pitchFamily="2" charset="-122"/>
                <a:cs typeface="+mj-cs"/>
              </a:defRPr>
            </a:lvl1pPr>
            <a:lvl2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2pPr>
            <a:lvl3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3pPr>
            <a:lvl4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4pPr>
            <a:lvl5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5pPr>
            <a:lvl6pPr marL="609570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1219140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828709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2438278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br>
              <a:rPr lang="pl-PL" sz="2000" b="1" dirty="0">
                <a:ea typeface="张海山锐线体简" panose="02000000000000000000" pitchFamily="2" charset="-122"/>
                <a:cs typeface="+mn-cs"/>
              </a:rPr>
            </a:br>
            <a:br>
              <a:rPr lang="pl-PL" sz="2000" b="1" dirty="0">
                <a:ea typeface="张海山锐线体简" panose="02000000000000000000" pitchFamily="2" charset="-122"/>
                <a:cs typeface="+mn-cs"/>
              </a:rPr>
            </a:br>
            <a:r>
              <a:rPr lang="pl-PL" sz="2000" b="1" dirty="0">
                <a:solidFill>
                  <a:srgbClr val="FF0000"/>
                </a:solidFill>
                <a:ea typeface="张海山锐线体简" panose="02000000000000000000" pitchFamily="2" charset="-122"/>
                <a:cs typeface="+mn-cs"/>
              </a:rPr>
              <a:t>HW: Základní				HW: Stejný (S1), Nový (S2)</a:t>
            </a:r>
            <a:br>
              <a:rPr lang="pl-PL" sz="2000" b="1" dirty="0">
                <a:solidFill>
                  <a:srgbClr val="FF0000"/>
                </a:solidFill>
                <a:ea typeface="张海山锐线体简" panose="02000000000000000000" pitchFamily="2" charset="-122"/>
                <a:cs typeface="+mn-cs"/>
              </a:rPr>
            </a:br>
            <a:r>
              <a:rPr lang="pl-PL" sz="2000" b="1" dirty="0">
                <a:solidFill>
                  <a:srgbClr val="FF0000"/>
                </a:solidFill>
                <a:ea typeface="张海山锐线体简" panose="02000000000000000000" pitchFamily="2" charset="-122"/>
                <a:cs typeface="+mn-cs"/>
              </a:rPr>
              <a:t>FW: VT verze				FW: SIP 2.0 verze</a:t>
            </a:r>
            <a:br>
              <a:rPr lang="pl-PL" sz="2000" b="1" dirty="0">
                <a:solidFill>
                  <a:srgbClr val="FF0000"/>
                </a:solidFill>
                <a:ea typeface="张海山锐线体简" panose="02000000000000000000" pitchFamily="2" charset="-122"/>
                <a:cs typeface="+mn-cs"/>
              </a:rPr>
            </a:br>
            <a:r>
              <a:rPr lang="pl-PL" sz="2000" u="sng" dirty="0"/>
              <a:t>VTH1550CH				</a:t>
            </a:r>
            <a:r>
              <a:rPr lang="pl-PL" sz="2000" dirty="0">
                <a:hlinkClick r:id="rId4" tooltip="VTH1550CH-S2"/>
              </a:rPr>
              <a:t>VTH1550CH-S2</a:t>
            </a:r>
            <a:br>
              <a:rPr lang="pl-PL" sz="2000" dirty="0"/>
            </a:br>
            <a:r>
              <a:rPr lang="pl-PL" sz="2000" u="sng" dirty="0"/>
              <a:t>VTH1550CHW-2				</a:t>
            </a:r>
            <a:r>
              <a:rPr lang="pl-PL" sz="2000" dirty="0">
                <a:hlinkClick r:id="rId5" tooltip="VTH1550CHW-2-S1"/>
              </a:rPr>
              <a:t>VTH1550CHW-2-S1</a:t>
            </a:r>
            <a:br>
              <a:rPr lang="pl-PL" sz="2000" dirty="0"/>
            </a:br>
            <a:r>
              <a:rPr lang="pl-PL" sz="2000" u="sng" dirty="0"/>
              <a:t>VTO5221D(W)				</a:t>
            </a:r>
            <a:r>
              <a:rPr lang="pl-PL" sz="2000" dirty="0">
                <a:hlinkClick r:id="rId6" tooltip="VTH5221D/DW-S2"/>
              </a:rPr>
              <a:t>VTH5221D/DW-S2</a:t>
            </a:r>
            <a:br>
              <a:rPr lang="pl-PL" sz="2000" dirty="0"/>
            </a:br>
            <a:r>
              <a:rPr lang="pl-PL" sz="2000" u="sng" dirty="0"/>
              <a:t>VTH5222CH				</a:t>
            </a:r>
            <a:r>
              <a:rPr lang="pl-PL" sz="2000" u="sng" dirty="0">
                <a:hlinkClick r:id="rId7" tooltip="VTH5222CH-S1"/>
              </a:rPr>
              <a:t>VTH5222CH-S1</a:t>
            </a:r>
            <a:br>
              <a:rPr lang="pl-PL" sz="2000" dirty="0">
                <a:ea typeface="张海山锐线体简" panose="02000000000000000000" pitchFamily="2" charset="-122"/>
                <a:cs typeface="+mn-cs"/>
              </a:rPr>
            </a:br>
            <a:r>
              <a:rPr lang="pl-PL" sz="2000" u="sng" dirty="0"/>
              <a:t>VTH5221DW-C				</a:t>
            </a:r>
            <a:r>
              <a:rPr lang="pl-PL" sz="2000" dirty="0">
                <a:hlinkClick r:id="rId8" tooltip="VTH5221DW-C-S1"/>
              </a:rPr>
              <a:t>VTH5221DW-C-S1</a:t>
            </a:r>
            <a:br>
              <a:rPr lang="pl-PL" sz="2000" dirty="0"/>
            </a:br>
            <a:r>
              <a:rPr lang="pl-PL" sz="2000" dirty="0"/>
              <a:t>VTH5241DW</a:t>
            </a:r>
            <a:r>
              <a:rPr lang="pl-PL" sz="2000" u="sng" dirty="0"/>
              <a:t>				</a:t>
            </a:r>
            <a:r>
              <a:rPr lang="pl-PL" sz="2000" dirty="0">
                <a:hlinkClick r:id="rId9" tooltip="VTH5241DW-S2"/>
              </a:rPr>
              <a:t>VTH5241DW-S2</a:t>
            </a:r>
            <a:endParaRPr lang="pl-PL" sz="2000" dirty="0">
              <a:ea typeface="张海山锐线体简" panose="02000000000000000000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8893B1-DD70-4AE6-B7E3-A74E59F7E9B9}"/>
              </a:ext>
            </a:extLst>
          </p:cNvPr>
          <p:cNvSpPr txBox="1">
            <a:spLocks/>
          </p:cNvSpPr>
          <p:nvPr/>
        </p:nvSpPr>
        <p:spPr bwMode="auto">
          <a:xfrm>
            <a:off x="695399" y="1667215"/>
            <a:ext cx="10369153" cy="276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32500" lnSpcReduction="20000"/>
          </a:bodyPr>
          <a:lstStyle>
            <a:lvl1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宋体" panose="02010600030101010101" pitchFamily="2" charset="-122"/>
                <a:cs typeface="+mj-cs"/>
              </a:defRPr>
            </a:lvl1pPr>
            <a:lvl2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2pPr>
            <a:lvl3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3pPr>
            <a:lvl4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4pPr>
            <a:lvl5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5pPr>
            <a:lvl6pPr marL="609570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1219140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828709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2438278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br>
              <a:rPr lang="pl-PL" sz="5400" b="1" dirty="0">
                <a:ea typeface="张海山锐线体简" panose="02000000000000000000" pitchFamily="2" charset="-122"/>
                <a:cs typeface="+mn-cs"/>
              </a:rPr>
            </a:br>
            <a:r>
              <a:rPr lang="pl-PL" sz="5400" b="1" dirty="0">
                <a:ea typeface="张海山锐线体简" panose="02000000000000000000" pitchFamily="2" charset="-122"/>
                <a:cs typeface="+mn-cs"/>
              </a:rPr>
              <a:t>  </a:t>
            </a:r>
            <a:br>
              <a:rPr lang="pl-PL" sz="6000" b="1" dirty="0">
                <a:ea typeface="张海山锐线体简" panose="02000000000000000000" pitchFamily="2" charset="-122"/>
                <a:cs typeface="+mn-cs"/>
              </a:rPr>
            </a:br>
            <a:r>
              <a:rPr lang="pl-PL" sz="6400" b="1" dirty="0">
                <a:solidFill>
                  <a:srgbClr val="FF0000"/>
                </a:solidFill>
                <a:ea typeface="张海山锐线体简" panose="02000000000000000000" pitchFamily="2" charset="-122"/>
                <a:cs typeface="+mn-cs"/>
              </a:rPr>
              <a:t>HW: základní			            	HW: stejný</a:t>
            </a:r>
            <a:br>
              <a:rPr lang="pl-PL" sz="6400" b="1" dirty="0">
                <a:solidFill>
                  <a:srgbClr val="FF0000"/>
                </a:solidFill>
                <a:ea typeface="张海山锐线体简" panose="02000000000000000000" pitchFamily="2" charset="-122"/>
                <a:cs typeface="+mn-cs"/>
              </a:rPr>
            </a:br>
            <a:r>
              <a:rPr lang="pl-PL" sz="6200" b="1" dirty="0">
                <a:solidFill>
                  <a:srgbClr val="FF0000"/>
                </a:solidFill>
                <a:ea typeface="张海山锐线体简" panose="02000000000000000000" pitchFamily="2" charset="-122"/>
                <a:cs typeface="+mn-cs"/>
              </a:rPr>
              <a:t>FW: VT verze				FW: SIP 2.0 verze</a:t>
            </a:r>
            <a:br>
              <a:rPr lang="pl-PL" sz="6200" b="1" dirty="0">
                <a:solidFill>
                  <a:srgbClr val="FF0000"/>
                </a:solidFill>
                <a:ea typeface="张海山锐线体简" panose="02000000000000000000" pitchFamily="2" charset="-122"/>
                <a:cs typeface="+mn-cs"/>
              </a:rPr>
            </a:br>
            <a:r>
              <a:rPr lang="pl-PL" sz="6200" u="sng" dirty="0">
                <a:cs typeface="Arial" panose="020B0604020202020204" pitchFamily="34" charset="0"/>
              </a:rPr>
              <a:t>VTO1210B-X				</a:t>
            </a:r>
            <a:r>
              <a:rPr lang="pl-PL" sz="6200" u="sng" dirty="0">
                <a:cs typeface="Arial" panose="020B0604020202020204" pitchFamily="34" charset="0"/>
                <a:hlinkClick r:id="rId10" tooltip="VTO1210B-X-S1"/>
              </a:rPr>
              <a:t>VTO1210B-X-S1</a:t>
            </a:r>
            <a:br>
              <a:rPr lang="pl-PL" sz="6200" u="sng" dirty="0">
                <a:cs typeface="Arial" panose="020B0604020202020204" pitchFamily="34" charset="0"/>
              </a:rPr>
            </a:br>
            <a:r>
              <a:rPr lang="pl-PL" sz="6200" u="sng" dirty="0">
                <a:cs typeface="Arial" panose="020B0604020202020204" pitchFamily="34" charset="0"/>
              </a:rPr>
              <a:t>VTO1210C-X				</a:t>
            </a:r>
            <a:r>
              <a:rPr lang="pl-PL" sz="6200" u="sng" dirty="0">
                <a:cs typeface="Arial" panose="020B0604020202020204" pitchFamily="34" charset="0"/>
                <a:hlinkClick r:id="rId11" tooltip="VTO1210C-X-S1"/>
              </a:rPr>
              <a:t>VTO1210C-X-S1</a:t>
            </a:r>
            <a:br>
              <a:rPr lang="pl-PL" sz="6200" b="1" dirty="0">
                <a:ea typeface="张海山锐线体简" panose="02000000000000000000" pitchFamily="2" charset="-122"/>
                <a:cs typeface="Arial" panose="020B0604020202020204" pitchFamily="34" charset="0"/>
              </a:rPr>
            </a:br>
            <a:r>
              <a:rPr lang="pl-PL" sz="6200" u="sng" dirty="0">
                <a:cs typeface="Arial" panose="020B0604020202020204" pitchFamily="34" charset="0"/>
              </a:rPr>
              <a:t>VTO2000A				</a:t>
            </a:r>
            <a:r>
              <a:rPr lang="pl-PL" sz="6200" u="sng" dirty="0">
                <a:cs typeface="Arial" panose="020B0604020202020204" pitchFamily="34" charset="0"/>
                <a:hlinkClick r:id="rId12" tooltip="VTO2000A-S1"/>
              </a:rPr>
              <a:t>VTO2000A-S1</a:t>
            </a:r>
            <a:br>
              <a:rPr lang="pl-PL" sz="6200" u="sng" dirty="0">
                <a:cs typeface="Arial" panose="020B0604020202020204" pitchFamily="34" charset="0"/>
              </a:rPr>
            </a:br>
            <a:r>
              <a:rPr lang="pl-PL" sz="6200" u="sng" dirty="0">
                <a:cs typeface="Arial" panose="020B0604020202020204" pitchFamily="34" charset="0"/>
              </a:rPr>
              <a:t>VTO2000A-2				</a:t>
            </a:r>
            <a:r>
              <a:rPr lang="pl-PL" sz="6200" u="sng" dirty="0">
                <a:cs typeface="Arial" panose="020B0604020202020204" pitchFamily="34" charset="0"/>
                <a:hlinkClick r:id="rId13" tooltip="VTO2000A-2-S1"/>
              </a:rPr>
              <a:t>VTO2000A-2-S1</a:t>
            </a:r>
            <a:br>
              <a:rPr lang="pl-PL" sz="6200" u="sng" dirty="0">
                <a:cs typeface="Arial" panose="020B0604020202020204" pitchFamily="34" charset="0"/>
              </a:rPr>
            </a:br>
            <a:r>
              <a:rPr lang="pl-PL" sz="6200" u="sng" dirty="0">
                <a:cs typeface="Arial" panose="020B0604020202020204" pitchFamily="34" charset="0"/>
              </a:rPr>
              <a:t>VTO6210B(W)		   	                </a:t>
            </a:r>
            <a:r>
              <a:rPr lang="pl-PL" sz="6200" u="sng" dirty="0">
                <a:cs typeface="Arial" panose="020B0604020202020204" pitchFamily="34" charset="0"/>
                <a:hlinkClick r:id="rId14" tooltip="VTO6210B-S1/BW-S1"/>
              </a:rPr>
              <a:t>VTO6210B-S1/BW-S1</a:t>
            </a:r>
            <a:br>
              <a:rPr lang="pl-PL" sz="6200" u="sng" dirty="0">
                <a:cs typeface="Arial" panose="020B0604020202020204" pitchFamily="34" charset="0"/>
              </a:rPr>
            </a:br>
            <a:r>
              <a:rPr lang="pl-PL" sz="6200" u="sng" dirty="0">
                <a:cs typeface="Arial" panose="020B0604020202020204" pitchFamily="34" charset="0"/>
              </a:rPr>
              <a:t>VTO6100C				</a:t>
            </a:r>
            <a:r>
              <a:rPr lang="pl-PL" sz="6200" u="sng" dirty="0">
                <a:cs typeface="Arial" panose="020B0604020202020204" pitchFamily="34" charset="0"/>
                <a:hlinkClick r:id="rId15" tooltip="VTO6100C-S1"/>
              </a:rPr>
              <a:t>VTO6100C-S1</a:t>
            </a:r>
            <a:br>
              <a:rPr lang="pl-PL" sz="6200" u="sng" dirty="0">
                <a:cs typeface="Arial" panose="020B0604020202020204" pitchFamily="34" charset="0"/>
              </a:rPr>
            </a:br>
            <a:r>
              <a:rPr lang="pl-PL" sz="6200" u="sng" dirty="0">
                <a:cs typeface="Arial" panose="020B0604020202020204" pitchFamily="34" charset="0"/>
              </a:rPr>
              <a:t>VTO3211D-P/P2/P4			</a:t>
            </a:r>
            <a:r>
              <a:rPr lang="pl-PL" sz="6200" u="sng" dirty="0">
                <a:cs typeface="Arial" panose="020B0604020202020204" pitchFamily="34" charset="0"/>
                <a:hlinkClick r:id="rId16" tooltip="VTO3211D-P-S1/P2-S1/P4-S1"/>
              </a:rPr>
              <a:t>VTO3211D-P-S1/P2-S1/P4-S1</a:t>
            </a:r>
            <a:br>
              <a:rPr lang="pl-PL" sz="6200" u="sng" dirty="0">
                <a:cs typeface="Arial" panose="020B0604020202020204" pitchFamily="34" charset="0"/>
              </a:rPr>
            </a:br>
            <a:r>
              <a:rPr lang="pl-PL" sz="6200" u="sng" dirty="0">
                <a:cs typeface="Arial" panose="020B0604020202020204" pitchFamily="34" charset="0"/>
              </a:rPr>
              <a:t>VTO2111D-WP				</a:t>
            </a:r>
            <a:r>
              <a:rPr lang="pl-PL" sz="6200" u="sng" dirty="0">
                <a:cs typeface="Arial" panose="020B0604020202020204" pitchFamily="34" charset="0"/>
                <a:hlinkClick r:id="rId17" tooltip="VTO2111D-WP-S1"/>
              </a:rPr>
              <a:t>VTO2111D-WP-S1</a:t>
            </a:r>
            <a:endParaRPr lang="pl-PL" sz="6200" b="1" dirty="0">
              <a:ea typeface="张海山锐线体简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45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42">
            <a:extLst>
              <a:ext uri="{FF2B5EF4-FFF2-40B4-BE49-F238E27FC236}">
                <a16:creationId xmlns:a16="http://schemas.microsoft.com/office/drawing/2014/main" id="{1720A160-8372-479E-8791-C4107CA1E85E}"/>
              </a:ext>
            </a:extLst>
          </p:cNvPr>
          <p:cNvGrpSpPr/>
          <p:nvPr/>
        </p:nvGrpSpPr>
        <p:grpSpPr>
          <a:xfrm>
            <a:off x="310338" y="4012094"/>
            <a:ext cx="895471" cy="528840"/>
            <a:chOff x="6826397" y="803195"/>
            <a:chExt cx="1895123" cy="683238"/>
          </a:xfrm>
        </p:grpSpPr>
        <p:grpSp>
          <p:nvGrpSpPr>
            <p:cNvPr id="10" name="组合 243">
              <a:extLst>
                <a:ext uri="{FF2B5EF4-FFF2-40B4-BE49-F238E27FC236}">
                  <a16:creationId xmlns:a16="http://schemas.microsoft.com/office/drawing/2014/main" id="{B3B2F7AB-EEB0-4DCE-B6F2-A09789D5D5F9}"/>
                </a:ext>
              </a:extLst>
            </p:cNvPr>
            <p:cNvGrpSpPr/>
            <p:nvPr/>
          </p:nvGrpSpPr>
          <p:grpSpPr>
            <a:xfrm>
              <a:off x="7192650" y="1208089"/>
              <a:ext cx="1510065" cy="278344"/>
              <a:chOff x="10049776" y="1361273"/>
              <a:chExt cx="1510065" cy="278344"/>
            </a:xfrm>
          </p:grpSpPr>
          <p:cxnSp>
            <p:nvCxnSpPr>
              <p:cNvPr id="12" name="直接连接符 249">
                <a:extLst>
                  <a:ext uri="{FF2B5EF4-FFF2-40B4-BE49-F238E27FC236}">
                    <a16:creationId xmlns:a16="http://schemas.microsoft.com/office/drawing/2014/main" id="{A2AFB9E4-23B1-44AB-90C7-1B214C23C126}"/>
                  </a:ext>
                </a:extLst>
              </p:cNvPr>
              <p:cNvCxnSpPr/>
              <p:nvPr/>
            </p:nvCxnSpPr>
            <p:spPr>
              <a:xfrm>
                <a:off x="10049776" y="1469021"/>
                <a:ext cx="408144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3" name="TextBox 50">
                <a:extLst>
                  <a:ext uri="{FF2B5EF4-FFF2-40B4-BE49-F238E27FC236}">
                    <a16:creationId xmlns:a16="http://schemas.microsoft.com/office/drawing/2014/main" id="{F9D9D905-CB74-431F-B3DA-9C8E35363F20}"/>
                  </a:ext>
                </a:extLst>
              </p:cNvPr>
              <p:cNvSpPr txBox="1"/>
              <p:nvPr/>
            </p:nvSpPr>
            <p:spPr>
              <a:xfrm>
                <a:off x="10582347" y="1361273"/>
                <a:ext cx="977494" cy="278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sym typeface="+mn-lt"/>
                  </a:rPr>
                  <a:t>Cat5e</a:t>
                </a:r>
              </a:p>
            </p:txBody>
          </p:sp>
        </p:grpSp>
        <p:sp>
          <p:nvSpPr>
            <p:cNvPr id="11" name="矩形 244">
              <a:extLst>
                <a:ext uri="{FF2B5EF4-FFF2-40B4-BE49-F238E27FC236}">
                  <a16:creationId xmlns:a16="http://schemas.microsoft.com/office/drawing/2014/main" id="{391B6CEA-8A9E-460F-B2D6-520A92354AB3}"/>
                </a:ext>
              </a:extLst>
            </p:cNvPr>
            <p:cNvSpPr/>
            <p:nvPr/>
          </p:nvSpPr>
          <p:spPr>
            <a:xfrm>
              <a:off x="6826397" y="803195"/>
              <a:ext cx="1895123" cy="660436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4">
            <a:extLst>
              <a:ext uri="{FF2B5EF4-FFF2-40B4-BE49-F238E27FC236}">
                <a16:creationId xmlns:a16="http://schemas.microsoft.com/office/drawing/2014/main" id="{B3EF6F1F-746F-429C-979F-D2C9E5C43C36}"/>
              </a:ext>
            </a:extLst>
          </p:cNvPr>
          <p:cNvGrpSpPr/>
          <p:nvPr/>
        </p:nvGrpSpPr>
        <p:grpSpPr>
          <a:xfrm>
            <a:off x="68811" y="1843393"/>
            <a:ext cx="7935095" cy="4969499"/>
            <a:chOff x="875768" y="1988054"/>
            <a:chExt cx="8941566" cy="4969498"/>
          </a:xfrm>
        </p:grpSpPr>
        <p:cxnSp>
          <p:nvCxnSpPr>
            <p:cNvPr id="15" name="直接连接符 143">
              <a:extLst>
                <a:ext uri="{FF2B5EF4-FFF2-40B4-BE49-F238E27FC236}">
                  <a16:creationId xmlns:a16="http://schemas.microsoft.com/office/drawing/2014/main" id="{83FC828C-3B55-41B5-8112-1876C4F42311}"/>
                </a:ext>
              </a:extLst>
            </p:cNvPr>
            <p:cNvCxnSpPr/>
            <p:nvPr/>
          </p:nvCxnSpPr>
          <p:spPr>
            <a:xfrm>
              <a:off x="8439584" y="2699050"/>
              <a:ext cx="643820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grpSp>
          <p:nvGrpSpPr>
            <p:cNvPr id="16" name="组合 240">
              <a:extLst>
                <a:ext uri="{FF2B5EF4-FFF2-40B4-BE49-F238E27FC236}">
                  <a16:creationId xmlns:a16="http://schemas.microsoft.com/office/drawing/2014/main" id="{CF62B519-AD48-4D44-B630-C71E93C0D02C}"/>
                </a:ext>
              </a:extLst>
            </p:cNvPr>
            <p:cNvGrpSpPr/>
            <p:nvPr/>
          </p:nvGrpSpPr>
          <p:grpSpPr>
            <a:xfrm>
              <a:off x="875768" y="1988054"/>
              <a:ext cx="8941566" cy="4969498"/>
              <a:chOff x="960553" y="1956273"/>
              <a:chExt cx="10791710" cy="4970648"/>
            </a:xfrm>
          </p:grpSpPr>
          <p:grpSp>
            <p:nvGrpSpPr>
              <p:cNvPr id="19" name="组合 461">
                <a:extLst>
                  <a:ext uri="{FF2B5EF4-FFF2-40B4-BE49-F238E27FC236}">
                    <a16:creationId xmlns:a16="http://schemas.microsoft.com/office/drawing/2014/main" id="{FF818407-DB5E-4868-BF1C-7953A5FBA32D}"/>
                  </a:ext>
                </a:extLst>
              </p:cNvPr>
              <p:cNvGrpSpPr/>
              <p:nvPr/>
            </p:nvGrpSpPr>
            <p:grpSpPr>
              <a:xfrm>
                <a:off x="960553" y="1956273"/>
                <a:ext cx="10791710" cy="4970648"/>
                <a:chOff x="512652" y="1952181"/>
                <a:chExt cx="10791710" cy="4970648"/>
              </a:xfrm>
            </p:grpSpPr>
            <p:grpSp>
              <p:nvGrpSpPr>
                <p:cNvPr id="29" name="组合 84">
                  <a:extLst>
                    <a:ext uri="{FF2B5EF4-FFF2-40B4-BE49-F238E27FC236}">
                      <a16:creationId xmlns:a16="http://schemas.microsoft.com/office/drawing/2014/main" id="{821D85DC-6F55-4A45-A9F2-DAD725808FC5}"/>
                    </a:ext>
                  </a:extLst>
                </p:cNvPr>
                <p:cNvGrpSpPr/>
                <p:nvPr/>
              </p:nvGrpSpPr>
              <p:grpSpPr>
                <a:xfrm>
                  <a:off x="1942276" y="4318709"/>
                  <a:ext cx="1846929" cy="895236"/>
                  <a:chOff x="1673326" y="4133589"/>
                  <a:chExt cx="1846929" cy="895236"/>
                </a:xfrm>
              </p:grpSpPr>
              <p:sp>
                <p:nvSpPr>
                  <p:cNvPr id="112" name="圆角矩形 34">
                    <a:extLst>
                      <a:ext uri="{FF2B5EF4-FFF2-40B4-BE49-F238E27FC236}">
                        <a16:creationId xmlns:a16="http://schemas.microsoft.com/office/drawing/2014/main" id="{8BD4E53D-A38C-486D-88E0-A05B7BDF9E37}"/>
                      </a:ext>
                    </a:extLst>
                  </p:cNvPr>
                  <p:cNvSpPr/>
                  <p:nvPr/>
                </p:nvSpPr>
                <p:spPr>
                  <a:xfrm>
                    <a:off x="1782014" y="4283935"/>
                    <a:ext cx="1640828" cy="741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559" h="1648787">
                        <a:moveTo>
                          <a:pt x="584023" y="0"/>
                        </a:moveTo>
                        <a:lnTo>
                          <a:pt x="1785536" y="0"/>
                        </a:lnTo>
                        <a:cubicBezTo>
                          <a:pt x="2072948" y="0"/>
                          <a:pt x="2311868" y="207613"/>
                          <a:pt x="2359202" y="481282"/>
                        </a:cubicBezTo>
                        <a:lnTo>
                          <a:pt x="2369559" y="481282"/>
                        </a:lnTo>
                        <a:lnTo>
                          <a:pt x="2369559" y="584023"/>
                        </a:lnTo>
                        <a:lnTo>
                          <a:pt x="2369559" y="1648787"/>
                        </a:lnTo>
                        <a:lnTo>
                          <a:pt x="0" y="1648787"/>
                        </a:lnTo>
                        <a:lnTo>
                          <a:pt x="0" y="584023"/>
                        </a:lnTo>
                        <a:lnTo>
                          <a:pt x="0" y="481282"/>
                        </a:lnTo>
                        <a:lnTo>
                          <a:pt x="10357" y="481282"/>
                        </a:lnTo>
                        <a:cubicBezTo>
                          <a:pt x="57691" y="207613"/>
                          <a:pt x="296612" y="0"/>
                          <a:pt x="584023" y="0"/>
                        </a:cubicBezTo>
                        <a:close/>
                      </a:path>
                    </a:pathLst>
                  </a:custGeom>
                  <a:noFill/>
                  <a:ln w="1905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40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endParaRPr>
                  </a:p>
                </p:txBody>
              </p:sp>
              <p:cxnSp>
                <p:nvCxnSpPr>
                  <p:cNvPr id="113" name="直接连接符 356">
                    <a:extLst>
                      <a:ext uri="{FF2B5EF4-FFF2-40B4-BE49-F238E27FC236}">
                        <a16:creationId xmlns:a16="http://schemas.microsoft.com/office/drawing/2014/main" id="{85284537-DFAB-4147-839D-79691BF36132}"/>
                      </a:ext>
                    </a:extLst>
                  </p:cNvPr>
                  <p:cNvCxnSpPr/>
                  <p:nvPr/>
                </p:nvCxnSpPr>
                <p:spPr>
                  <a:xfrm>
                    <a:off x="1778857" y="4133589"/>
                    <a:ext cx="0" cy="895236"/>
                  </a:xfrm>
                  <a:prstGeom prst="line">
                    <a:avLst/>
                  </a:prstGeom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直接连接符 357">
                    <a:extLst>
                      <a:ext uri="{FF2B5EF4-FFF2-40B4-BE49-F238E27FC236}">
                        <a16:creationId xmlns:a16="http://schemas.microsoft.com/office/drawing/2014/main" id="{1CE2352E-7F3C-409B-8B97-97D3E9F83BFA}"/>
                      </a:ext>
                    </a:extLst>
                  </p:cNvPr>
                  <p:cNvCxnSpPr/>
                  <p:nvPr/>
                </p:nvCxnSpPr>
                <p:spPr>
                  <a:xfrm>
                    <a:off x="3415078" y="4133589"/>
                    <a:ext cx="0" cy="895236"/>
                  </a:xfrm>
                  <a:prstGeom prst="line">
                    <a:avLst/>
                  </a:prstGeom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直接连接符 358">
                    <a:extLst>
                      <a:ext uri="{FF2B5EF4-FFF2-40B4-BE49-F238E27FC236}">
                        <a16:creationId xmlns:a16="http://schemas.microsoft.com/office/drawing/2014/main" id="{4FF18D2F-C79F-4C72-A671-AE5128E830E5}"/>
                      </a:ext>
                    </a:extLst>
                  </p:cNvPr>
                  <p:cNvCxnSpPr/>
                  <p:nvPr/>
                </p:nvCxnSpPr>
                <p:spPr>
                  <a:xfrm>
                    <a:off x="1673326" y="5015064"/>
                    <a:ext cx="1846929" cy="5215"/>
                  </a:xfrm>
                  <a:prstGeom prst="line">
                    <a:avLst/>
                  </a:prstGeom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组合 384">
                  <a:extLst>
                    <a:ext uri="{FF2B5EF4-FFF2-40B4-BE49-F238E27FC236}">
                      <a16:creationId xmlns:a16="http://schemas.microsoft.com/office/drawing/2014/main" id="{2F55F6C9-19F6-4BEF-BC65-793FDEA9EA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527278" y="1952181"/>
                  <a:ext cx="3777084" cy="4329872"/>
                  <a:chOff x="882961" y="1438506"/>
                  <a:chExt cx="4196759" cy="4810969"/>
                </a:xfrm>
                <a:solidFill>
                  <a:schemeClr val="tx2"/>
                </a:solidFill>
              </p:grpSpPr>
              <p:cxnSp>
                <p:nvCxnSpPr>
                  <p:cNvPr id="90" name="直接连接符 385">
                    <a:extLst>
                      <a:ext uri="{FF2B5EF4-FFF2-40B4-BE49-F238E27FC236}">
                        <a16:creationId xmlns:a16="http://schemas.microsoft.com/office/drawing/2014/main" id="{99D30A18-23C3-4DFA-BCCA-8DD4B6E6F2BA}"/>
                      </a:ext>
                    </a:extLst>
                  </p:cNvPr>
                  <p:cNvCxnSpPr/>
                  <p:nvPr/>
                </p:nvCxnSpPr>
                <p:spPr>
                  <a:xfrm>
                    <a:off x="882961" y="6249475"/>
                    <a:ext cx="4196759" cy="0"/>
                  </a:xfrm>
                  <a:prstGeom prst="line">
                    <a:avLst/>
                  </a:prstGeom>
                  <a:grpFill/>
                  <a:ln w="762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1" name="矩形 386">
                    <a:extLst>
                      <a:ext uri="{FF2B5EF4-FFF2-40B4-BE49-F238E27FC236}">
                        <a16:creationId xmlns:a16="http://schemas.microsoft.com/office/drawing/2014/main" id="{9AE88344-0327-49C9-9C0D-AAC03239301B}"/>
                      </a:ext>
                    </a:extLst>
                  </p:cNvPr>
                  <p:cNvSpPr/>
                  <p:nvPr/>
                </p:nvSpPr>
                <p:spPr>
                  <a:xfrm>
                    <a:off x="951410" y="4907020"/>
                    <a:ext cx="116732" cy="1340753"/>
                  </a:xfrm>
                  <a:prstGeom prst="rect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40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2" name="矩形 387">
                    <a:extLst>
                      <a:ext uri="{FF2B5EF4-FFF2-40B4-BE49-F238E27FC236}">
                        <a16:creationId xmlns:a16="http://schemas.microsoft.com/office/drawing/2014/main" id="{770348E4-CB07-43D3-8C98-A31A69B89668}"/>
                      </a:ext>
                    </a:extLst>
                  </p:cNvPr>
                  <p:cNvSpPr/>
                  <p:nvPr/>
                </p:nvSpPr>
                <p:spPr>
                  <a:xfrm>
                    <a:off x="890389" y="4861301"/>
                    <a:ext cx="247611" cy="45719"/>
                  </a:xfrm>
                  <a:prstGeom prst="rect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40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93" name="组合 388">
                    <a:extLst>
                      <a:ext uri="{FF2B5EF4-FFF2-40B4-BE49-F238E27FC236}">
                        <a16:creationId xmlns:a16="http://schemas.microsoft.com/office/drawing/2014/main" id="{1378E332-BDBB-4B4C-9A18-60A4E6807275}"/>
                      </a:ext>
                    </a:extLst>
                  </p:cNvPr>
                  <p:cNvGrpSpPr/>
                  <p:nvPr/>
                </p:nvGrpSpPr>
                <p:grpSpPr>
                  <a:xfrm>
                    <a:off x="1497363" y="1438506"/>
                    <a:ext cx="3216343" cy="4810969"/>
                    <a:chOff x="1497363" y="1438506"/>
                    <a:chExt cx="3624309" cy="4810969"/>
                  </a:xfrm>
                  <a:grpFill/>
                </p:grpSpPr>
                <p:cxnSp>
                  <p:nvCxnSpPr>
                    <p:cNvPr id="94" name="直接连接符 389">
                      <a:extLst>
                        <a:ext uri="{FF2B5EF4-FFF2-40B4-BE49-F238E27FC236}">
                          <a16:creationId xmlns:a16="http://schemas.microsoft.com/office/drawing/2014/main" id="{5E78DE08-B582-4B86-8CAC-0065E3BF828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26274" y="5599004"/>
                      <a:ext cx="3162939" cy="0"/>
                    </a:xfrm>
                    <a:prstGeom prst="line">
                      <a:avLst/>
                    </a:prstGeom>
                    <a:grpFill/>
                    <a:ln w="28575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直接连接符 390">
                      <a:extLst>
                        <a:ext uri="{FF2B5EF4-FFF2-40B4-BE49-F238E27FC236}">
                          <a16:creationId xmlns:a16="http://schemas.microsoft.com/office/drawing/2014/main" id="{71F1B5F6-BBA6-4B46-BD34-B40DB232946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881796" y="2145924"/>
                      <a:ext cx="14835" cy="4103551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直接连接符 391">
                      <a:extLst>
                        <a:ext uri="{FF2B5EF4-FFF2-40B4-BE49-F238E27FC236}">
                          <a16:creationId xmlns:a16="http://schemas.microsoft.com/office/drawing/2014/main" id="{06B25980-D6B1-444A-8F91-5758638AE66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710906" y="2131115"/>
                      <a:ext cx="32932" cy="4103730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7" name="组合 392">
                      <a:extLst>
                        <a:ext uri="{FF2B5EF4-FFF2-40B4-BE49-F238E27FC236}">
                          <a16:creationId xmlns:a16="http://schemas.microsoft.com/office/drawing/2014/main" id="{60E216E8-6ABA-4E8B-AC32-B130DDA3A3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97363" y="1438506"/>
                      <a:ext cx="3624309" cy="707418"/>
                      <a:chOff x="3704058" y="812942"/>
                      <a:chExt cx="3624309" cy="1022180"/>
                    </a:xfrm>
                    <a:grpFill/>
                  </p:grpSpPr>
                  <p:cxnSp>
                    <p:nvCxnSpPr>
                      <p:cNvPr id="101" name="直接连接符 396">
                        <a:extLst>
                          <a:ext uri="{FF2B5EF4-FFF2-40B4-BE49-F238E27FC236}">
                            <a16:creationId xmlns:a16="http://schemas.microsoft.com/office/drawing/2014/main" id="{62AB6BBA-C0A4-4812-B981-93C6DD35F9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3718687" y="1459227"/>
                        <a:ext cx="0" cy="375895"/>
                      </a:xfrm>
                      <a:prstGeom prst="line">
                        <a:avLst/>
                      </a:prstGeom>
                      <a:grpFill/>
                      <a:ln w="38100"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直接连接符 397">
                        <a:extLst>
                          <a:ext uri="{FF2B5EF4-FFF2-40B4-BE49-F238E27FC236}">
                            <a16:creationId xmlns:a16="http://schemas.microsoft.com/office/drawing/2014/main" id="{9B0AA53C-C1B3-4A9A-B07C-DBCC676947A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310139" y="1455712"/>
                        <a:ext cx="0" cy="375894"/>
                      </a:xfrm>
                      <a:prstGeom prst="line">
                        <a:avLst/>
                      </a:prstGeom>
                      <a:grpFill/>
                      <a:ln w="38100"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3" name="直接连接符 398">
                        <a:extLst>
                          <a:ext uri="{FF2B5EF4-FFF2-40B4-BE49-F238E27FC236}">
                            <a16:creationId xmlns:a16="http://schemas.microsoft.com/office/drawing/2014/main" id="{9CE07652-E08D-4085-9FE4-9FB525EEE194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726002" y="1816976"/>
                        <a:ext cx="213544" cy="1"/>
                      </a:xfrm>
                      <a:prstGeom prst="line">
                        <a:avLst/>
                      </a:prstGeom>
                      <a:grpFill/>
                      <a:ln w="38100"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4" name="直接连接符 399">
                        <a:extLst>
                          <a:ext uri="{FF2B5EF4-FFF2-40B4-BE49-F238E27FC236}">
                            <a16:creationId xmlns:a16="http://schemas.microsoft.com/office/drawing/2014/main" id="{75C6C938-8158-464C-BCFF-EFA477F38F5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7114823" y="1831607"/>
                        <a:ext cx="213544" cy="0"/>
                      </a:xfrm>
                      <a:prstGeom prst="line">
                        <a:avLst/>
                      </a:prstGeom>
                      <a:grpFill/>
                      <a:ln w="38100"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05" name="组合 400">
                        <a:extLst>
                          <a:ext uri="{FF2B5EF4-FFF2-40B4-BE49-F238E27FC236}">
                            <a16:creationId xmlns:a16="http://schemas.microsoft.com/office/drawing/2014/main" id="{9140230A-13C8-4B92-B0EC-4C35D39F38F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04058" y="812942"/>
                        <a:ext cx="3620153" cy="662051"/>
                        <a:chOff x="1686790" y="1454992"/>
                        <a:chExt cx="5054830" cy="1896155"/>
                      </a:xfrm>
                      <a:grpFill/>
                    </p:grpSpPr>
                    <p:cxnSp>
                      <p:nvCxnSpPr>
                        <p:cNvPr id="106" name="直接连接符 401">
                          <a:extLst>
                            <a:ext uri="{FF2B5EF4-FFF2-40B4-BE49-F238E27FC236}">
                              <a16:creationId xmlns:a16="http://schemas.microsoft.com/office/drawing/2014/main" id="{C2FB2F5F-C80E-4401-91B0-13B5AE08351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>
                          <a:off x="1686790" y="1454992"/>
                          <a:ext cx="2553874" cy="1896155"/>
                        </a:xfrm>
                        <a:prstGeom prst="line">
                          <a:avLst/>
                        </a:prstGeom>
                        <a:grpFill/>
                        <a:ln w="38100"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" name="直接连接符 402">
                          <a:extLst>
                            <a:ext uri="{FF2B5EF4-FFF2-40B4-BE49-F238E27FC236}">
                              <a16:creationId xmlns:a16="http://schemas.microsoft.com/office/drawing/2014/main" id="{66673FFF-4BED-45CC-AB78-ECEE578820A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4232805" y="1454992"/>
                          <a:ext cx="940882" cy="701669"/>
                        </a:xfrm>
                        <a:prstGeom prst="line">
                          <a:avLst/>
                        </a:prstGeom>
                        <a:grpFill/>
                        <a:ln w="38100"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8" name="直接连接符 403">
                          <a:extLst>
                            <a:ext uri="{FF2B5EF4-FFF2-40B4-BE49-F238E27FC236}">
                              <a16:creationId xmlns:a16="http://schemas.microsoft.com/office/drawing/2014/main" id="{397D16BF-9848-4A92-91CB-FEBBD22805F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5172551" y="1702006"/>
                          <a:ext cx="0" cy="510949"/>
                        </a:xfrm>
                        <a:prstGeom prst="line">
                          <a:avLst/>
                        </a:prstGeom>
                        <a:grpFill/>
                        <a:ln w="38100"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" name="直接连接符 404">
                          <a:extLst>
                            <a:ext uri="{FF2B5EF4-FFF2-40B4-BE49-F238E27FC236}">
                              <a16:creationId xmlns:a16="http://schemas.microsoft.com/office/drawing/2014/main" id="{9D03B942-4A81-486C-ABD1-5BAB5481BF2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5592030" y="2018877"/>
                          <a:ext cx="0" cy="502081"/>
                        </a:xfrm>
                        <a:prstGeom prst="line">
                          <a:avLst/>
                        </a:prstGeom>
                        <a:grpFill/>
                        <a:ln w="38100"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0" name="直接连接符 405">
                          <a:extLst>
                            <a:ext uri="{FF2B5EF4-FFF2-40B4-BE49-F238E27FC236}">
                              <a16:creationId xmlns:a16="http://schemas.microsoft.com/office/drawing/2014/main" id="{12B30E50-70BC-47E9-A55F-9B7FEC5B9FB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5158126" y="1735424"/>
                          <a:ext cx="440252" cy="329195"/>
                        </a:xfrm>
                        <a:prstGeom prst="line">
                          <a:avLst/>
                        </a:prstGeom>
                        <a:grpFill/>
                        <a:ln w="38100"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" name="直接连接符 406">
                          <a:extLst>
                            <a:ext uri="{FF2B5EF4-FFF2-40B4-BE49-F238E27FC236}">
                              <a16:creationId xmlns:a16="http://schemas.microsoft.com/office/drawing/2014/main" id="{4DB40614-042A-4C19-A865-7B5D7E17CD3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5613938" y="2485857"/>
                          <a:ext cx="1127682" cy="847146"/>
                        </a:xfrm>
                        <a:prstGeom prst="line">
                          <a:avLst/>
                        </a:prstGeom>
                        <a:grpFill/>
                        <a:ln w="38100"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98" name="直接连接符 393">
                      <a:extLst>
                        <a:ext uri="{FF2B5EF4-FFF2-40B4-BE49-F238E27FC236}">
                          <a16:creationId xmlns:a16="http://schemas.microsoft.com/office/drawing/2014/main" id="{3A5EDF32-CB3D-4BEF-917C-C5DFD861296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30366" y="2623619"/>
                      <a:ext cx="3185725" cy="0"/>
                    </a:xfrm>
                    <a:prstGeom prst="line">
                      <a:avLst/>
                    </a:prstGeom>
                    <a:grpFill/>
                    <a:ln w="28575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直接连接符 394">
                      <a:extLst>
                        <a:ext uri="{FF2B5EF4-FFF2-40B4-BE49-F238E27FC236}">
                          <a16:creationId xmlns:a16="http://schemas.microsoft.com/office/drawing/2014/main" id="{5F0E228B-26A2-447E-B133-99F5302410F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26273" y="3437679"/>
                      <a:ext cx="3185725" cy="0"/>
                    </a:xfrm>
                    <a:prstGeom prst="line">
                      <a:avLst/>
                    </a:prstGeom>
                    <a:grpFill/>
                    <a:ln w="28575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直接连接符 395">
                      <a:extLst>
                        <a:ext uri="{FF2B5EF4-FFF2-40B4-BE49-F238E27FC236}">
                          <a16:creationId xmlns:a16="http://schemas.microsoft.com/office/drawing/2014/main" id="{5B2931AD-A1DC-490A-A2BA-B3199B80B16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22377" y="4860492"/>
                      <a:ext cx="3162939" cy="0"/>
                    </a:xfrm>
                    <a:prstGeom prst="line">
                      <a:avLst/>
                    </a:prstGeom>
                    <a:grpFill/>
                    <a:ln w="28575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31" name="Picture 3" descr="D:\FTP new最新\VDP\产品图片\VTNS1060A.png">
                  <a:extLst>
                    <a:ext uri="{FF2B5EF4-FFF2-40B4-BE49-F238E27FC236}">
                      <a16:creationId xmlns:a16="http://schemas.microsoft.com/office/drawing/2014/main" id="{ED91A819-5F08-4DA9-A815-B3085E4243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36119" y="3172080"/>
                  <a:ext cx="557395" cy="3927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3" descr="C:\Users\22017\Desktop\DH-PFS4228-24P-370_Image2.png">
                  <a:extLst>
                    <a:ext uri="{FF2B5EF4-FFF2-40B4-BE49-F238E27FC236}">
                      <a16:creationId xmlns:a16="http://schemas.microsoft.com/office/drawing/2014/main" id="{62758DE7-931D-4EB0-999D-DC737C9B46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236" b="25587"/>
                <a:stretch/>
              </p:blipFill>
              <p:spPr bwMode="auto">
                <a:xfrm>
                  <a:off x="8080240" y="6448858"/>
                  <a:ext cx="1097728" cy="4739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3" name="直接连接符 81">
                  <a:extLst>
                    <a:ext uri="{FF2B5EF4-FFF2-40B4-BE49-F238E27FC236}">
                      <a16:creationId xmlns:a16="http://schemas.microsoft.com/office/drawing/2014/main" id="{0BA3D56F-5106-431A-815A-28024FB07445}"/>
                    </a:ext>
                  </a:extLst>
                </p:cNvPr>
                <p:cNvCxnSpPr/>
                <p:nvPr/>
              </p:nvCxnSpPr>
              <p:spPr>
                <a:xfrm>
                  <a:off x="8714816" y="3508353"/>
                  <a:ext cx="0" cy="304542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" name="直接连接符 85">
                  <a:extLst>
                    <a:ext uri="{FF2B5EF4-FFF2-40B4-BE49-F238E27FC236}">
                      <a16:creationId xmlns:a16="http://schemas.microsoft.com/office/drawing/2014/main" id="{77D3B769-1383-4230-8C49-033B99A3711E}"/>
                    </a:ext>
                  </a:extLst>
                </p:cNvPr>
                <p:cNvCxnSpPr/>
                <p:nvPr/>
              </p:nvCxnSpPr>
              <p:spPr>
                <a:xfrm>
                  <a:off x="8858280" y="4669509"/>
                  <a:ext cx="0" cy="64103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" name="直接连接符 88">
                  <a:extLst>
                    <a:ext uri="{FF2B5EF4-FFF2-40B4-BE49-F238E27FC236}">
                      <a16:creationId xmlns:a16="http://schemas.microsoft.com/office/drawing/2014/main" id="{E0594BB3-A001-4F7E-A4BE-A4694B0322EB}"/>
                    </a:ext>
                  </a:extLst>
                </p:cNvPr>
                <p:cNvCxnSpPr/>
                <p:nvPr/>
              </p:nvCxnSpPr>
              <p:spPr>
                <a:xfrm flipH="1">
                  <a:off x="8861650" y="4666677"/>
                  <a:ext cx="70482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6" name="直接连接符 91">
                  <a:extLst>
                    <a:ext uri="{FF2B5EF4-FFF2-40B4-BE49-F238E27FC236}">
                      <a16:creationId xmlns:a16="http://schemas.microsoft.com/office/drawing/2014/main" id="{E09C077D-FB6F-42C1-9E86-26FE0160C591}"/>
                    </a:ext>
                  </a:extLst>
                </p:cNvPr>
                <p:cNvCxnSpPr/>
                <p:nvPr/>
              </p:nvCxnSpPr>
              <p:spPr>
                <a:xfrm>
                  <a:off x="8711446" y="2645902"/>
                  <a:ext cx="0" cy="64103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7" name="直接连接符 92">
                  <a:extLst>
                    <a:ext uri="{FF2B5EF4-FFF2-40B4-BE49-F238E27FC236}">
                      <a16:creationId xmlns:a16="http://schemas.microsoft.com/office/drawing/2014/main" id="{BF51B189-4EA9-4138-BC84-CB0D40B745D8}"/>
                    </a:ext>
                  </a:extLst>
                </p:cNvPr>
                <p:cNvCxnSpPr>
                  <a:stCxn id="58" idx="1"/>
                </p:cNvCxnSpPr>
                <p:nvPr/>
              </p:nvCxnSpPr>
              <p:spPr>
                <a:xfrm flipH="1" flipV="1">
                  <a:off x="8714818" y="2643071"/>
                  <a:ext cx="645814" cy="1100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8" name="直接连接符 93">
                  <a:extLst>
                    <a:ext uri="{FF2B5EF4-FFF2-40B4-BE49-F238E27FC236}">
                      <a16:creationId xmlns:a16="http://schemas.microsoft.com/office/drawing/2014/main" id="{72A8638A-C234-479F-A9D5-61192453048D}"/>
                    </a:ext>
                  </a:extLst>
                </p:cNvPr>
                <p:cNvCxnSpPr/>
                <p:nvPr/>
              </p:nvCxnSpPr>
              <p:spPr>
                <a:xfrm flipH="1">
                  <a:off x="8910532" y="5406197"/>
                  <a:ext cx="70482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" name="直接连接符 94">
                  <a:extLst>
                    <a:ext uri="{FF2B5EF4-FFF2-40B4-BE49-F238E27FC236}">
                      <a16:creationId xmlns:a16="http://schemas.microsoft.com/office/drawing/2014/main" id="{2047E41C-FD10-4477-84A6-554CF6CD8439}"/>
                    </a:ext>
                  </a:extLst>
                </p:cNvPr>
                <p:cNvCxnSpPr/>
                <p:nvPr/>
              </p:nvCxnSpPr>
              <p:spPr>
                <a:xfrm flipH="1">
                  <a:off x="8910532" y="3368477"/>
                  <a:ext cx="70482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" name="直接连接符 95">
                  <a:extLst>
                    <a:ext uri="{FF2B5EF4-FFF2-40B4-BE49-F238E27FC236}">
                      <a16:creationId xmlns:a16="http://schemas.microsoft.com/office/drawing/2014/main" id="{43DFDCEA-0EC1-44F7-AFF6-B9CF386DEB13}"/>
                    </a:ext>
                  </a:extLst>
                </p:cNvPr>
                <p:cNvCxnSpPr/>
                <p:nvPr/>
              </p:nvCxnSpPr>
              <p:spPr>
                <a:xfrm flipH="1">
                  <a:off x="1432879" y="6687637"/>
                  <a:ext cx="7116107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" name="直接连接符 97">
                  <a:extLst>
                    <a:ext uri="{FF2B5EF4-FFF2-40B4-BE49-F238E27FC236}">
                      <a16:creationId xmlns:a16="http://schemas.microsoft.com/office/drawing/2014/main" id="{3609C027-DB5F-45EA-8682-2A523CBABA8B}"/>
                    </a:ext>
                  </a:extLst>
                </p:cNvPr>
                <p:cNvCxnSpPr/>
                <p:nvPr/>
              </p:nvCxnSpPr>
              <p:spPr>
                <a:xfrm>
                  <a:off x="1432879" y="6382092"/>
                  <a:ext cx="0" cy="30554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42" name="组合 452">
                  <a:extLst>
                    <a:ext uri="{FF2B5EF4-FFF2-40B4-BE49-F238E27FC236}">
                      <a16:creationId xmlns:a16="http://schemas.microsoft.com/office/drawing/2014/main" id="{501919E8-2D07-4AE9-AD23-0F4A1B1FEFE3}"/>
                    </a:ext>
                  </a:extLst>
                </p:cNvPr>
                <p:cNvGrpSpPr/>
                <p:nvPr/>
              </p:nvGrpSpPr>
              <p:grpSpPr>
                <a:xfrm>
                  <a:off x="2865739" y="5249191"/>
                  <a:ext cx="1442651" cy="1405849"/>
                  <a:chOff x="2865739" y="5238757"/>
                  <a:chExt cx="1442651" cy="1338090"/>
                </a:xfrm>
              </p:grpSpPr>
              <p:cxnSp>
                <p:nvCxnSpPr>
                  <p:cNvPr id="88" name="直接连接符 102">
                    <a:extLst>
                      <a:ext uri="{FF2B5EF4-FFF2-40B4-BE49-F238E27FC236}">
                        <a16:creationId xmlns:a16="http://schemas.microsoft.com/office/drawing/2014/main" id="{2CE40948-F17C-4AC8-8B89-9486E271077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865739" y="6576847"/>
                    <a:ext cx="1442651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9" name="直接连接符 103">
                    <a:extLst>
                      <a:ext uri="{FF2B5EF4-FFF2-40B4-BE49-F238E27FC236}">
                        <a16:creationId xmlns:a16="http://schemas.microsoft.com/office/drawing/2014/main" id="{131B7AC2-7BE1-44F7-AFC6-72329ED44677}"/>
                      </a:ext>
                    </a:extLst>
                  </p:cNvPr>
                  <p:cNvCxnSpPr/>
                  <p:nvPr/>
                </p:nvCxnSpPr>
                <p:spPr>
                  <a:xfrm>
                    <a:off x="2871378" y="5238757"/>
                    <a:ext cx="0" cy="131995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miter lim="800000"/>
                  </a:ln>
                  <a:effectLst/>
                </p:spPr>
              </p:cxnSp>
            </p:grpSp>
            <p:pic>
              <p:nvPicPr>
                <p:cNvPr id="43" name="Picture 3" descr="C:\Users\22017\Desktop\DH-PFS4228-24P-370_Image2.png">
                  <a:extLst>
                    <a:ext uri="{FF2B5EF4-FFF2-40B4-BE49-F238E27FC236}">
                      <a16:creationId xmlns:a16="http://schemas.microsoft.com/office/drawing/2014/main" id="{5550080F-485D-4676-8A94-0B9EFD6F65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236" b="25587"/>
                <a:stretch/>
              </p:blipFill>
              <p:spPr bwMode="auto">
                <a:xfrm>
                  <a:off x="4139923" y="6362700"/>
                  <a:ext cx="1265899" cy="5465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图片 116">
                  <a:extLst>
                    <a:ext uri="{FF2B5EF4-FFF2-40B4-BE49-F238E27FC236}">
                      <a16:creationId xmlns:a16="http://schemas.microsoft.com/office/drawing/2014/main" id="{D86E119C-5FCE-4302-8557-50F1F0D3FE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5824" y="5576830"/>
                  <a:ext cx="461240" cy="239598"/>
                </a:xfrm>
                <a:prstGeom prst="rect">
                  <a:avLst/>
                </a:prstGeom>
              </p:spPr>
            </p:pic>
            <p:grpSp>
              <p:nvGrpSpPr>
                <p:cNvPr id="45" name="组合 126">
                  <a:extLst>
                    <a:ext uri="{FF2B5EF4-FFF2-40B4-BE49-F238E27FC236}">
                      <a16:creationId xmlns:a16="http://schemas.microsoft.com/office/drawing/2014/main" id="{D02310D4-B19F-4D6D-A3E6-D71F464055F8}"/>
                    </a:ext>
                  </a:extLst>
                </p:cNvPr>
                <p:cNvGrpSpPr/>
                <p:nvPr/>
              </p:nvGrpSpPr>
              <p:grpSpPr>
                <a:xfrm>
                  <a:off x="3262302" y="5833200"/>
                  <a:ext cx="987123" cy="766703"/>
                  <a:chOff x="2865739" y="5070612"/>
                  <a:chExt cx="1442651" cy="1526019"/>
                </a:xfrm>
              </p:grpSpPr>
              <p:cxnSp>
                <p:nvCxnSpPr>
                  <p:cNvPr id="86" name="直接连接符 127">
                    <a:extLst>
                      <a:ext uri="{FF2B5EF4-FFF2-40B4-BE49-F238E27FC236}">
                        <a16:creationId xmlns:a16="http://schemas.microsoft.com/office/drawing/2014/main" id="{752EE2AE-B107-4622-84AC-E2C4219E088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865739" y="6596631"/>
                    <a:ext cx="1442651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87" name="直接连接符 128">
                    <a:extLst>
                      <a:ext uri="{FF2B5EF4-FFF2-40B4-BE49-F238E27FC236}">
                        <a16:creationId xmlns:a16="http://schemas.microsoft.com/office/drawing/2014/main" id="{6F75CC75-070E-4555-8D4B-33CCF7F54B72}"/>
                      </a:ext>
                    </a:extLst>
                  </p:cNvPr>
                  <p:cNvCxnSpPr/>
                  <p:nvPr/>
                </p:nvCxnSpPr>
                <p:spPr>
                  <a:xfrm>
                    <a:off x="2871377" y="5070612"/>
                    <a:ext cx="0" cy="1526019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miter lim="800000"/>
                  </a:ln>
                  <a:effectLst/>
                </p:spPr>
              </p:cxnSp>
            </p:grpSp>
            <p:pic>
              <p:nvPicPr>
                <p:cNvPr id="46" name="Picture 3" descr="D:\FTP new最新\VDP\产品图片\VTNS1060A.png">
                  <a:extLst>
                    <a:ext uri="{FF2B5EF4-FFF2-40B4-BE49-F238E27FC236}">
                      <a16:creationId xmlns:a16="http://schemas.microsoft.com/office/drawing/2014/main" id="{4F9FB94F-8D75-43EC-A1F2-87821D0916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26905" y="5191320"/>
                  <a:ext cx="564877" cy="3965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7" name="直接连接符 129">
                  <a:extLst>
                    <a:ext uri="{FF2B5EF4-FFF2-40B4-BE49-F238E27FC236}">
                      <a16:creationId xmlns:a16="http://schemas.microsoft.com/office/drawing/2014/main" id="{935C7B32-2EAD-4AD8-B852-4A1CD945352E}"/>
                    </a:ext>
                  </a:extLst>
                </p:cNvPr>
                <p:cNvCxnSpPr/>
                <p:nvPr/>
              </p:nvCxnSpPr>
              <p:spPr>
                <a:xfrm flipV="1">
                  <a:off x="4896911" y="4941196"/>
                  <a:ext cx="0" cy="1652416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1">
                      <a:lumMod val="75000"/>
                    </a:schemeClr>
                  </a:solidFill>
                  <a:prstDash val="dash"/>
                  <a:miter lim="800000"/>
                </a:ln>
                <a:effectLst/>
              </p:spPr>
            </p:cxnSp>
            <p:pic>
              <p:nvPicPr>
                <p:cNvPr id="48" name="Picture 4" descr="E:\6-宣传推广\素材\earth94.png">
                  <a:extLst>
                    <a:ext uri="{FF2B5EF4-FFF2-40B4-BE49-F238E27FC236}">
                      <a16:creationId xmlns:a16="http://schemas.microsoft.com/office/drawing/2014/main" id="{D3191CCD-7525-43AA-A82D-FEE79872B7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duotone>
                    <a:srgbClr val="D9D9D9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80703" y="5557540"/>
                  <a:ext cx="447234" cy="3600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TextBox 50">
                  <a:extLst>
                    <a:ext uri="{FF2B5EF4-FFF2-40B4-BE49-F238E27FC236}">
                      <a16:creationId xmlns:a16="http://schemas.microsoft.com/office/drawing/2014/main" id="{59421634-E703-4BDF-BFC2-54D41ED9F9F4}"/>
                    </a:ext>
                  </a:extLst>
                </p:cNvPr>
                <p:cNvSpPr txBox="1"/>
                <p:nvPr/>
              </p:nvSpPr>
              <p:spPr>
                <a:xfrm>
                  <a:off x="4207464" y="5905167"/>
                  <a:ext cx="800553" cy="230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cs-CZ" sz="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ea"/>
                      <a:sym typeface="+mn-lt"/>
                    </a:rPr>
                    <a:t>Internet</a:t>
                  </a:r>
                  <a:endParaRPr lang="en-US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sym typeface="+mn-lt"/>
                  </a:endParaRPr>
                </a:p>
              </p:txBody>
            </p:sp>
            <p:sp>
              <p:nvSpPr>
                <p:cNvPr id="50" name="TextBox 133">
                  <a:extLst>
                    <a:ext uri="{FF2B5EF4-FFF2-40B4-BE49-F238E27FC236}">
                      <a16:creationId xmlns:a16="http://schemas.microsoft.com/office/drawing/2014/main" id="{67BED199-5680-4906-9E4C-6EFE2CA29D79}"/>
                    </a:ext>
                  </a:extLst>
                </p:cNvPr>
                <p:cNvSpPr txBox="1"/>
                <p:nvPr/>
              </p:nvSpPr>
              <p:spPr>
                <a:xfrm>
                  <a:off x="4136092" y="5119335"/>
                  <a:ext cx="1307358" cy="3694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ea"/>
                      <a:sym typeface="+mn-lt"/>
                    </a:rPr>
                    <a:t>DSS Mobile </a:t>
                  </a:r>
                  <a:r>
                    <a:rPr lang="cs-CZ" altLang="zh-CN" sz="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ea"/>
                      <a:sym typeface="+mn-lt"/>
                    </a:rPr>
                    <a:t>pro</a:t>
                  </a:r>
                  <a:r>
                    <a:rPr lang="en-US" altLang="zh-CN" sz="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ea"/>
                      <a:sym typeface="+mn-lt"/>
                    </a:rPr>
                    <a:t> VDP</a:t>
                  </a:r>
                </a:p>
              </p:txBody>
            </p:sp>
            <p:grpSp>
              <p:nvGrpSpPr>
                <p:cNvPr id="51" name="组合 134">
                  <a:extLst>
                    <a:ext uri="{FF2B5EF4-FFF2-40B4-BE49-F238E27FC236}">
                      <a16:creationId xmlns:a16="http://schemas.microsoft.com/office/drawing/2014/main" id="{DBE210F3-24EB-4EAA-AB76-E2F6E6CBC37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740785" y="4348244"/>
                  <a:ext cx="496045" cy="731349"/>
                  <a:chOff x="7964593" y="1733866"/>
                  <a:chExt cx="1550137" cy="2160000"/>
                </a:xfrm>
              </p:grpSpPr>
              <p:pic>
                <p:nvPicPr>
                  <p:cNvPr id="84" name="图片 135">
                    <a:extLst>
                      <a:ext uri="{FF2B5EF4-FFF2-40B4-BE49-F238E27FC236}">
                        <a16:creationId xmlns:a16="http://schemas.microsoft.com/office/drawing/2014/main" id="{9078987B-2525-4E3B-9F78-96C35C67BE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8238"/>
                  <a:stretch/>
                </p:blipFill>
                <p:spPr>
                  <a:xfrm>
                    <a:off x="7964593" y="1733866"/>
                    <a:ext cx="1550137" cy="2160000"/>
                  </a:xfrm>
                  <a:prstGeom prst="rect">
                    <a:avLst/>
                  </a:prstGeom>
                  <a:effectLst>
                    <a:outerShdw blurRad="127000" dist="127000" dir="8100000" algn="tr" rotWithShape="0">
                      <a:prstClr val="black">
                        <a:alpha val="33000"/>
                      </a:prstClr>
                    </a:outerShdw>
                  </a:effectLst>
                </p:spPr>
              </p:pic>
              <p:pic>
                <p:nvPicPr>
                  <p:cNvPr id="85" name="Picture 5" descr="G:\2-工作文档\1-产品线\1-可视对讲VDP\1. 产品规划\15-平台 EXPRESS\VTSS mobile UE\海外可视对讲效果图\05海外可视对讲呼叫.jpg">
                    <a:extLst>
                      <a:ext uri="{FF2B5EF4-FFF2-40B4-BE49-F238E27FC236}">
                        <a16:creationId xmlns:a16="http://schemas.microsoft.com/office/drawing/2014/main" id="{4B8E5188-1E88-46FD-A3D2-40FCD26F8B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039881" y="1973396"/>
                    <a:ext cx="1346028" cy="166991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2" name="TextBox 137">
                  <a:extLst>
                    <a:ext uri="{FF2B5EF4-FFF2-40B4-BE49-F238E27FC236}">
                      <a16:creationId xmlns:a16="http://schemas.microsoft.com/office/drawing/2014/main" id="{C7250096-0043-491E-8427-A6027C9CD0A7}"/>
                    </a:ext>
                  </a:extLst>
                </p:cNvPr>
                <p:cNvSpPr txBox="1"/>
                <p:nvPr/>
              </p:nvSpPr>
              <p:spPr>
                <a:xfrm>
                  <a:off x="2822641" y="5224582"/>
                  <a:ext cx="1202921" cy="230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ea"/>
                      <a:sym typeface="+mn-lt"/>
                    </a:rPr>
                    <a:t>VTO</a:t>
                  </a:r>
                  <a:r>
                    <a:rPr lang="cs-CZ" altLang="zh-CN" sz="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ea"/>
                      <a:sym typeface="+mn-lt"/>
                    </a:rPr>
                    <a:t> u brány</a:t>
                  </a:r>
                  <a:endParaRPr lang="en-US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sym typeface="+mn-lt"/>
                  </a:endParaRPr>
                </a:p>
              </p:txBody>
            </p:sp>
            <p:grpSp>
              <p:nvGrpSpPr>
                <p:cNvPr id="53" name="组合 458">
                  <a:extLst>
                    <a:ext uri="{FF2B5EF4-FFF2-40B4-BE49-F238E27FC236}">
                      <a16:creationId xmlns:a16="http://schemas.microsoft.com/office/drawing/2014/main" id="{3B624CD5-1090-4B1A-84BC-EA242D72D604}"/>
                    </a:ext>
                  </a:extLst>
                </p:cNvPr>
                <p:cNvGrpSpPr/>
                <p:nvPr/>
              </p:nvGrpSpPr>
              <p:grpSpPr>
                <a:xfrm>
                  <a:off x="512652" y="5351590"/>
                  <a:ext cx="1902332" cy="1154212"/>
                  <a:chOff x="543132" y="5138230"/>
                  <a:chExt cx="1902332" cy="1154212"/>
                </a:xfrm>
              </p:grpSpPr>
              <p:sp>
                <p:nvSpPr>
                  <p:cNvPr id="59" name="TextBox 139">
                    <a:extLst>
                      <a:ext uri="{FF2B5EF4-FFF2-40B4-BE49-F238E27FC236}">
                        <a16:creationId xmlns:a16="http://schemas.microsoft.com/office/drawing/2014/main" id="{611C8E8A-BC4B-4C26-9C8B-6331479142A3}"/>
                      </a:ext>
                    </a:extLst>
                  </p:cNvPr>
                  <p:cNvSpPr txBox="1"/>
                  <p:nvPr/>
                </p:nvSpPr>
                <p:spPr>
                  <a:xfrm>
                    <a:off x="1364328" y="5889765"/>
                    <a:ext cx="1081136" cy="2308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9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+mn-lt"/>
                      </a:rPr>
                      <a:t>DSS</a:t>
                    </a:r>
                  </a:p>
                </p:txBody>
              </p:sp>
              <p:sp>
                <p:nvSpPr>
                  <p:cNvPr id="60" name="TextBox 140">
                    <a:extLst>
                      <a:ext uri="{FF2B5EF4-FFF2-40B4-BE49-F238E27FC236}">
                        <a16:creationId xmlns:a16="http://schemas.microsoft.com/office/drawing/2014/main" id="{CA77AD59-0E25-46BE-9622-5D94A2F4FDA6}"/>
                      </a:ext>
                    </a:extLst>
                  </p:cNvPr>
                  <p:cNvSpPr txBox="1"/>
                  <p:nvPr/>
                </p:nvSpPr>
                <p:spPr>
                  <a:xfrm>
                    <a:off x="543132" y="5873148"/>
                    <a:ext cx="1022108" cy="2308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altLang="zh-CN" sz="9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ea"/>
                        <a:sym typeface="+mn-lt"/>
                      </a:rPr>
                      <a:t>VTS5240B</a:t>
                    </a:r>
                    <a:endParaRPr lang="en-US" sz="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sym typeface="+mn-lt"/>
                    </a:endParaRPr>
                  </a:p>
                </p:txBody>
              </p:sp>
              <p:grpSp>
                <p:nvGrpSpPr>
                  <p:cNvPr id="61" name="组合 360">
                    <a:extLst>
                      <a:ext uri="{FF2B5EF4-FFF2-40B4-BE49-F238E27FC236}">
                        <a16:creationId xmlns:a16="http://schemas.microsoft.com/office/drawing/2014/main" id="{41BE8F5B-CED1-4B73-A90B-0E04D78E7BED}"/>
                      </a:ext>
                    </a:extLst>
                  </p:cNvPr>
                  <p:cNvGrpSpPr/>
                  <p:nvPr/>
                </p:nvGrpSpPr>
                <p:grpSpPr>
                  <a:xfrm>
                    <a:off x="613529" y="5138230"/>
                    <a:ext cx="1726261" cy="1154212"/>
                    <a:chOff x="690184" y="5327263"/>
                    <a:chExt cx="1165616" cy="1045588"/>
                  </a:xfrm>
                </p:grpSpPr>
                <p:grpSp>
                  <p:nvGrpSpPr>
                    <p:cNvPr id="67" name="组合 363">
                      <a:extLst>
                        <a:ext uri="{FF2B5EF4-FFF2-40B4-BE49-F238E27FC236}">
                          <a16:creationId xmlns:a16="http://schemas.microsoft.com/office/drawing/2014/main" id="{2D8F1EE4-5981-4DFC-8C83-573D888E56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0184" y="5327263"/>
                      <a:ext cx="1165616" cy="1045588"/>
                      <a:chOff x="690184" y="5327263"/>
                      <a:chExt cx="1165616" cy="1045588"/>
                    </a:xfrm>
                  </p:grpSpPr>
                  <p:cxnSp>
                    <p:nvCxnSpPr>
                      <p:cNvPr id="70" name="直接连接符 366">
                        <a:extLst>
                          <a:ext uri="{FF2B5EF4-FFF2-40B4-BE49-F238E27FC236}">
                            <a16:creationId xmlns:a16="http://schemas.microsoft.com/office/drawing/2014/main" id="{4160DF9D-5A0F-4503-B2D5-E168995206B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56609" y="5576283"/>
                        <a:ext cx="0" cy="795478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" name="直接连接符 367">
                        <a:extLst>
                          <a:ext uri="{FF2B5EF4-FFF2-40B4-BE49-F238E27FC236}">
                            <a16:creationId xmlns:a16="http://schemas.microsoft.com/office/drawing/2014/main" id="{DB0ACD63-B041-49D7-A768-3B3DDF50D8A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788991" y="5576283"/>
                        <a:ext cx="0" cy="796568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72" name="组合 368">
                        <a:extLst>
                          <a:ext uri="{FF2B5EF4-FFF2-40B4-BE49-F238E27FC236}">
                            <a16:creationId xmlns:a16="http://schemas.microsoft.com/office/drawing/2014/main" id="{39C2451C-D92D-444C-96BC-6C1BE489EF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90184" y="5327263"/>
                        <a:ext cx="1165616" cy="262577"/>
                        <a:chOff x="3704058" y="812942"/>
                        <a:chExt cx="3624309" cy="1022180"/>
                      </a:xfrm>
                    </p:grpSpPr>
                    <p:cxnSp>
                      <p:nvCxnSpPr>
                        <p:cNvPr id="73" name="直接连接符 369">
                          <a:extLst>
                            <a:ext uri="{FF2B5EF4-FFF2-40B4-BE49-F238E27FC236}">
                              <a16:creationId xmlns:a16="http://schemas.microsoft.com/office/drawing/2014/main" id="{C85A17FC-246D-4603-8B69-1056AC5EF99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3718687" y="1459227"/>
                          <a:ext cx="0" cy="375895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" name="直接连接符 370">
                          <a:extLst>
                            <a:ext uri="{FF2B5EF4-FFF2-40B4-BE49-F238E27FC236}">
                              <a16:creationId xmlns:a16="http://schemas.microsoft.com/office/drawing/2014/main" id="{F5BB9CB0-40D2-488D-8C29-23DE003B132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310139" y="1455712"/>
                          <a:ext cx="0" cy="375894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" name="直接连接符 371">
                          <a:extLst>
                            <a:ext uri="{FF2B5EF4-FFF2-40B4-BE49-F238E27FC236}">
                              <a16:creationId xmlns:a16="http://schemas.microsoft.com/office/drawing/2014/main" id="{29A71E1B-32E8-4E13-BC1E-D28D3BA593B9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>
                          <a:off x="3726002" y="1816976"/>
                          <a:ext cx="213544" cy="1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" name="直接连接符 372">
                          <a:extLst>
                            <a:ext uri="{FF2B5EF4-FFF2-40B4-BE49-F238E27FC236}">
                              <a16:creationId xmlns:a16="http://schemas.microsoft.com/office/drawing/2014/main" id="{A38F7062-8D63-432D-8599-5E4115303D0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>
                          <a:off x="7114823" y="1831607"/>
                          <a:ext cx="213544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77" name="组合 373">
                          <a:extLst>
                            <a:ext uri="{FF2B5EF4-FFF2-40B4-BE49-F238E27FC236}">
                              <a16:creationId xmlns:a16="http://schemas.microsoft.com/office/drawing/2014/main" id="{F9F98359-8E55-4850-95BD-A774874ED79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704058" y="812942"/>
                          <a:ext cx="3620153" cy="662051"/>
                          <a:chOff x="1686790" y="1454992"/>
                          <a:chExt cx="5054830" cy="1896155"/>
                        </a:xfrm>
                      </p:grpSpPr>
                      <p:cxnSp>
                        <p:nvCxnSpPr>
                          <p:cNvPr id="78" name="直接连接符 374">
                            <a:extLst>
                              <a:ext uri="{FF2B5EF4-FFF2-40B4-BE49-F238E27FC236}">
                                <a16:creationId xmlns:a16="http://schemas.microsoft.com/office/drawing/2014/main" id="{9A2BB74E-DABC-49FC-89AD-5C1EA074497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686790" y="1454992"/>
                            <a:ext cx="2553874" cy="1896155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9" name="直接连接符 375">
                            <a:extLst>
                              <a:ext uri="{FF2B5EF4-FFF2-40B4-BE49-F238E27FC236}">
                                <a16:creationId xmlns:a16="http://schemas.microsoft.com/office/drawing/2014/main" id="{B14B43D6-F476-438D-B42D-8B11D908957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4232805" y="1454992"/>
                            <a:ext cx="940882" cy="70166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0" name="直接连接符 376">
                            <a:extLst>
                              <a:ext uri="{FF2B5EF4-FFF2-40B4-BE49-F238E27FC236}">
                                <a16:creationId xmlns:a16="http://schemas.microsoft.com/office/drawing/2014/main" id="{8B5E5647-0824-42EC-BBAC-5B99F678E9C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5172551" y="1702006"/>
                            <a:ext cx="0" cy="51094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1" name="直接连接符 377">
                            <a:extLst>
                              <a:ext uri="{FF2B5EF4-FFF2-40B4-BE49-F238E27FC236}">
                                <a16:creationId xmlns:a16="http://schemas.microsoft.com/office/drawing/2014/main" id="{2AE93C60-D356-4175-A921-1B87E470B4B7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5592030" y="2018877"/>
                            <a:ext cx="0" cy="502081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2" name="直接连接符 378">
                            <a:extLst>
                              <a:ext uri="{FF2B5EF4-FFF2-40B4-BE49-F238E27FC236}">
                                <a16:creationId xmlns:a16="http://schemas.microsoft.com/office/drawing/2014/main" id="{4B048711-C9BC-44C3-BFA6-EB8A6D0E28C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5158126" y="1735424"/>
                            <a:ext cx="440252" cy="329195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3" name="直接连接符 379">
                            <a:extLst>
                              <a:ext uri="{FF2B5EF4-FFF2-40B4-BE49-F238E27FC236}">
                                <a16:creationId xmlns:a16="http://schemas.microsoft.com/office/drawing/2014/main" id="{A601433E-3210-4955-A7DB-279B42DD57D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 flipV="1">
                            <a:off x="5613938" y="2485857"/>
                            <a:ext cx="1127682" cy="847146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</p:grpSp>
                <p:sp>
                  <p:nvSpPr>
                    <p:cNvPr id="68" name="矩形 364">
                      <a:extLst>
                        <a:ext uri="{FF2B5EF4-FFF2-40B4-BE49-F238E27FC236}">
                          <a16:creationId xmlns:a16="http://schemas.microsoft.com/office/drawing/2014/main" id="{6A1A821B-7B82-488B-80A9-0159AB7C6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094" y="6239822"/>
                      <a:ext cx="1042897" cy="130311"/>
                    </a:xfrm>
                    <a:prstGeom prst="rect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69" name="TextBox 365">
                      <a:extLst>
                        <a:ext uri="{FF2B5EF4-FFF2-40B4-BE49-F238E27FC236}">
                          <a16:creationId xmlns:a16="http://schemas.microsoft.com/office/drawing/2014/main" id="{75CD54CA-CDD5-45D2-88F7-CBC347C6F149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817459" y="6260392"/>
                      <a:ext cx="898537" cy="100396"/>
                    </a:xfrm>
                    <a:prstGeom prst="rect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 w="19050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 defTabSz="1219170"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80000"/>
                      </a:pPr>
                      <a:r>
                        <a:rPr lang="cs-CZ" altLang="zh-CN" sz="800" dirty="0">
                          <a:solidFill>
                            <a:prstClr val="white"/>
                          </a:solidFill>
                          <a:latin typeface="微软雅黑" panose="020B0503020204020204" pitchFamily="34" charset="-122"/>
                          <a:ea typeface="宋体" panose="02010600030101010101" pitchFamily="2" charset="-122"/>
                          <a:cs typeface="Segoe UI" pitchFamily="34" charset="0"/>
                        </a:rPr>
                        <a:t>Dohledové centrum</a:t>
                      </a:r>
                      <a:endParaRPr lang="zh-CN" altLang="en-US" sz="800" dirty="0">
                        <a:solidFill>
                          <a:prstClr val="white"/>
                        </a:solidFill>
                        <a:latin typeface="微软雅黑" panose="020B0503020204020204" pitchFamily="34" charset="-122"/>
                        <a:ea typeface="宋体" panose="02010600030101010101" pitchFamily="2" charset="-122"/>
                        <a:cs typeface="Segoe UI" pitchFamily="34" charset="0"/>
                      </a:endParaRPr>
                    </a:p>
                  </p:txBody>
                </p:sp>
              </p:grpSp>
              <p:pic>
                <p:nvPicPr>
                  <p:cNvPr id="62" name="Picture 2" descr="C:\Users\lenovo\Desktop\VTS5240B_Product_Image_1520526482344\VTS5240B1.png">
                    <a:extLst>
                      <a:ext uri="{FF2B5EF4-FFF2-40B4-BE49-F238E27FC236}">
                        <a16:creationId xmlns:a16="http://schemas.microsoft.com/office/drawing/2014/main" id="{CF115159-C93F-4742-913A-72C432EC6D7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3427" b="18936"/>
                  <a:stretch/>
                </p:blipFill>
                <p:spPr bwMode="auto">
                  <a:xfrm>
                    <a:off x="750421" y="5524221"/>
                    <a:ext cx="665439" cy="4500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63" name="组合 491">
                    <a:extLst>
                      <a:ext uri="{FF2B5EF4-FFF2-40B4-BE49-F238E27FC236}">
                        <a16:creationId xmlns:a16="http://schemas.microsoft.com/office/drawing/2014/main" id="{EB773264-0000-4953-975E-EB74F342AB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498410" y="5619838"/>
                    <a:ext cx="677135" cy="293945"/>
                    <a:chOff x="3860102" y="4294105"/>
                    <a:chExt cx="15435728" cy="6700656"/>
                  </a:xfrm>
                </p:grpSpPr>
                <p:pic>
                  <p:nvPicPr>
                    <p:cNvPr id="64" name="Picture 59" descr="New Macbook Silver.png">
                      <a:extLst>
                        <a:ext uri="{FF2B5EF4-FFF2-40B4-BE49-F238E27FC236}">
                          <a16:creationId xmlns:a16="http://schemas.microsoft.com/office/drawing/2014/main" id="{236E6CAC-8FF3-4275-8877-CB4B219783F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860102" y="4294105"/>
                      <a:ext cx="15435728" cy="6700656"/>
                    </a:xfrm>
                    <a:prstGeom prst="rect">
                      <a:avLst/>
                    </a:prstGeom>
                    <a:ln>
                      <a:noFill/>
                    </a:ln>
                    <a:effectLst/>
                  </p:spPr>
                </p:pic>
                <p:pic>
                  <p:nvPicPr>
                    <p:cNvPr id="65" name="Picture 2" descr="C:\Users\lenovo\Desktop\IMG_8865.PNG">
                      <a:extLst>
                        <a:ext uri="{FF2B5EF4-FFF2-40B4-BE49-F238E27FC236}">
                          <a16:creationId xmlns:a16="http://schemas.microsoft.com/office/drawing/2014/main" id="{92F4A8DF-736E-4369-B200-D5F1D2CE689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486407" y="4557652"/>
                      <a:ext cx="11944341" cy="551980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6" name="Picture 4">
                      <a:extLst>
                        <a:ext uri="{FF2B5EF4-FFF2-40B4-BE49-F238E27FC236}">
                          <a16:creationId xmlns:a16="http://schemas.microsoft.com/office/drawing/2014/main" id="{9D7132FB-90D1-434D-A4ED-C4D3D1564CB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372548" y="10439400"/>
                      <a:ext cx="2124075" cy="254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54" name="TextBox 50">
                  <a:extLst>
                    <a:ext uri="{FF2B5EF4-FFF2-40B4-BE49-F238E27FC236}">
                      <a16:creationId xmlns:a16="http://schemas.microsoft.com/office/drawing/2014/main" id="{0590C802-27A5-4420-B672-F8969C6B4395}"/>
                    </a:ext>
                  </a:extLst>
                </p:cNvPr>
                <p:cNvSpPr txBox="1"/>
                <p:nvPr/>
              </p:nvSpPr>
              <p:spPr>
                <a:xfrm>
                  <a:off x="3195684" y="5822445"/>
                  <a:ext cx="800553" cy="230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ea"/>
                      <a:sym typeface="+mn-lt"/>
                    </a:rPr>
                    <a:t>IPC</a:t>
                  </a:r>
                  <a:endParaRPr lang="en-US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sym typeface="+mn-lt"/>
                  </a:endParaRPr>
                </a:p>
              </p:txBody>
            </p:sp>
            <p:pic>
              <p:nvPicPr>
                <p:cNvPr id="55" name="Picture 7" descr="D:\工作\5- 产品高清图片\IP\VTH1550CH_Image.png">
                  <a:extLst>
                    <a:ext uri="{FF2B5EF4-FFF2-40B4-BE49-F238E27FC236}">
                      <a16:creationId xmlns:a16="http://schemas.microsoft.com/office/drawing/2014/main" id="{0C35EBDD-06ED-411A-A476-7A2FB2015E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45732" y="3181363"/>
                  <a:ext cx="773546" cy="359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7" descr="D:\工作\5- 产品高清图片\IP\VTH1550CH_Image.png">
                  <a:extLst>
                    <a:ext uri="{FF2B5EF4-FFF2-40B4-BE49-F238E27FC236}">
                      <a16:creationId xmlns:a16="http://schemas.microsoft.com/office/drawing/2014/main" id="{383E02DF-4DDC-4894-88CF-BBB6FFF85A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97575" y="4458642"/>
                  <a:ext cx="836204" cy="4022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7" descr="D:\工作\5- 产品高清图片\IP\VTH1550CH_Image.png">
                  <a:extLst>
                    <a:ext uri="{FF2B5EF4-FFF2-40B4-BE49-F238E27FC236}">
                      <a16:creationId xmlns:a16="http://schemas.microsoft.com/office/drawing/2014/main" id="{516D8625-6919-4F9D-8E4A-36F7FDE768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15618" y="5249191"/>
                  <a:ext cx="833786" cy="3802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7" descr="D:\工作\5- 产品高清图片\IP\VTH1550CH_Image.png">
                  <a:extLst>
                    <a:ext uri="{FF2B5EF4-FFF2-40B4-BE49-F238E27FC236}">
                      <a16:creationId xmlns:a16="http://schemas.microsoft.com/office/drawing/2014/main" id="{55A459CA-E499-42EA-A9EE-8215351925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60632" y="2454468"/>
                  <a:ext cx="767772" cy="3992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0" name="TextBox 196">
                <a:extLst>
                  <a:ext uri="{FF2B5EF4-FFF2-40B4-BE49-F238E27FC236}">
                    <a16:creationId xmlns:a16="http://schemas.microsoft.com/office/drawing/2014/main" id="{211E4F07-66A4-41A2-AD48-46E4F2BAE7DC}"/>
                  </a:ext>
                </a:extLst>
              </p:cNvPr>
              <p:cNvSpPr txBox="1"/>
              <p:nvPr/>
            </p:nvSpPr>
            <p:spPr>
              <a:xfrm>
                <a:off x="7066965" y="6102660"/>
                <a:ext cx="800553" cy="369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ea"/>
                    <a:sym typeface="+mn-lt"/>
                  </a:rPr>
                  <a:t>VTO</a:t>
                </a:r>
                <a:r>
                  <a:rPr lang="cs-CZ" altLang="zh-CN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ea"/>
                    <a:sym typeface="+mn-lt"/>
                  </a:rPr>
                  <a:t> na recepci</a:t>
                </a:r>
                <a:endParaRPr 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+mn-lt"/>
                </a:endParaRPr>
              </a:p>
            </p:txBody>
          </p:sp>
          <p:cxnSp>
            <p:nvCxnSpPr>
              <p:cNvPr id="21" name="直接箭头连接符 468">
                <a:extLst>
                  <a:ext uri="{FF2B5EF4-FFF2-40B4-BE49-F238E27FC236}">
                    <a16:creationId xmlns:a16="http://schemas.microsoft.com/office/drawing/2014/main" id="{AC0AC1EA-7E6D-4E0E-A4A1-1C829966B32C}"/>
                  </a:ext>
                </a:extLst>
              </p:cNvPr>
              <p:cNvCxnSpPr/>
              <p:nvPr/>
            </p:nvCxnSpPr>
            <p:spPr>
              <a:xfrm flipH="1">
                <a:off x="5700272" y="4492197"/>
                <a:ext cx="4137906" cy="0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470">
                <a:extLst>
                  <a:ext uri="{FF2B5EF4-FFF2-40B4-BE49-F238E27FC236}">
                    <a16:creationId xmlns:a16="http://schemas.microsoft.com/office/drawing/2014/main" id="{8C6E7C1C-EB6A-4B88-8ADC-DA4592A9EF77}"/>
                  </a:ext>
                </a:extLst>
              </p:cNvPr>
              <p:cNvCxnSpPr/>
              <p:nvPr/>
            </p:nvCxnSpPr>
            <p:spPr>
              <a:xfrm>
                <a:off x="8152403" y="4612318"/>
                <a:ext cx="1" cy="529921"/>
              </a:xfrm>
              <a:prstGeom prst="line">
                <a:avLst/>
              </a:prstGeom>
              <a:ln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476">
                <a:extLst>
                  <a:ext uri="{FF2B5EF4-FFF2-40B4-BE49-F238E27FC236}">
                    <a16:creationId xmlns:a16="http://schemas.microsoft.com/office/drawing/2014/main" id="{C1D27811-A403-4350-BFA3-A5A9CCA21FAB}"/>
                  </a:ext>
                </a:extLst>
              </p:cNvPr>
              <p:cNvCxnSpPr/>
              <p:nvPr/>
            </p:nvCxnSpPr>
            <p:spPr>
              <a:xfrm>
                <a:off x="8152404" y="4599425"/>
                <a:ext cx="1685774" cy="0"/>
              </a:xfrm>
              <a:prstGeom prst="line">
                <a:avLst/>
              </a:prstGeom>
              <a:ln>
                <a:solidFill>
                  <a:srgbClr val="FFC000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15">
                <a:extLst>
                  <a:ext uri="{FF2B5EF4-FFF2-40B4-BE49-F238E27FC236}">
                    <a16:creationId xmlns:a16="http://schemas.microsoft.com/office/drawing/2014/main" id="{E4A7AE8F-5BC9-4C90-9F5F-0D307D250498}"/>
                  </a:ext>
                </a:extLst>
              </p:cNvPr>
              <p:cNvCxnSpPr/>
              <p:nvPr/>
            </p:nvCxnSpPr>
            <p:spPr>
              <a:xfrm flipH="1">
                <a:off x="5700272" y="4616678"/>
                <a:ext cx="2316647" cy="0"/>
              </a:xfrm>
              <a:prstGeom prst="line">
                <a:avLst/>
              </a:prstGeom>
              <a:ln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21">
                <a:extLst>
                  <a:ext uri="{FF2B5EF4-FFF2-40B4-BE49-F238E27FC236}">
                    <a16:creationId xmlns:a16="http://schemas.microsoft.com/office/drawing/2014/main" id="{B69B23D5-E4A7-44F3-908D-26FF7839CB24}"/>
                  </a:ext>
                </a:extLst>
              </p:cNvPr>
              <p:cNvCxnSpPr/>
              <p:nvPr/>
            </p:nvCxnSpPr>
            <p:spPr>
              <a:xfrm>
                <a:off x="8031224" y="4607920"/>
                <a:ext cx="1" cy="529921"/>
              </a:xfrm>
              <a:prstGeom prst="line">
                <a:avLst/>
              </a:prstGeom>
              <a:ln>
                <a:solidFill>
                  <a:srgbClr val="FFC000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50">
                <a:extLst>
                  <a:ext uri="{FF2B5EF4-FFF2-40B4-BE49-F238E27FC236}">
                    <a16:creationId xmlns:a16="http://schemas.microsoft.com/office/drawing/2014/main" id="{54C42F81-8F68-430E-9809-C53413ACDADF}"/>
                  </a:ext>
                </a:extLst>
              </p:cNvPr>
              <p:cNvSpPr txBox="1"/>
              <p:nvPr/>
            </p:nvSpPr>
            <p:spPr>
              <a:xfrm>
                <a:off x="6263825" y="4264821"/>
                <a:ext cx="1273742" cy="23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cs-CZ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ea"/>
                    <a:sym typeface="+mn-lt"/>
                  </a:rPr>
                  <a:t>Přesměrování</a:t>
                </a:r>
                <a:endParaRPr 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+mn-lt"/>
                </a:endParaRPr>
              </a:p>
            </p:txBody>
          </p:sp>
          <p:sp>
            <p:nvSpPr>
              <p:cNvPr id="27" name="TextBox 50">
                <a:extLst>
                  <a:ext uri="{FF2B5EF4-FFF2-40B4-BE49-F238E27FC236}">
                    <a16:creationId xmlns:a16="http://schemas.microsoft.com/office/drawing/2014/main" id="{A2A5F74A-9B39-4B51-92D3-5E169CE5C94E}"/>
                  </a:ext>
                </a:extLst>
              </p:cNvPr>
              <p:cNvSpPr txBox="1"/>
              <p:nvPr/>
            </p:nvSpPr>
            <p:spPr>
              <a:xfrm>
                <a:off x="5988795" y="4626074"/>
                <a:ext cx="1576653" cy="369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cs-CZ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ea"/>
                    <a:sym typeface="+mn-lt"/>
                  </a:rPr>
                  <a:t>Vzdálené otevření dveří</a:t>
                </a:r>
                <a:endParaRPr 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+mn-lt"/>
                </a:endParaRPr>
              </a:p>
            </p:txBody>
          </p:sp>
          <p:sp>
            <p:nvSpPr>
              <p:cNvPr id="28" name="TextBox 50">
                <a:extLst>
                  <a:ext uri="{FF2B5EF4-FFF2-40B4-BE49-F238E27FC236}">
                    <a16:creationId xmlns:a16="http://schemas.microsoft.com/office/drawing/2014/main" id="{ACEBCA71-D14E-438C-8ADC-9AA684AB2933}"/>
                  </a:ext>
                </a:extLst>
              </p:cNvPr>
              <p:cNvSpPr txBox="1"/>
              <p:nvPr/>
            </p:nvSpPr>
            <p:spPr>
              <a:xfrm>
                <a:off x="8083860" y="4578167"/>
                <a:ext cx="713558" cy="23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cs-CZ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sym typeface="+mn-lt"/>
                  </a:rPr>
                  <a:t>Hovor</a:t>
                </a:r>
                <a:endParaRPr 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+mn-lt"/>
                </a:endParaRPr>
              </a:p>
            </p:txBody>
          </p:sp>
        </p:grpSp>
        <p:sp>
          <p:nvSpPr>
            <p:cNvPr id="17" name="TextBox 50">
              <a:extLst>
                <a:ext uri="{FF2B5EF4-FFF2-40B4-BE49-F238E27FC236}">
                  <a16:creationId xmlns:a16="http://schemas.microsoft.com/office/drawing/2014/main" id="{4C08B21E-CAD8-4ECB-BD58-CDA06843AED4}"/>
                </a:ext>
              </a:extLst>
            </p:cNvPr>
            <p:cNvSpPr txBox="1"/>
            <p:nvPr/>
          </p:nvSpPr>
          <p:spPr>
            <a:xfrm>
              <a:off x="8722797" y="2807669"/>
              <a:ext cx="8004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00" dirty="0" err="1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  <a:sym typeface="+mn-lt"/>
                </a:rPr>
                <a:t>Dete</a:t>
              </a:r>
              <a:r>
                <a:rPr lang="cs-CZ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  <a:sym typeface="+mn-lt"/>
                </a:rPr>
                <a:t>k</a:t>
              </a:r>
              <a:r>
                <a:rPr lang="en-US" altLang="zh-CN" sz="9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  <a:sym typeface="+mn-lt"/>
                </a:rPr>
                <a:t>tor</a:t>
              </a:r>
              <a:endParaRPr lang="en-US" sz="9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sym typeface="+mn-lt"/>
              </a:endParaRPr>
            </a:p>
          </p:txBody>
        </p:sp>
        <p:pic>
          <p:nvPicPr>
            <p:cNvPr id="18" name="图片 145">
              <a:extLst>
                <a:ext uri="{FF2B5EF4-FFF2-40B4-BE49-F238E27FC236}">
                  <a16:creationId xmlns:a16="http://schemas.microsoft.com/office/drawing/2014/main" id="{AB3524AA-967D-4913-BFE1-013505866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3" t="2694" r="7607" b="3649"/>
            <a:stretch/>
          </p:blipFill>
          <p:spPr>
            <a:xfrm>
              <a:off x="9019656" y="2538070"/>
              <a:ext cx="189987" cy="325407"/>
            </a:xfrm>
            <a:prstGeom prst="rect">
              <a:avLst/>
            </a:prstGeom>
          </p:spPr>
        </p:pic>
      </p:grpSp>
      <p:grpSp>
        <p:nvGrpSpPr>
          <p:cNvPr id="116" name="组合 3">
            <a:extLst>
              <a:ext uri="{FF2B5EF4-FFF2-40B4-BE49-F238E27FC236}">
                <a16:creationId xmlns:a16="http://schemas.microsoft.com/office/drawing/2014/main" id="{1265C14D-C539-407D-AA6D-E3F8B1BC4857}"/>
              </a:ext>
            </a:extLst>
          </p:cNvPr>
          <p:cNvGrpSpPr/>
          <p:nvPr/>
        </p:nvGrpSpPr>
        <p:grpSpPr>
          <a:xfrm>
            <a:off x="365509" y="1316351"/>
            <a:ext cx="2989195" cy="2207866"/>
            <a:chOff x="731423" y="1492158"/>
            <a:chExt cx="2989194" cy="2207867"/>
          </a:xfrm>
        </p:grpSpPr>
        <p:grpSp>
          <p:nvGrpSpPr>
            <p:cNvPr id="117" name="组合 138">
              <a:extLst>
                <a:ext uri="{FF2B5EF4-FFF2-40B4-BE49-F238E27FC236}">
                  <a16:creationId xmlns:a16="http://schemas.microsoft.com/office/drawing/2014/main" id="{14455BE7-78DD-4F07-829A-62211DC99B8A}"/>
                </a:ext>
              </a:extLst>
            </p:cNvPr>
            <p:cNvGrpSpPr/>
            <p:nvPr/>
          </p:nvGrpSpPr>
          <p:grpSpPr>
            <a:xfrm>
              <a:off x="731423" y="1492158"/>
              <a:ext cx="2989194" cy="2207867"/>
              <a:chOff x="261813" y="1262369"/>
              <a:chExt cx="2989194" cy="2207867"/>
            </a:xfrm>
          </p:grpSpPr>
          <p:sp>
            <p:nvSpPr>
              <p:cNvPr id="119" name="矩形 142">
                <a:extLst>
                  <a:ext uri="{FF2B5EF4-FFF2-40B4-BE49-F238E27FC236}">
                    <a16:creationId xmlns:a16="http://schemas.microsoft.com/office/drawing/2014/main" id="{0ED2160E-F27B-4EB0-925E-D49545CCCA92}"/>
                  </a:ext>
                </a:extLst>
              </p:cNvPr>
              <p:cNvSpPr/>
              <p:nvPr/>
            </p:nvSpPr>
            <p:spPr>
              <a:xfrm>
                <a:off x="261813" y="1262369"/>
                <a:ext cx="2950426" cy="2207867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grpSp>
            <p:nvGrpSpPr>
              <p:cNvPr id="120" name="组合 146">
                <a:extLst>
                  <a:ext uri="{FF2B5EF4-FFF2-40B4-BE49-F238E27FC236}">
                    <a16:creationId xmlns:a16="http://schemas.microsoft.com/office/drawing/2014/main" id="{84F1E9B1-2A8E-4A0E-AD9C-475B237C081F}"/>
                  </a:ext>
                </a:extLst>
              </p:cNvPr>
              <p:cNvGrpSpPr/>
              <p:nvPr/>
            </p:nvGrpSpPr>
            <p:grpSpPr>
              <a:xfrm>
                <a:off x="495234" y="1405442"/>
                <a:ext cx="2279741" cy="318580"/>
                <a:chOff x="950578" y="1191648"/>
                <a:chExt cx="2280268" cy="318654"/>
              </a:xfrm>
              <a:solidFill>
                <a:srgbClr val="FB4D52"/>
              </a:solidFill>
            </p:grpSpPr>
            <p:sp>
              <p:nvSpPr>
                <p:cNvPr id="160" name="五边形 208">
                  <a:extLst>
                    <a:ext uri="{FF2B5EF4-FFF2-40B4-BE49-F238E27FC236}">
                      <a16:creationId xmlns:a16="http://schemas.microsoft.com/office/drawing/2014/main" id="{8F36FAB5-4E6A-46A0-8EF1-A66A52A9CAB2}"/>
                    </a:ext>
                  </a:extLst>
                </p:cNvPr>
                <p:cNvSpPr/>
                <p:nvPr/>
              </p:nvSpPr>
              <p:spPr>
                <a:xfrm flipH="1">
                  <a:off x="1072401" y="1191648"/>
                  <a:ext cx="2158444" cy="318654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1" name="椭圆 209">
                  <a:extLst>
                    <a:ext uri="{FF2B5EF4-FFF2-40B4-BE49-F238E27FC236}">
                      <a16:creationId xmlns:a16="http://schemas.microsoft.com/office/drawing/2014/main" id="{F06DDA44-8A25-45F5-8719-55F2ADDF7187}"/>
                    </a:ext>
                  </a:extLst>
                </p:cNvPr>
                <p:cNvSpPr/>
                <p:nvPr/>
              </p:nvSpPr>
              <p:spPr>
                <a:xfrm>
                  <a:off x="950578" y="1302484"/>
                  <a:ext cx="96982" cy="9698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2" name="Title 20">
                  <a:extLst>
                    <a:ext uri="{FF2B5EF4-FFF2-40B4-BE49-F238E27FC236}">
                      <a16:creationId xmlns:a16="http://schemas.microsoft.com/office/drawing/2014/main" id="{616E3E97-AE5D-4383-A38C-BE2CAA7F2EA3}"/>
                    </a:ext>
                  </a:extLst>
                </p:cNvPr>
                <p:cNvSpPr txBox="1"/>
                <p:nvPr/>
              </p:nvSpPr>
              <p:spPr>
                <a:xfrm>
                  <a:off x="1158377" y="1258622"/>
                  <a:ext cx="2072469" cy="18470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txBody>
                <a:bodyPr vert="horz" wrap="square" lIns="45709" tIns="0" rIns="45709" bIns="0" rtlCol="0" anchor="ctr">
                  <a:spAutoFit/>
                </a:bodyPr>
                <a:lstStyle>
                  <a:lvl1pPr algn="ctr" defTabSz="457200" rtl="0" eaLnBrk="1" latinLnBrk="0" hangingPunct="1">
                    <a:spcBef>
                      <a:spcPct val="0"/>
                    </a:spcBef>
                    <a:buNone/>
                    <a:defRPr sz="2900" kern="1200">
                      <a:solidFill>
                        <a:schemeClr val="accent6"/>
                      </a:solidFill>
                      <a:latin typeface="Source Sans Pro ExtraLight"/>
                      <a:ea typeface="+mj-ea"/>
                      <a:cs typeface="Source Sans Pro ExtraLight"/>
                    </a:defRPr>
                  </a:lvl1pPr>
                </a:lstStyle>
                <a:p>
                  <a:pPr algn="l" defTabSz="609585" fontAlgn="base">
                    <a:spcAft>
                      <a:spcPct val="0"/>
                    </a:spcAft>
                  </a:pPr>
                  <a:r>
                    <a:rPr lang="cs-CZ" altLang="zh-CN" sz="1200" dirty="0">
                      <a:solidFill>
                        <a:prstClr val="white"/>
                      </a:solidFill>
                      <a:latin typeface="Calibri"/>
                      <a:ea typeface="宋体" panose="02010600030101010101" pitchFamily="2" charset="-122"/>
                      <a:cs typeface="+mn-ea"/>
                      <a:sym typeface="+mn-lt"/>
                    </a:rPr>
                    <a:t>Velký bytový dům</a:t>
                  </a:r>
                  <a:endParaRPr lang="en-US" sz="1200" dirty="0">
                    <a:solidFill>
                      <a:prstClr val="white"/>
                    </a:solidFill>
                    <a:latin typeface="Calibri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21" name="组合 147">
                <a:extLst>
                  <a:ext uri="{FF2B5EF4-FFF2-40B4-BE49-F238E27FC236}">
                    <a16:creationId xmlns:a16="http://schemas.microsoft.com/office/drawing/2014/main" id="{685DE66E-199B-4835-B0CA-D431C3E7B0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6230" y="1934072"/>
                <a:ext cx="2157152" cy="763217"/>
                <a:chOff x="8562393" y="2367916"/>
                <a:chExt cx="1798045" cy="636161"/>
              </a:xfrm>
            </p:grpSpPr>
            <p:grpSp>
              <p:nvGrpSpPr>
                <p:cNvPr id="126" name="组合 17">
                  <a:extLst>
                    <a:ext uri="{FF2B5EF4-FFF2-40B4-BE49-F238E27FC236}">
                      <a16:creationId xmlns:a16="http://schemas.microsoft.com/office/drawing/2014/main" id="{31A4BC2F-E731-4AD1-8046-204B6EA781BA}"/>
                    </a:ext>
                  </a:extLst>
                </p:cNvPr>
                <p:cNvGrpSpPr/>
                <p:nvPr/>
              </p:nvGrpSpPr>
              <p:grpSpPr>
                <a:xfrm>
                  <a:off x="9368623" y="2593542"/>
                  <a:ext cx="422618" cy="304730"/>
                  <a:chOff x="3214678" y="2357436"/>
                  <a:chExt cx="2857520" cy="1785950"/>
                </a:xfrm>
                <a:noFill/>
              </p:grpSpPr>
              <p:sp>
                <p:nvSpPr>
                  <p:cNvPr id="152" name="圆角矩形 199">
                    <a:extLst>
                      <a:ext uri="{FF2B5EF4-FFF2-40B4-BE49-F238E27FC236}">
                        <a16:creationId xmlns:a16="http://schemas.microsoft.com/office/drawing/2014/main" id="{18E52006-3634-4C8F-9900-D313381606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14678" y="2357436"/>
                    <a:ext cx="2857520" cy="1785950"/>
                  </a:xfrm>
                  <a:prstGeom prst="roundRect">
                    <a:avLst/>
                  </a:prstGeom>
                  <a:grpFill/>
                  <a:ln w="6350" cmpd="sng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lIns="137140" tIns="34287" rIns="68571" bIns="68571" rtlCol="0" anchor="b" anchorCtr="0"/>
                  <a:lstStyle/>
                  <a:p>
                    <a:pPr algn="ctr" defTabSz="68548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600" spc="-37" dirty="0">
                      <a:solidFill>
                        <a:prstClr val="black"/>
                      </a:solidFill>
                      <a:latin typeface="微软雅黑" pitchFamily="34" charset="-122"/>
                      <a:ea typeface="宋体" panose="02010600030101010101" pitchFamily="2" charset="-122"/>
                      <a:cs typeface="Segoe UI" pitchFamily="34" charset="0"/>
                    </a:endParaRPr>
                  </a:p>
                </p:txBody>
              </p:sp>
              <p:sp>
                <p:nvSpPr>
                  <p:cNvPr id="153" name="圆角矩形 201">
                    <a:extLst>
                      <a:ext uri="{FF2B5EF4-FFF2-40B4-BE49-F238E27FC236}">
                        <a16:creationId xmlns:a16="http://schemas.microsoft.com/office/drawing/2014/main" id="{ADFADACA-4D09-4329-B6E4-0B67321C121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86116" y="2428874"/>
                    <a:ext cx="2714644" cy="1643073"/>
                  </a:xfrm>
                  <a:prstGeom prst="roundRect">
                    <a:avLst/>
                  </a:prstGeom>
                  <a:grpFill/>
                  <a:ln w="6350" cmpd="sng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wrap="square" lIns="137140" tIns="34287" rIns="68571" bIns="68571" rtlCol="0" anchor="b" anchorCtr="0"/>
                  <a:lstStyle/>
                  <a:p>
                    <a:pPr algn="ctr" defTabSz="68548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600" spc="-37" dirty="0">
                      <a:solidFill>
                        <a:prstClr val="black"/>
                      </a:solidFill>
                      <a:latin typeface="微软雅黑" pitchFamily="34" charset="-122"/>
                      <a:ea typeface="宋体" panose="02010600030101010101" pitchFamily="2" charset="-122"/>
                      <a:cs typeface="Segoe UI" pitchFamily="34" charset="0"/>
                    </a:endParaRPr>
                  </a:p>
                </p:txBody>
              </p:sp>
              <p:sp>
                <p:nvSpPr>
                  <p:cNvPr id="154" name="矩形 202">
                    <a:extLst>
                      <a:ext uri="{FF2B5EF4-FFF2-40B4-BE49-F238E27FC236}">
                        <a16:creationId xmlns:a16="http://schemas.microsoft.com/office/drawing/2014/main" id="{7ABF7736-6482-4540-AD35-AF62E5ABB476}"/>
                      </a:ext>
                    </a:extLst>
                  </p:cNvPr>
                  <p:cNvSpPr/>
                  <p:nvPr/>
                </p:nvSpPr>
                <p:spPr>
                  <a:xfrm>
                    <a:off x="3643306" y="2714626"/>
                    <a:ext cx="1928826" cy="1071570"/>
                  </a:xfrm>
                  <a:prstGeom prst="rect">
                    <a:avLst/>
                  </a:pr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40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55" name="椭圆 203">
                    <a:extLst>
                      <a:ext uri="{FF2B5EF4-FFF2-40B4-BE49-F238E27FC236}">
                        <a16:creationId xmlns:a16="http://schemas.microsoft.com/office/drawing/2014/main" id="{C50D0BE8-6502-44FD-8A6B-B1750A2DF8C2}"/>
                      </a:ext>
                    </a:extLst>
                  </p:cNvPr>
                  <p:cNvSpPr/>
                  <p:nvPr/>
                </p:nvSpPr>
                <p:spPr>
                  <a:xfrm>
                    <a:off x="5715008" y="2714626"/>
                    <a:ext cx="142876" cy="142876"/>
                  </a:xfrm>
                  <a:prstGeom prst="ellipse">
                    <a:avLst/>
                  </a:pr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40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56" name="椭圆 204">
                    <a:extLst>
                      <a:ext uri="{FF2B5EF4-FFF2-40B4-BE49-F238E27FC236}">
                        <a16:creationId xmlns:a16="http://schemas.microsoft.com/office/drawing/2014/main" id="{92EB2B89-72CF-4903-90F8-341D8BDCD4FA}"/>
                      </a:ext>
                    </a:extLst>
                  </p:cNvPr>
                  <p:cNvSpPr/>
                  <p:nvPr/>
                </p:nvSpPr>
                <p:spPr>
                  <a:xfrm>
                    <a:off x="5715008" y="2928940"/>
                    <a:ext cx="142876" cy="142876"/>
                  </a:xfrm>
                  <a:prstGeom prst="ellipse">
                    <a:avLst/>
                  </a:pr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40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57" name="椭圆 205">
                    <a:extLst>
                      <a:ext uri="{FF2B5EF4-FFF2-40B4-BE49-F238E27FC236}">
                        <a16:creationId xmlns:a16="http://schemas.microsoft.com/office/drawing/2014/main" id="{EC43C107-9318-4A24-AAAF-1E67D382609E}"/>
                      </a:ext>
                    </a:extLst>
                  </p:cNvPr>
                  <p:cNvSpPr/>
                  <p:nvPr/>
                </p:nvSpPr>
                <p:spPr>
                  <a:xfrm>
                    <a:off x="5715008" y="3143254"/>
                    <a:ext cx="142876" cy="142876"/>
                  </a:xfrm>
                  <a:prstGeom prst="ellipse">
                    <a:avLst/>
                  </a:pr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40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58" name="椭圆 206">
                    <a:extLst>
                      <a:ext uri="{FF2B5EF4-FFF2-40B4-BE49-F238E27FC236}">
                        <a16:creationId xmlns:a16="http://schemas.microsoft.com/office/drawing/2014/main" id="{E188D6CE-8CFB-4F48-8E40-8224970013A3}"/>
                      </a:ext>
                    </a:extLst>
                  </p:cNvPr>
                  <p:cNvSpPr/>
                  <p:nvPr/>
                </p:nvSpPr>
                <p:spPr>
                  <a:xfrm>
                    <a:off x="5715008" y="3357568"/>
                    <a:ext cx="142876" cy="142876"/>
                  </a:xfrm>
                  <a:prstGeom prst="ellipse">
                    <a:avLst/>
                  </a:pr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40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59" name="椭圆 207">
                    <a:extLst>
                      <a:ext uri="{FF2B5EF4-FFF2-40B4-BE49-F238E27FC236}">
                        <a16:creationId xmlns:a16="http://schemas.microsoft.com/office/drawing/2014/main" id="{AEE70F9D-392A-4BE4-A171-6097F3BFC180}"/>
                      </a:ext>
                    </a:extLst>
                  </p:cNvPr>
                  <p:cNvSpPr/>
                  <p:nvPr/>
                </p:nvSpPr>
                <p:spPr>
                  <a:xfrm>
                    <a:off x="5715008" y="3571882"/>
                    <a:ext cx="142876" cy="142876"/>
                  </a:xfrm>
                  <a:prstGeom prst="ellipse">
                    <a:avLst/>
                  </a:pr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40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127" name="组合 136">
                  <a:extLst>
                    <a:ext uri="{FF2B5EF4-FFF2-40B4-BE49-F238E27FC236}">
                      <a16:creationId xmlns:a16="http://schemas.microsoft.com/office/drawing/2014/main" id="{05A69D20-A480-4ED9-B9FE-6D2AB103EF85}"/>
                    </a:ext>
                  </a:extLst>
                </p:cNvPr>
                <p:cNvGrpSpPr/>
                <p:nvPr/>
              </p:nvGrpSpPr>
              <p:grpSpPr>
                <a:xfrm>
                  <a:off x="8562393" y="2367916"/>
                  <a:ext cx="211231" cy="530358"/>
                  <a:chOff x="6180642" y="3314702"/>
                  <a:chExt cx="355454" cy="870237"/>
                </a:xfrm>
              </p:grpSpPr>
              <p:sp>
                <p:nvSpPr>
                  <p:cNvPr id="132" name="矩形 158">
                    <a:extLst>
                      <a:ext uri="{FF2B5EF4-FFF2-40B4-BE49-F238E27FC236}">
                        <a16:creationId xmlns:a16="http://schemas.microsoft.com/office/drawing/2014/main" id="{0643B3FF-8651-42BB-925B-79F68312A0ED}"/>
                      </a:ext>
                    </a:extLst>
                  </p:cNvPr>
                  <p:cNvSpPr/>
                  <p:nvPr/>
                </p:nvSpPr>
                <p:spPr>
                  <a:xfrm>
                    <a:off x="6180642" y="3314702"/>
                    <a:ext cx="355454" cy="870237"/>
                  </a:xfrm>
                  <a:prstGeom prst="rect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40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133" name="组合 138">
                    <a:extLst>
                      <a:ext uri="{FF2B5EF4-FFF2-40B4-BE49-F238E27FC236}">
                        <a16:creationId xmlns:a16="http://schemas.microsoft.com/office/drawing/2014/main" id="{4B0C93A7-56BF-41A9-8A30-DAE4B8F008A7}"/>
                      </a:ext>
                    </a:extLst>
                  </p:cNvPr>
                  <p:cNvGrpSpPr/>
                  <p:nvPr/>
                </p:nvGrpSpPr>
                <p:grpSpPr>
                  <a:xfrm>
                    <a:off x="6304278" y="3396759"/>
                    <a:ext cx="103499" cy="103179"/>
                    <a:chOff x="3009641" y="1522879"/>
                    <a:chExt cx="532429" cy="480745"/>
                  </a:xfrm>
                </p:grpSpPr>
                <p:sp>
                  <p:nvSpPr>
                    <p:cNvPr id="150" name="椭圆 197">
                      <a:extLst>
                        <a:ext uri="{FF2B5EF4-FFF2-40B4-BE49-F238E27FC236}">
                          <a16:creationId xmlns:a16="http://schemas.microsoft.com/office/drawing/2014/main" id="{BD1FA292-5D38-4818-B47D-A9F963F922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8379" y="1603004"/>
                      <a:ext cx="354952" cy="320496"/>
                    </a:xfrm>
                    <a:prstGeom prst="ellipse">
                      <a:avLst/>
                    </a:prstGeom>
                    <a:noFill/>
                    <a:ln w="6350" cmpd="dbl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1" name="椭圆 198">
                      <a:extLst>
                        <a:ext uri="{FF2B5EF4-FFF2-40B4-BE49-F238E27FC236}">
                          <a16:creationId xmlns:a16="http://schemas.microsoft.com/office/drawing/2014/main" id="{A1C07FC2-7F4D-4939-86D5-0CBA900E0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09641" y="1522879"/>
                      <a:ext cx="532429" cy="480745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</p:grpSp>
              <p:sp>
                <p:nvSpPr>
                  <p:cNvPr id="134" name="矩形 160">
                    <a:extLst>
                      <a:ext uri="{FF2B5EF4-FFF2-40B4-BE49-F238E27FC236}">
                        <a16:creationId xmlns:a16="http://schemas.microsoft.com/office/drawing/2014/main" id="{00AAD120-00D0-4386-A0F5-E9D7A3E08E0F}"/>
                      </a:ext>
                    </a:extLst>
                  </p:cNvPr>
                  <p:cNvSpPr/>
                  <p:nvPr/>
                </p:nvSpPr>
                <p:spPr>
                  <a:xfrm>
                    <a:off x="6273369" y="3528334"/>
                    <a:ext cx="170000" cy="108181"/>
                  </a:xfrm>
                  <a:prstGeom prst="rect">
                    <a:avLst/>
                  </a:prstGeom>
                  <a:no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240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135" name="组合 140">
                    <a:extLst>
                      <a:ext uri="{FF2B5EF4-FFF2-40B4-BE49-F238E27FC236}">
                        <a16:creationId xmlns:a16="http://schemas.microsoft.com/office/drawing/2014/main" id="{70B26221-0E40-48BB-9C7B-06E44C474409}"/>
                      </a:ext>
                    </a:extLst>
                  </p:cNvPr>
                  <p:cNvGrpSpPr/>
                  <p:nvPr/>
                </p:nvGrpSpPr>
                <p:grpSpPr>
                  <a:xfrm>
                    <a:off x="6265988" y="3795886"/>
                    <a:ext cx="178220" cy="178220"/>
                    <a:chOff x="2627784" y="1347614"/>
                    <a:chExt cx="792088" cy="792088"/>
                  </a:xfrm>
                </p:grpSpPr>
                <p:sp>
                  <p:nvSpPr>
                    <p:cNvPr id="136" name="椭圆 162">
                      <a:extLst>
                        <a:ext uri="{FF2B5EF4-FFF2-40B4-BE49-F238E27FC236}">
                          <a16:creationId xmlns:a16="http://schemas.microsoft.com/office/drawing/2014/main" id="{9C914C2F-B39E-4B13-B3C1-034BCFBB5B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1347614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7" name="椭圆 163">
                      <a:extLst>
                        <a:ext uri="{FF2B5EF4-FFF2-40B4-BE49-F238E27FC236}">
                          <a16:creationId xmlns:a16="http://schemas.microsoft.com/office/drawing/2014/main" id="{0F36D05C-B547-4F89-BD7F-2795D8557D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9312" y="1347614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8" name="椭圆 164">
                      <a:extLst>
                        <a:ext uri="{FF2B5EF4-FFF2-40B4-BE49-F238E27FC236}">
                          <a16:creationId xmlns:a16="http://schemas.microsoft.com/office/drawing/2014/main" id="{D516C801-A624-4698-B5DB-2B006BBBBA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3288" y="1347614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9" name="椭圆 165">
                      <a:extLst>
                        <a:ext uri="{FF2B5EF4-FFF2-40B4-BE49-F238E27FC236}">
                          <a16:creationId xmlns:a16="http://schemas.microsoft.com/office/drawing/2014/main" id="{3ABB54F7-5A2B-46A7-8DBC-2F87AB996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7264" y="1347614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0" name="椭圆 166">
                      <a:extLst>
                        <a:ext uri="{FF2B5EF4-FFF2-40B4-BE49-F238E27FC236}">
                          <a16:creationId xmlns:a16="http://schemas.microsoft.com/office/drawing/2014/main" id="{F1F4118D-5EEA-400C-B75F-F2AC7D5553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1587468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1" name="椭圆 167">
                      <a:extLst>
                        <a:ext uri="{FF2B5EF4-FFF2-40B4-BE49-F238E27FC236}">
                          <a16:creationId xmlns:a16="http://schemas.microsoft.com/office/drawing/2014/main" id="{2178AD4B-97E4-4E25-8A87-8CEF02100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9312" y="1587468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2" name="椭圆 168">
                      <a:extLst>
                        <a:ext uri="{FF2B5EF4-FFF2-40B4-BE49-F238E27FC236}">
                          <a16:creationId xmlns:a16="http://schemas.microsoft.com/office/drawing/2014/main" id="{879B844A-C480-4194-9F00-BD20996B7F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3288" y="1587468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3" name="椭圆 169">
                      <a:extLst>
                        <a:ext uri="{FF2B5EF4-FFF2-40B4-BE49-F238E27FC236}">
                          <a16:creationId xmlns:a16="http://schemas.microsoft.com/office/drawing/2014/main" id="{113F7588-100E-4C9F-B72B-8EE8CFB4C2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7264" y="1587468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4" name="椭圆 189">
                      <a:extLst>
                        <a:ext uri="{FF2B5EF4-FFF2-40B4-BE49-F238E27FC236}">
                          <a16:creationId xmlns:a16="http://schemas.microsoft.com/office/drawing/2014/main" id="{9E4BCBE2-5A14-4C00-8772-18B6FE7EA1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1803492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5" name="椭圆 190">
                      <a:extLst>
                        <a:ext uri="{FF2B5EF4-FFF2-40B4-BE49-F238E27FC236}">
                          <a16:creationId xmlns:a16="http://schemas.microsoft.com/office/drawing/2014/main" id="{7207CFF8-C502-4140-963F-CBEFFB690A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9312" y="1803492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6" name="椭圆 191">
                      <a:extLst>
                        <a:ext uri="{FF2B5EF4-FFF2-40B4-BE49-F238E27FC236}">
                          <a16:creationId xmlns:a16="http://schemas.microsoft.com/office/drawing/2014/main" id="{E6006EAA-E89B-44EC-BB0E-893FA19E3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3288" y="1803492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7" name="椭圆 193">
                      <a:extLst>
                        <a:ext uri="{FF2B5EF4-FFF2-40B4-BE49-F238E27FC236}">
                          <a16:creationId xmlns:a16="http://schemas.microsoft.com/office/drawing/2014/main" id="{E0BC8DF6-85CE-44AF-89FA-CC24F7C5A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7264" y="1803492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8" name="椭圆 194">
                      <a:extLst>
                        <a:ext uri="{FF2B5EF4-FFF2-40B4-BE49-F238E27FC236}">
                          <a16:creationId xmlns:a16="http://schemas.microsoft.com/office/drawing/2014/main" id="{1FEEEE7D-0A4A-4B4F-99AE-28BFFC0541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7784" y="2019516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9" name="椭圆 195">
                      <a:extLst>
                        <a:ext uri="{FF2B5EF4-FFF2-40B4-BE49-F238E27FC236}">
                          <a16:creationId xmlns:a16="http://schemas.microsoft.com/office/drawing/2014/main" id="{3EF66894-454D-46EF-9860-2E5AAEDBF0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9312" y="2019516"/>
                      <a:ext cx="120560" cy="120186"/>
                    </a:xfrm>
                    <a:prstGeom prst="ellipse">
                      <a:avLst/>
                    </a:prstGeom>
                    <a:noFill/>
                    <a:ln w="6350" cmpd="sng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2400">
                        <a:solidFill>
                          <a:prstClr val="black"/>
                        </a:solidFill>
                        <a:latin typeface="Calibri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  <p:sp>
              <p:nvSpPr>
                <p:cNvPr id="128" name="矩形 154">
                  <a:extLst>
                    <a:ext uri="{FF2B5EF4-FFF2-40B4-BE49-F238E27FC236}">
                      <a16:creationId xmlns:a16="http://schemas.microsoft.com/office/drawing/2014/main" id="{07B8C3F2-A1AB-4946-9B56-A8AC242A2B9D}"/>
                    </a:ext>
                  </a:extLst>
                </p:cNvPr>
                <p:cNvSpPr/>
                <p:nvPr/>
              </p:nvSpPr>
              <p:spPr>
                <a:xfrm>
                  <a:off x="8729584" y="2670575"/>
                  <a:ext cx="623368" cy="33350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Segoe UI" pitchFamily="34" charset="0"/>
                      <a:cs typeface="Segoe UI" pitchFamily="34" charset="0"/>
                    </a:rPr>
                    <a:t>D</a:t>
                  </a:r>
                  <a:r>
                    <a:rPr lang="cs-CZ" altLang="zh-CN" sz="1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Segoe UI" pitchFamily="34" charset="0"/>
                      <a:cs typeface="Segoe UI" pitchFamily="34" charset="0"/>
                    </a:rPr>
                    <a:t>veřní</a:t>
                  </a:r>
                  <a:r>
                    <a:rPr lang="cs-CZ" altLang="zh-CN" sz="1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Segoe UI" pitchFamily="34" charset="0"/>
                      <a:cs typeface="Segoe UI" pitchFamily="34" charset="0"/>
                    </a:rPr>
                    <a:t> jednotka</a:t>
                  </a:r>
                  <a:endParaRPr lang="zh-CN" altLang="en-US" sz="10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Segoe UI" pitchFamily="34" charset="0"/>
                  </a:endParaRPr>
                </a:p>
              </p:txBody>
            </p:sp>
            <p:sp>
              <p:nvSpPr>
                <p:cNvPr id="129" name="矩形 155">
                  <a:extLst>
                    <a:ext uri="{FF2B5EF4-FFF2-40B4-BE49-F238E27FC236}">
                      <a16:creationId xmlns:a16="http://schemas.microsoft.com/office/drawing/2014/main" id="{63F6DB79-4413-4EA4-B638-24ED40BE838F}"/>
                    </a:ext>
                  </a:extLst>
                </p:cNvPr>
                <p:cNvSpPr/>
                <p:nvPr/>
              </p:nvSpPr>
              <p:spPr>
                <a:xfrm>
                  <a:off x="9770167" y="2603391"/>
                  <a:ext cx="590271" cy="20523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Segoe UI" pitchFamily="34" charset="0"/>
                      <a:cs typeface="Segoe UI" pitchFamily="34" charset="0"/>
                    </a:rPr>
                    <a:t>Monitor</a:t>
                  </a:r>
                  <a:endParaRPr lang="zh-CN" altLang="en-US" sz="10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Segoe UI" pitchFamily="34" charset="0"/>
                  </a:endParaRPr>
                </a:p>
              </p:txBody>
            </p:sp>
            <p:sp>
              <p:nvSpPr>
                <p:cNvPr id="130" name="矩形 156">
                  <a:extLst>
                    <a:ext uri="{FF2B5EF4-FFF2-40B4-BE49-F238E27FC236}">
                      <a16:creationId xmlns:a16="http://schemas.microsoft.com/office/drawing/2014/main" id="{0061486C-FB2F-4E12-B4C5-BFA3FCFB84D8}"/>
                    </a:ext>
                  </a:extLst>
                </p:cNvPr>
                <p:cNvSpPr/>
                <p:nvPr/>
              </p:nvSpPr>
              <p:spPr>
                <a:xfrm>
                  <a:off x="9035012" y="2578839"/>
                  <a:ext cx="316749" cy="3848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24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rPr>
                    <a:t>+</a:t>
                  </a:r>
                  <a:endParaRPr lang="zh-CN" alt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1" name="TextBox 50">
                  <a:extLst>
                    <a:ext uri="{FF2B5EF4-FFF2-40B4-BE49-F238E27FC236}">
                      <a16:creationId xmlns:a16="http://schemas.microsoft.com/office/drawing/2014/main" id="{01C5E9A5-FF47-41CF-A2A6-ACFD57844910}"/>
                    </a:ext>
                  </a:extLst>
                </p:cNvPr>
                <p:cNvSpPr txBox="1"/>
                <p:nvPr/>
              </p:nvSpPr>
              <p:spPr>
                <a:xfrm>
                  <a:off x="8880661" y="2379244"/>
                  <a:ext cx="977622" cy="2117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5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sym typeface="+mn-lt"/>
                    </a:rPr>
                    <a:t>(</a:t>
                  </a:r>
                  <a:r>
                    <a:rPr lang="cs-CZ" sz="105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sym typeface="+mn-lt"/>
                    </a:rPr>
                    <a:t>na budovu</a:t>
                  </a:r>
                  <a:r>
                    <a:rPr lang="en-US" sz="105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sym typeface="+mn-lt"/>
                    </a:rPr>
                    <a:t>)</a:t>
                  </a:r>
                </a:p>
              </p:txBody>
            </p:sp>
          </p:grpSp>
          <p:sp>
            <p:nvSpPr>
              <p:cNvPr id="122" name="左中括号 148">
                <a:extLst>
                  <a:ext uri="{FF2B5EF4-FFF2-40B4-BE49-F238E27FC236}">
                    <a16:creationId xmlns:a16="http://schemas.microsoft.com/office/drawing/2014/main" id="{CCE94569-B164-47D3-AEF3-11D592104B50}"/>
                  </a:ext>
                </a:extLst>
              </p:cNvPr>
              <p:cNvSpPr/>
              <p:nvPr/>
            </p:nvSpPr>
            <p:spPr>
              <a:xfrm>
                <a:off x="446225" y="1827003"/>
                <a:ext cx="104696" cy="914400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23" name="右中括号 149">
                <a:extLst>
                  <a:ext uri="{FF2B5EF4-FFF2-40B4-BE49-F238E27FC236}">
                    <a16:creationId xmlns:a16="http://schemas.microsoft.com/office/drawing/2014/main" id="{4B4DBDF3-AD70-4DD9-B158-1783C1129B36}"/>
                  </a:ext>
                </a:extLst>
              </p:cNvPr>
              <p:cNvSpPr/>
              <p:nvPr/>
            </p:nvSpPr>
            <p:spPr>
              <a:xfrm>
                <a:off x="2461619" y="1789412"/>
                <a:ext cx="150432" cy="914400"/>
              </a:xfrm>
              <a:prstGeom prst="righ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24" name="文本框 150">
                <a:extLst>
                  <a:ext uri="{FF2B5EF4-FFF2-40B4-BE49-F238E27FC236}">
                    <a16:creationId xmlns:a16="http://schemas.microsoft.com/office/drawing/2014/main" id="{B568E71C-3A76-4CEB-B83E-63FCD0EB8A40}"/>
                  </a:ext>
                </a:extLst>
              </p:cNvPr>
              <p:cNvSpPr txBox="1"/>
              <p:nvPr/>
            </p:nvSpPr>
            <p:spPr>
              <a:xfrm>
                <a:off x="2593455" y="2108112"/>
                <a:ext cx="6575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&lt; 2200</a:t>
                </a:r>
                <a:endParaRPr lang="zh-CN" alt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5" name="矩形 151">
                <a:extLst>
                  <a:ext uri="{FF2B5EF4-FFF2-40B4-BE49-F238E27FC236}">
                    <a16:creationId xmlns:a16="http://schemas.microsoft.com/office/drawing/2014/main" id="{24F38CEC-ADD2-42C8-9487-13781437D54B}"/>
                  </a:ext>
                </a:extLst>
              </p:cNvPr>
              <p:cNvSpPr/>
              <p:nvPr/>
            </p:nvSpPr>
            <p:spPr>
              <a:xfrm>
                <a:off x="447544" y="2829921"/>
                <a:ext cx="2026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sym typeface="+mn-lt"/>
                  </a:rPr>
                  <a:t>Max 160 </a:t>
                </a:r>
                <a:r>
                  <a:rPr lang="cs-CZ" altLang="zh-CN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sym typeface="+mn-lt"/>
                  </a:rPr>
                  <a:t>dveřních jednotek</a:t>
                </a:r>
                <a:endPara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+mn-lt"/>
                </a:endParaRPr>
              </a:p>
            </p:txBody>
          </p:sp>
        </p:grpSp>
        <p:sp>
          <p:nvSpPr>
            <p:cNvPr id="118" name="文本框 211">
              <a:extLst>
                <a:ext uri="{FF2B5EF4-FFF2-40B4-BE49-F238E27FC236}">
                  <a16:creationId xmlns:a16="http://schemas.microsoft.com/office/drawing/2014/main" id="{96B2E36C-F4EC-40C6-A507-DCD9A9E4C873}"/>
                </a:ext>
              </a:extLst>
            </p:cNvPr>
            <p:cNvSpPr txBox="1"/>
            <p:nvPr/>
          </p:nvSpPr>
          <p:spPr>
            <a:xfrm>
              <a:off x="915835" y="3375256"/>
              <a:ext cx="2743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1 </a:t>
              </a:r>
              <a:r>
                <a:rPr lang="cs-CZ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hlavní</a:t>
              </a:r>
              <a:r>
                <a: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 VTH + max.4 </a:t>
              </a:r>
              <a:r>
                <a:rPr lang="cs-CZ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vedlejších</a:t>
              </a:r>
              <a:r>
                <a: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 VTH</a:t>
              </a:r>
              <a:endParaRPr lang="zh-CN" altLang="en-US" sz="12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3" name="矩形 5">
            <a:extLst>
              <a:ext uri="{FF2B5EF4-FFF2-40B4-BE49-F238E27FC236}">
                <a16:creationId xmlns:a16="http://schemas.microsoft.com/office/drawing/2014/main" id="{88FAB06E-BD08-4228-9F6E-C5A629E5DAD2}"/>
              </a:ext>
            </a:extLst>
          </p:cNvPr>
          <p:cNvSpPr>
            <a:spLocks noChangeAspect="1"/>
          </p:cNvSpPr>
          <p:nvPr/>
        </p:nvSpPr>
        <p:spPr>
          <a:xfrm>
            <a:off x="7989699" y="1909051"/>
            <a:ext cx="4194456" cy="2543053"/>
          </a:xfrm>
          <a:prstGeom prst="rect">
            <a:avLst/>
          </a:prstGeom>
          <a:blipFill dpi="0"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4" name="流程图: 手动输入 170">
            <a:extLst>
              <a:ext uri="{FF2B5EF4-FFF2-40B4-BE49-F238E27FC236}">
                <a16:creationId xmlns:a16="http://schemas.microsoft.com/office/drawing/2014/main" id="{7625052D-6BD3-41DD-A1A8-C2819B0384B9}"/>
              </a:ext>
            </a:extLst>
          </p:cNvPr>
          <p:cNvSpPr/>
          <p:nvPr/>
        </p:nvSpPr>
        <p:spPr>
          <a:xfrm rot="5400000">
            <a:off x="9810795" y="-476051"/>
            <a:ext cx="556296" cy="4190009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5" name="文本框 171">
            <a:extLst>
              <a:ext uri="{FF2B5EF4-FFF2-40B4-BE49-F238E27FC236}">
                <a16:creationId xmlns:a16="http://schemas.microsoft.com/office/drawing/2014/main" id="{9089FA15-44B7-471D-AA9F-266406C8CE2D}"/>
              </a:ext>
            </a:extLst>
          </p:cNvPr>
          <p:cNvSpPr txBox="1"/>
          <p:nvPr/>
        </p:nvSpPr>
        <p:spPr>
          <a:xfrm>
            <a:off x="8031917" y="1468018"/>
            <a:ext cx="3728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zh-CN" sz="140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Více než 300 bytových jednotek</a:t>
            </a:r>
            <a:endParaRPr lang="zh-CN" altLang="en-US" sz="1400" dirty="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6" name="矩形 172">
            <a:extLst>
              <a:ext uri="{FF2B5EF4-FFF2-40B4-BE49-F238E27FC236}">
                <a16:creationId xmlns:a16="http://schemas.microsoft.com/office/drawing/2014/main" id="{7D961497-8F65-447F-B9F7-30B30A3F0E65}"/>
              </a:ext>
            </a:extLst>
          </p:cNvPr>
          <p:cNvSpPr/>
          <p:nvPr/>
        </p:nvSpPr>
        <p:spPr>
          <a:xfrm>
            <a:off x="8001865" y="4461213"/>
            <a:ext cx="4182081" cy="472833"/>
          </a:xfrm>
          <a:prstGeom prst="rect">
            <a:avLst/>
          </a:prstGeom>
          <a:solidFill>
            <a:srgbClr val="E62C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7" name="文本框 173">
            <a:extLst>
              <a:ext uri="{FF2B5EF4-FFF2-40B4-BE49-F238E27FC236}">
                <a16:creationId xmlns:a16="http://schemas.microsoft.com/office/drawing/2014/main" id="{32824917-7407-4272-99D8-20D20BEF2FED}"/>
              </a:ext>
            </a:extLst>
          </p:cNvPr>
          <p:cNvSpPr txBox="1"/>
          <p:nvPr/>
        </p:nvSpPr>
        <p:spPr>
          <a:xfrm>
            <a:off x="8663550" y="4512963"/>
            <a:ext cx="3001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Platform</a:t>
            </a:r>
            <a:r>
              <a:rPr lang="cs-CZ" altLang="zh-CN" sz="240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r>
              <a:rPr lang="en-US" altLang="zh-CN" sz="2400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recommended</a:t>
            </a:r>
            <a:endParaRPr lang="zh-CN" altLang="en-US" sz="2400" dirty="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8" name="矩形 174">
            <a:extLst>
              <a:ext uri="{FF2B5EF4-FFF2-40B4-BE49-F238E27FC236}">
                <a16:creationId xmlns:a16="http://schemas.microsoft.com/office/drawing/2014/main" id="{DED5A45A-9642-4235-B2B6-35850F7AA475}"/>
              </a:ext>
            </a:extLst>
          </p:cNvPr>
          <p:cNvSpPr/>
          <p:nvPr/>
        </p:nvSpPr>
        <p:spPr>
          <a:xfrm>
            <a:off x="8005949" y="4921854"/>
            <a:ext cx="4177996" cy="1264725"/>
          </a:xfrm>
          <a:prstGeom prst="rect">
            <a:avLst/>
          </a:prstGeom>
          <a:noFill/>
          <a:ln>
            <a:solidFill>
              <a:srgbClr val="E62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9" name="文本框 175">
            <a:extLst>
              <a:ext uri="{FF2B5EF4-FFF2-40B4-BE49-F238E27FC236}">
                <a16:creationId xmlns:a16="http://schemas.microsoft.com/office/drawing/2014/main" id="{53D2376B-BC25-4718-B10A-FCEA5EB0E4C5}"/>
              </a:ext>
            </a:extLst>
          </p:cNvPr>
          <p:cNvSpPr txBox="1"/>
          <p:nvPr/>
        </p:nvSpPr>
        <p:spPr>
          <a:xfrm>
            <a:off x="8220487" y="4945751"/>
            <a:ext cx="3750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zh-CN" sz="16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Využití platformy DSS jako 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SIP server</a:t>
            </a:r>
            <a:endParaRPr lang="zh-CN" altLang="en-US" sz="16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85744" indent="-28574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SIP ID &lt; 1100 </a:t>
            </a:r>
            <a:r>
              <a: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→ 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DSS4004-S2;</a:t>
            </a:r>
          </a:p>
          <a:p>
            <a:pPr marL="285744" indent="-285744" defTabSz="12191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SIP ID &lt; 2200 </a:t>
            </a:r>
            <a:r>
              <a: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→ 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DSS7016-S2 </a:t>
            </a:r>
          </a:p>
        </p:txBody>
      </p:sp>
      <p:pic>
        <p:nvPicPr>
          <p:cNvPr id="170" name="图片 176">
            <a:extLst>
              <a:ext uri="{FF2B5EF4-FFF2-40B4-BE49-F238E27FC236}">
                <a16:creationId xmlns:a16="http://schemas.microsoft.com/office/drawing/2014/main" id="{A2C740CD-2E0B-4936-B894-C5D94B14197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12222" r="39260" b="14444"/>
          <a:stretch/>
        </p:blipFill>
        <p:spPr>
          <a:xfrm>
            <a:off x="1580835" y="3860383"/>
            <a:ext cx="501128" cy="1167332"/>
          </a:xfrm>
          <a:prstGeom prst="rect">
            <a:avLst/>
          </a:prstGeom>
        </p:spPr>
      </p:pic>
      <p:pic>
        <p:nvPicPr>
          <p:cNvPr id="171" name="图片 177">
            <a:extLst>
              <a:ext uri="{FF2B5EF4-FFF2-40B4-BE49-F238E27FC236}">
                <a16:creationId xmlns:a16="http://schemas.microsoft.com/office/drawing/2014/main" id="{97624AC9-3BBA-46D0-B185-B512CB91B0D6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12222" r="39260" b="14444"/>
          <a:stretch/>
        </p:blipFill>
        <p:spPr>
          <a:xfrm>
            <a:off x="5094957" y="5000535"/>
            <a:ext cx="501128" cy="1167332"/>
          </a:xfrm>
          <a:prstGeom prst="rect">
            <a:avLst/>
          </a:prstGeom>
        </p:spPr>
      </p:pic>
      <p:sp>
        <p:nvSpPr>
          <p:cNvPr id="173" name="Nadpis 3">
            <a:extLst>
              <a:ext uri="{FF2B5EF4-FFF2-40B4-BE49-F238E27FC236}">
                <a16:creationId xmlns:a16="http://schemas.microsoft.com/office/drawing/2014/main" id="{AD5B3557-1C9E-4E64-9A4B-33838AEF0A71}"/>
              </a:ext>
            </a:extLst>
          </p:cNvPr>
          <p:cNvSpPr txBox="1">
            <a:spLocks/>
          </p:cNvSpPr>
          <p:nvPr/>
        </p:nvSpPr>
        <p:spPr>
          <a:xfrm>
            <a:off x="1939286" y="360094"/>
            <a:ext cx="9002184" cy="543983"/>
          </a:xfrm>
          <a:prstGeom prst="rect">
            <a:avLst/>
          </a:prstGeom>
        </p:spPr>
        <p:txBody>
          <a:bodyPr/>
          <a:lstStyle>
            <a:lvl1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宋体" panose="02010600030101010101" pitchFamily="2" charset="-122"/>
                <a:cs typeface="+mj-cs"/>
              </a:defRPr>
            </a:lvl1pPr>
            <a:lvl2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2pPr>
            <a:lvl3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3pPr>
            <a:lvl4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4pPr>
            <a:lvl5pPr algn="l" defTabSz="914354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anose="02010600030101010101" pitchFamily="2" charset="-122"/>
              </a:defRPr>
            </a:lvl5pPr>
            <a:lvl6pPr marL="609570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1219140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828709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2438278" algn="l" defTabSz="91435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  <a:ea typeface="+mj-ea"/>
              </a:rPr>
              <a:t>Možnosti řešení – Rezidenční budovy</a:t>
            </a:r>
            <a:endParaRPr lang="sk-SK" b="1" dirty="0">
              <a:solidFill>
                <a:schemeClr val="accent2">
                  <a:lumMod val="75000"/>
                </a:schemeClr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77496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图片 2">
            <a:extLst>
              <a:ext uri="{FF2B5EF4-FFF2-40B4-BE49-F238E27FC236}">
                <a16:creationId xmlns:a16="http://schemas.microsoft.com/office/drawing/2014/main" id="{37AE6F93-6F65-4B15-AB0A-865D36DC49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1" b="17280"/>
          <a:stretch/>
        </p:blipFill>
        <p:spPr>
          <a:xfrm>
            <a:off x="0" y="0"/>
            <a:ext cx="12192000" cy="3568700"/>
          </a:xfrm>
          <a:prstGeom prst="rect">
            <a:avLst/>
          </a:prstGeom>
          <a:ln w="28575">
            <a:noFill/>
          </a:ln>
        </p:spPr>
      </p:pic>
      <p:sp>
        <p:nvSpPr>
          <p:cNvPr id="174" name="Nadpis 1">
            <a:extLst>
              <a:ext uri="{FF2B5EF4-FFF2-40B4-BE49-F238E27FC236}">
                <a16:creationId xmlns:a16="http://schemas.microsoft.com/office/drawing/2014/main" id="{1267AB0F-6F23-4F2C-8749-57DB8A4C2289}"/>
              </a:ext>
            </a:extLst>
          </p:cNvPr>
          <p:cNvSpPr txBox="1">
            <a:spLocks/>
          </p:cNvSpPr>
          <p:nvPr/>
        </p:nvSpPr>
        <p:spPr>
          <a:xfrm>
            <a:off x="6096000" y="109351"/>
            <a:ext cx="2437506" cy="543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 defTabSz="1219170"/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Software</a:t>
            </a:r>
            <a:endParaRPr lang="sk-SK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5" name="椭圆 39">
            <a:extLst>
              <a:ext uri="{FF2B5EF4-FFF2-40B4-BE49-F238E27FC236}">
                <a16:creationId xmlns:a16="http://schemas.microsoft.com/office/drawing/2014/main" id="{6068DC73-710C-4AD0-9EA9-238E6E9F8039}"/>
              </a:ext>
            </a:extLst>
          </p:cNvPr>
          <p:cNvSpPr/>
          <p:nvPr/>
        </p:nvSpPr>
        <p:spPr>
          <a:xfrm>
            <a:off x="3346789" y="1122903"/>
            <a:ext cx="5066625" cy="5105400"/>
          </a:xfrm>
          <a:prstGeom prst="ellipse">
            <a:avLst/>
          </a:prstGeom>
          <a:solidFill>
            <a:schemeClr val="bg1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76" name="组合 3">
            <a:extLst>
              <a:ext uri="{FF2B5EF4-FFF2-40B4-BE49-F238E27FC236}">
                <a16:creationId xmlns:a16="http://schemas.microsoft.com/office/drawing/2014/main" id="{BD3823AB-1A47-4BDC-AEAA-3385DC5D9982}"/>
              </a:ext>
            </a:extLst>
          </p:cNvPr>
          <p:cNvGrpSpPr/>
          <p:nvPr/>
        </p:nvGrpSpPr>
        <p:grpSpPr>
          <a:xfrm>
            <a:off x="3583010" y="1300894"/>
            <a:ext cx="4830404" cy="4535611"/>
            <a:chOff x="3580520" y="1400076"/>
            <a:chExt cx="4830404" cy="4535610"/>
          </a:xfrm>
        </p:grpSpPr>
        <p:sp>
          <p:nvSpPr>
            <p:cNvPr id="177" name="iSľíḍe">
              <a:extLst>
                <a:ext uri="{FF2B5EF4-FFF2-40B4-BE49-F238E27FC236}">
                  <a16:creationId xmlns:a16="http://schemas.microsoft.com/office/drawing/2014/main" id="{A5C45672-DCA3-4FD1-AB4A-000229A2D8AE}"/>
                </a:ext>
              </a:extLst>
            </p:cNvPr>
            <p:cNvSpPr/>
            <p:nvPr/>
          </p:nvSpPr>
          <p:spPr>
            <a:xfrm>
              <a:off x="5406487" y="2667501"/>
              <a:ext cx="1559671" cy="1843908"/>
            </a:xfrm>
            <a:prstGeom prst="arc">
              <a:avLst>
                <a:gd name="adj1" fmla="val 11926710"/>
                <a:gd name="adj2" fmla="val 1730256"/>
              </a:avLst>
            </a:prstGeom>
            <a:ln w="73025" cap="rnd">
              <a:solidFill>
                <a:schemeClr val="bg1">
                  <a:lumMod val="9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" name="iṥḷíďè">
              <a:extLst>
                <a:ext uri="{FF2B5EF4-FFF2-40B4-BE49-F238E27FC236}">
                  <a16:creationId xmlns:a16="http://schemas.microsoft.com/office/drawing/2014/main" id="{91F5A201-FC4F-44BA-8E44-4F6B829A8636}"/>
                </a:ext>
              </a:extLst>
            </p:cNvPr>
            <p:cNvSpPr/>
            <p:nvPr/>
          </p:nvSpPr>
          <p:spPr>
            <a:xfrm>
              <a:off x="4452657" y="2272214"/>
              <a:ext cx="2791334" cy="2791334"/>
            </a:xfrm>
            <a:prstGeom prst="arc">
              <a:avLst>
                <a:gd name="adj1" fmla="val 21244691"/>
                <a:gd name="adj2" fmla="val 15268458"/>
              </a:avLst>
            </a:prstGeom>
            <a:ln w="73025" cap="rnd">
              <a:solidFill>
                <a:schemeClr val="bg1">
                  <a:lumMod val="9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9" name="iSľíḍe">
              <a:extLst>
                <a:ext uri="{FF2B5EF4-FFF2-40B4-BE49-F238E27FC236}">
                  <a16:creationId xmlns:a16="http://schemas.microsoft.com/office/drawing/2014/main" id="{7F39BD50-A602-4847-9E7D-FB51EC68C151}"/>
                </a:ext>
              </a:extLst>
            </p:cNvPr>
            <p:cNvSpPr/>
            <p:nvPr/>
          </p:nvSpPr>
          <p:spPr>
            <a:xfrm>
              <a:off x="4083169" y="1902727"/>
              <a:ext cx="3530311" cy="3530309"/>
            </a:xfrm>
            <a:prstGeom prst="arc">
              <a:avLst>
                <a:gd name="adj1" fmla="val 11926710"/>
                <a:gd name="adj2" fmla="val 1730256"/>
              </a:avLst>
            </a:prstGeom>
            <a:ln w="73025" cap="rnd">
              <a:solidFill>
                <a:schemeClr val="bg1">
                  <a:lumMod val="9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0" name="ïṡ1iďe">
              <a:extLst>
                <a:ext uri="{FF2B5EF4-FFF2-40B4-BE49-F238E27FC236}">
                  <a16:creationId xmlns:a16="http://schemas.microsoft.com/office/drawing/2014/main" id="{CD035952-21B0-494C-9A5B-107CC2A02D14}"/>
                </a:ext>
              </a:extLst>
            </p:cNvPr>
            <p:cNvSpPr/>
            <p:nvPr/>
          </p:nvSpPr>
          <p:spPr>
            <a:xfrm>
              <a:off x="4388126" y="4170532"/>
              <a:ext cx="664807" cy="6862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îsḷiḓê">
              <a:extLst>
                <a:ext uri="{FF2B5EF4-FFF2-40B4-BE49-F238E27FC236}">
                  <a16:creationId xmlns:a16="http://schemas.microsoft.com/office/drawing/2014/main" id="{E52D0528-ABD8-49D5-92CE-3C84C09CEFDC}"/>
                </a:ext>
              </a:extLst>
            </p:cNvPr>
            <p:cNvSpPr/>
            <p:nvPr/>
          </p:nvSpPr>
          <p:spPr bwMode="auto">
            <a:xfrm>
              <a:off x="4941487" y="4157440"/>
              <a:ext cx="555930" cy="377505"/>
            </a:xfrm>
            <a:custGeom>
              <a:avLst/>
              <a:gdLst>
                <a:gd name="connsiteX0" fmla="*/ 189238 w 605028"/>
                <a:gd name="connsiteY0" fmla="*/ 283560 h 440399"/>
                <a:gd name="connsiteX1" fmla="*/ 188139 w 605028"/>
                <a:gd name="connsiteY1" fmla="*/ 285479 h 440399"/>
                <a:gd name="connsiteX2" fmla="*/ 186217 w 605028"/>
                <a:gd name="connsiteY2" fmla="*/ 306044 h 440399"/>
                <a:gd name="connsiteX3" fmla="*/ 223292 w 605028"/>
                <a:gd name="connsiteY3" fmla="*/ 392689 h 440399"/>
                <a:gd name="connsiteX4" fmla="*/ 224390 w 605028"/>
                <a:gd name="connsiteY4" fmla="*/ 389673 h 440399"/>
                <a:gd name="connsiteX5" fmla="*/ 223567 w 605028"/>
                <a:gd name="connsiteY5" fmla="*/ 380899 h 440399"/>
                <a:gd name="connsiteX6" fmla="*/ 226587 w 605028"/>
                <a:gd name="connsiteY6" fmla="*/ 371576 h 440399"/>
                <a:gd name="connsiteX7" fmla="*/ 231531 w 605028"/>
                <a:gd name="connsiteY7" fmla="*/ 360883 h 440399"/>
                <a:gd name="connsiteX8" fmla="*/ 236749 w 605028"/>
                <a:gd name="connsiteY8" fmla="*/ 342237 h 440399"/>
                <a:gd name="connsiteX9" fmla="*/ 240319 w 605028"/>
                <a:gd name="connsiteY9" fmla="*/ 331544 h 440399"/>
                <a:gd name="connsiteX10" fmla="*/ 236749 w 605028"/>
                <a:gd name="connsiteY10" fmla="*/ 321673 h 440399"/>
                <a:gd name="connsiteX11" fmla="*/ 226038 w 605028"/>
                <a:gd name="connsiteY11" fmla="*/ 315915 h 440399"/>
                <a:gd name="connsiteX12" fmla="*/ 215877 w 605028"/>
                <a:gd name="connsiteY12" fmla="*/ 309882 h 440399"/>
                <a:gd name="connsiteX13" fmla="*/ 205166 w 605028"/>
                <a:gd name="connsiteY13" fmla="*/ 296995 h 440399"/>
                <a:gd name="connsiteX14" fmla="*/ 200498 w 605028"/>
                <a:gd name="connsiteY14" fmla="*/ 291237 h 440399"/>
                <a:gd name="connsiteX15" fmla="*/ 193906 w 605028"/>
                <a:gd name="connsiteY15" fmla="*/ 286576 h 440399"/>
                <a:gd name="connsiteX16" fmla="*/ 394076 w 605028"/>
                <a:gd name="connsiteY16" fmla="*/ 242957 h 440399"/>
                <a:gd name="connsiteX17" fmla="*/ 402304 w 605028"/>
                <a:gd name="connsiteY17" fmla="*/ 250082 h 440399"/>
                <a:gd name="connsiteX18" fmla="*/ 405046 w 605028"/>
                <a:gd name="connsiteY18" fmla="*/ 252001 h 440399"/>
                <a:gd name="connsiteX19" fmla="*/ 400658 w 605028"/>
                <a:gd name="connsiteY19" fmla="*/ 254741 h 440399"/>
                <a:gd name="connsiteX20" fmla="*/ 392979 w 605028"/>
                <a:gd name="connsiteY20" fmla="*/ 244875 h 440399"/>
                <a:gd name="connsiteX21" fmla="*/ 228510 w 605028"/>
                <a:gd name="connsiteY21" fmla="*/ 215011 h 440399"/>
                <a:gd name="connsiteX22" fmla="*/ 218349 w 605028"/>
                <a:gd name="connsiteY22" fmla="*/ 224608 h 440399"/>
                <a:gd name="connsiteX23" fmla="*/ 221919 w 605028"/>
                <a:gd name="connsiteY23" fmla="*/ 223237 h 440399"/>
                <a:gd name="connsiteX24" fmla="*/ 228510 w 605028"/>
                <a:gd name="connsiteY24" fmla="*/ 215011 h 440399"/>
                <a:gd name="connsiteX25" fmla="*/ 243889 w 605028"/>
                <a:gd name="connsiteY25" fmla="*/ 203769 h 440399"/>
                <a:gd name="connsiteX26" fmla="*/ 228785 w 605028"/>
                <a:gd name="connsiteY26" fmla="*/ 214737 h 440399"/>
                <a:gd name="connsiteX27" fmla="*/ 243615 w 605028"/>
                <a:gd name="connsiteY27" fmla="*/ 209253 h 440399"/>
                <a:gd name="connsiteX28" fmla="*/ 317490 w 605028"/>
                <a:gd name="connsiteY28" fmla="*/ 187043 h 440399"/>
                <a:gd name="connsiteX29" fmla="*/ 319687 w 605028"/>
                <a:gd name="connsiteY29" fmla="*/ 200479 h 440399"/>
                <a:gd name="connsiteX30" fmla="*/ 332870 w 605028"/>
                <a:gd name="connsiteY30" fmla="*/ 198011 h 440399"/>
                <a:gd name="connsiteX31" fmla="*/ 322708 w 605028"/>
                <a:gd name="connsiteY31" fmla="*/ 207882 h 440399"/>
                <a:gd name="connsiteX32" fmla="*/ 308977 w 605028"/>
                <a:gd name="connsiteY32" fmla="*/ 212543 h 440399"/>
                <a:gd name="connsiteX33" fmla="*/ 301836 w 605028"/>
                <a:gd name="connsiteY33" fmla="*/ 211446 h 440399"/>
                <a:gd name="connsiteX34" fmla="*/ 305956 w 605028"/>
                <a:gd name="connsiteY34" fmla="*/ 216656 h 440399"/>
                <a:gd name="connsiteX35" fmla="*/ 307878 w 605028"/>
                <a:gd name="connsiteY35" fmla="*/ 222688 h 440399"/>
                <a:gd name="connsiteX36" fmla="*/ 298266 w 605028"/>
                <a:gd name="connsiteY36" fmla="*/ 222688 h 440399"/>
                <a:gd name="connsiteX37" fmla="*/ 297168 w 605028"/>
                <a:gd name="connsiteY37" fmla="*/ 233108 h 440399"/>
                <a:gd name="connsiteX38" fmla="*/ 300738 w 605028"/>
                <a:gd name="connsiteY38" fmla="*/ 233108 h 440399"/>
                <a:gd name="connsiteX39" fmla="*/ 313096 w 605028"/>
                <a:gd name="connsiteY39" fmla="*/ 227898 h 440399"/>
                <a:gd name="connsiteX40" fmla="*/ 318040 w 605028"/>
                <a:gd name="connsiteY40" fmla="*/ 221866 h 440399"/>
                <a:gd name="connsiteX41" fmla="*/ 327926 w 605028"/>
                <a:gd name="connsiteY41" fmla="*/ 220221 h 440399"/>
                <a:gd name="connsiteX42" fmla="*/ 332321 w 605028"/>
                <a:gd name="connsiteY42" fmla="*/ 225979 h 440399"/>
                <a:gd name="connsiteX43" fmla="*/ 338637 w 605028"/>
                <a:gd name="connsiteY43" fmla="*/ 230366 h 440399"/>
                <a:gd name="connsiteX44" fmla="*/ 338088 w 605028"/>
                <a:gd name="connsiteY44" fmla="*/ 233656 h 440399"/>
                <a:gd name="connsiteX45" fmla="*/ 340010 w 605028"/>
                <a:gd name="connsiteY45" fmla="*/ 226801 h 440399"/>
                <a:gd name="connsiteX46" fmla="*/ 332321 w 605028"/>
                <a:gd name="connsiteY46" fmla="*/ 218576 h 440399"/>
                <a:gd name="connsiteX47" fmla="*/ 344130 w 605028"/>
                <a:gd name="connsiteY47" fmla="*/ 224334 h 440399"/>
                <a:gd name="connsiteX48" fmla="*/ 348798 w 605028"/>
                <a:gd name="connsiteY48" fmla="*/ 233108 h 440399"/>
                <a:gd name="connsiteX49" fmla="*/ 354291 w 605028"/>
                <a:gd name="connsiteY49" fmla="*/ 231463 h 440399"/>
                <a:gd name="connsiteX50" fmla="*/ 349348 w 605028"/>
                <a:gd name="connsiteY50" fmla="*/ 226801 h 440399"/>
                <a:gd name="connsiteX51" fmla="*/ 353742 w 605028"/>
                <a:gd name="connsiteY51" fmla="*/ 225430 h 440399"/>
                <a:gd name="connsiteX52" fmla="*/ 368572 w 605028"/>
                <a:gd name="connsiteY52" fmla="*/ 232011 h 440399"/>
                <a:gd name="connsiteX53" fmla="*/ 373241 w 605028"/>
                <a:gd name="connsiteY53" fmla="*/ 242979 h 440399"/>
                <a:gd name="connsiteX54" fmla="*/ 352369 w 605028"/>
                <a:gd name="connsiteY54" fmla="*/ 239689 h 440399"/>
                <a:gd name="connsiteX55" fmla="*/ 348249 w 605028"/>
                <a:gd name="connsiteY55" fmla="*/ 244350 h 440399"/>
                <a:gd name="connsiteX56" fmla="*/ 334518 w 605028"/>
                <a:gd name="connsiteY56" fmla="*/ 240785 h 440399"/>
                <a:gd name="connsiteX57" fmla="*/ 333419 w 605028"/>
                <a:gd name="connsiteY57" fmla="*/ 233108 h 440399"/>
                <a:gd name="connsiteX58" fmla="*/ 320786 w 605028"/>
                <a:gd name="connsiteY58" fmla="*/ 234205 h 440399"/>
                <a:gd name="connsiteX59" fmla="*/ 303484 w 605028"/>
                <a:gd name="connsiteY59" fmla="*/ 237221 h 440399"/>
                <a:gd name="connsiteX60" fmla="*/ 294696 w 605028"/>
                <a:gd name="connsiteY60" fmla="*/ 247914 h 440399"/>
                <a:gd name="connsiteX61" fmla="*/ 281514 w 605028"/>
                <a:gd name="connsiteY61" fmla="*/ 263543 h 440399"/>
                <a:gd name="connsiteX62" fmla="*/ 280415 w 605028"/>
                <a:gd name="connsiteY62" fmla="*/ 276431 h 440399"/>
                <a:gd name="connsiteX63" fmla="*/ 288105 w 605028"/>
                <a:gd name="connsiteY63" fmla="*/ 289866 h 440399"/>
                <a:gd name="connsiteX64" fmla="*/ 304308 w 605028"/>
                <a:gd name="connsiteY64" fmla="*/ 297544 h 440399"/>
                <a:gd name="connsiteX65" fmla="*/ 326828 w 605028"/>
                <a:gd name="connsiteY65" fmla="*/ 294802 h 440399"/>
                <a:gd name="connsiteX66" fmla="*/ 336989 w 605028"/>
                <a:gd name="connsiteY66" fmla="*/ 298915 h 440399"/>
                <a:gd name="connsiteX67" fmla="*/ 338912 w 605028"/>
                <a:gd name="connsiteY67" fmla="*/ 306318 h 440399"/>
                <a:gd name="connsiteX68" fmla="*/ 342482 w 605028"/>
                <a:gd name="connsiteY68" fmla="*/ 320028 h 440399"/>
                <a:gd name="connsiteX69" fmla="*/ 346601 w 605028"/>
                <a:gd name="connsiteY69" fmla="*/ 337028 h 440399"/>
                <a:gd name="connsiteX70" fmla="*/ 343580 w 605028"/>
                <a:gd name="connsiteY70" fmla="*/ 352108 h 440399"/>
                <a:gd name="connsiteX71" fmla="*/ 349622 w 605028"/>
                <a:gd name="connsiteY71" fmla="*/ 375963 h 440399"/>
                <a:gd name="connsiteX72" fmla="*/ 376811 w 605028"/>
                <a:gd name="connsiteY72" fmla="*/ 363899 h 440399"/>
                <a:gd name="connsiteX73" fmla="*/ 383402 w 605028"/>
                <a:gd name="connsiteY73" fmla="*/ 357866 h 440399"/>
                <a:gd name="connsiteX74" fmla="*/ 387521 w 605028"/>
                <a:gd name="connsiteY74" fmla="*/ 347995 h 440399"/>
                <a:gd name="connsiteX75" fmla="*/ 395486 w 605028"/>
                <a:gd name="connsiteY75" fmla="*/ 328802 h 440399"/>
                <a:gd name="connsiteX76" fmla="*/ 397134 w 605028"/>
                <a:gd name="connsiteY76" fmla="*/ 313995 h 440399"/>
                <a:gd name="connsiteX77" fmla="*/ 407844 w 605028"/>
                <a:gd name="connsiteY77" fmla="*/ 281914 h 440399"/>
                <a:gd name="connsiteX78" fmla="*/ 400154 w 605028"/>
                <a:gd name="connsiteY78" fmla="*/ 282463 h 440399"/>
                <a:gd name="connsiteX79" fmla="*/ 376262 w 605028"/>
                <a:gd name="connsiteY79" fmla="*/ 249011 h 440399"/>
                <a:gd name="connsiteX80" fmla="*/ 399056 w 605028"/>
                <a:gd name="connsiteY80" fmla="*/ 278898 h 440399"/>
                <a:gd name="connsiteX81" fmla="*/ 408393 w 605028"/>
                <a:gd name="connsiteY81" fmla="*/ 268753 h 440399"/>
                <a:gd name="connsiteX82" fmla="*/ 405922 w 605028"/>
                <a:gd name="connsiteY82" fmla="*/ 252301 h 440399"/>
                <a:gd name="connsiteX83" fmla="*/ 412513 w 605028"/>
                <a:gd name="connsiteY83" fmla="*/ 251479 h 440399"/>
                <a:gd name="connsiteX84" fmla="*/ 317490 w 605028"/>
                <a:gd name="connsiteY84" fmla="*/ 187043 h 440399"/>
                <a:gd name="connsiteX85" fmla="*/ 306505 w 605028"/>
                <a:gd name="connsiteY85" fmla="*/ 174156 h 440399"/>
                <a:gd name="connsiteX86" fmla="*/ 332321 w 605028"/>
                <a:gd name="connsiteY86" fmla="*/ 176624 h 440399"/>
                <a:gd name="connsiteX87" fmla="*/ 334518 w 605028"/>
                <a:gd name="connsiteY87" fmla="*/ 177172 h 440399"/>
                <a:gd name="connsiteX88" fmla="*/ 344954 w 605028"/>
                <a:gd name="connsiteY88" fmla="*/ 179640 h 440399"/>
                <a:gd name="connsiteX89" fmla="*/ 347151 w 605028"/>
                <a:gd name="connsiteY89" fmla="*/ 180188 h 440399"/>
                <a:gd name="connsiteX90" fmla="*/ 357861 w 605028"/>
                <a:gd name="connsiteY90" fmla="*/ 184301 h 440399"/>
                <a:gd name="connsiteX91" fmla="*/ 358685 w 605028"/>
                <a:gd name="connsiteY91" fmla="*/ 184575 h 440399"/>
                <a:gd name="connsiteX92" fmla="*/ 439976 w 605028"/>
                <a:gd name="connsiteY92" fmla="*/ 307140 h 440399"/>
                <a:gd name="connsiteX93" fmla="*/ 306780 w 605028"/>
                <a:gd name="connsiteY93" fmla="*/ 440399 h 440399"/>
                <a:gd name="connsiteX94" fmla="*/ 266958 w 605028"/>
                <a:gd name="connsiteY94" fmla="*/ 434367 h 440399"/>
                <a:gd name="connsiteX95" fmla="*/ 173309 w 605028"/>
                <a:gd name="connsiteY95" fmla="*/ 307140 h 440399"/>
                <a:gd name="connsiteX96" fmla="*/ 183745 w 605028"/>
                <a:gd name="connsiteY96" fmla="*/ 255318 h 440399"/>
                <a:gd name="connsiteX97" fmla="*/ 189238 w 605028"/>
                <a:gd name="connsiteY97" fmla="*/ 243801 h 440399"/>
                <a:gd name="connsiteX98" fmla="*/ 189512 w 605028"/>
                <a:gd name="connsiteY98" fmla="*/ 243527 h 440399"/>
                <a:gd name="connsiteX99" fmla="*/ 196103 w 605028"/>
                <a:gd name="connsiteY99" fmla="*/ 232834 h 440399"/>
                <a:gd name="connsiteX100" fmla="*/ 254325 w 605028"/>
                <a:gd name="connsiteY100" fmla="*/ 184850 h 440399"/>
                <a:gd name="connsiteX101" fmla="*/ 255973 w 605028"/>
                <a:gd name="connsiteY101" fmla="*/ 184027 h 440399"/>
                <a:gd name="connsiteX102" fmla="*/ 266134 w 605028"/>
                <a:gd name="connsiteY102" fmla="*/ 180462 h 440399"/>
                <a:gd name="connsiteX103" fmla="*/ 268606 w 605028"/>
                <a:gd name="connsiteY103" fmla="*/ 179640 h 440399"/>
                <a:gd name="connsiteX104" fmla="*/ 278493 w 605028"/>
                <a:gd name="connsiteY104" fmla="*/ 177172 h 440399"/>
                <a:gd name="connsiteX105" fmla="*/ 281239 w 605028"/>
                <a:gd name="connsiteY105" fmla="*/ 176624 h 440399"/>
                <a:gd name="connsiteX106" fmla="*/ 306505 w 605028"/>
                <a:gd name="connsiteY106" fmla="*/ 174156 h 440399"/>
                <a:gd name="connsiteX107" fmla="*/ 365543 w 605028"/>
                <a:gd name="connsiteY107" fmla="*/ 0 h 440399"/>
                <a:gd name="connsiteX108" fmla="*/ 485560 w 605028"/>
                <a:gd name="connsiteY108" fmla="*/ 127776 h 440399"/>
                <a:gd name="connsiteX109" fmla="*/ 486659 w 605028"/>
                <a:gd name="connsiteY109" fmla="*/ 127776 h 440399"/>
                <a:gd name="connsiteX110" fmla="*/ 563283 w 605028"/>
                <a:gd name="connsiteY110" fmla="*/ 192761 h 440399"/>
                <a:gd name="connsiteX111" fmla="*/ 605028 w 605028"/>
                <a:gd name="connsiteY111" fmla="*/ 249520 h 440399"/>
                <a:gd name="connsiteX112" fmla="*/ 555593 w 605028"/>
                <a:gd name="connsiteY112" fmla="*/ 307101 h 440399"/>
                <a:gd name="connsiteX113" fmla="*/ 460568 w 605028"/>
                <a:gd name="connsiteY113" fmla="*/ 307101 h 440399"/>
                <a:gd name="connsiteX114" fmla="*/ 306496 w 605028"/>
                <a:gd name="connsiteY114" fmla="*/ 153550 h 440399"/>
                <a:gd name="connsiteX115" fmla="*/ 152699 w 605028"/>
                <a:gd name="connsiteY115" fmla="*/ 307101 h 440399"/>
                <a:gd name="connsiteX116" fmla="*/ 49435 w 605028"/>
                <a:gd name="connsiteY116" fmla="*/ 307101 h 440399"/>
                <a:gd name="connsiteX117" fmla="*/ 0 w 605028"/>
                <a:gd name="connsiteY117" fmla="*/ 249520 h 440399"/>
                <a:gd name="connsiteX118" fmla="*/ 49435 w 605028"/>
                <a:gd name="connsiteY118" fmla="*/ 191938 h 440399"/>
                <a:gd name="connsiteX119" fmla="*/ 119468 w 605028"/>
                <a:gd name="connsiteY119" fmla="*/ 110502 h 440399"/>
                <a:gd name="connsiteX120" fmla="*/ 144185 w 605028"/>
                <a:gd name="connsiteY120" fmla="*/ 115985 h 440399"/>
                <a:gd name="connsiteX121" fmla="*/ 224929 w 605028"/>
                <a:gd name="connsiteY121" fmla="*/ 24404 h 440399"/>
                <a:gd name="connsiteX122" fmla="*/ 276286 w 605028"/>
                <a:gd name="connsiteY122" fmla="*/ 46339 h 440399"/>
                <a:gd name="connsiteX123" fmla="*/ 365543 w 605028"/>
                <a:gd name="connsiteY123" fmla="*/ 0 h 44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605028" h="440399">
                  <a:moveTo>
                    <a:pt x="189238" y="283560"/>
                  </a:moveTo>
                  <a:cubicBezTo>
                    <a:pt x="189238" y="283560"/>
                    <a:pt x="188688" y="284382"/>
                    <a:pt x="188139" y="285479"/>
                  </a:cubicBezTo>
                  <a:cubicBezTo>
                    <a:pt x="186766" y="292334"/>
                    <a:pt x="186217" y="299189"/>
                    <a:pt x="186217" y="306044"/>
                  </a:cubicBezTo>
                  <a:cubicBezTo>
                    <a:pt x="186217" y="340044"/>
                    <a:pt x="200498" y="371028"/>
                    <a:pt x="223292" y="392689"/>
                  </a:cubicBezTo>
                  <a:cubicBezTo>
                    <a:pt x="223567" y="391592"/>
                    <a:pt x="223841" y="390496"/>
                    <a:pt x="224390" y="389673"/>
                  </a:cubicBezTo>
                  <a:cubicBezTo>
                    <a:pt x="224390" y="389673"/>
                    <a:pt x="226587" y="385012"/>
                    <a:pt x="223567" y="380899"/>
                  </a:cubicBezTo>
                  <a:cubicBezTo>
                    <a:pt x="223567" y="380899"/>
                    <a:pt x="226587" y="376786"/>
                    <a:pt x="226587" y="371576"/>
                  </a:cubicBezTo>
                  <a:cubicBezTo>
                    <a:pt x="226587" y="371576"/>
                    <a:pt x="223567" y="362254"/>
                    <a:pt x="231531" y="360883"/>
                  </a:cubicBezTo>
                  <a:cubicBezTo>
                    <a:pt x="231531" y="360883"/>
                    <a:pt x="242241" y="360883"/>
                    <a:pt x="236749" y="342237"/>
                  </a:cubicBezTo>
                  <a:cubicBezTo>
                    <a:pt x="236749" y="342237"/>
                    <a:pt x="236200" y="337028"/>
                    <a:pt x="240319" y="331544"/>
                  </a:cubicBezTo>
                  <a:cubicBezTo>
                    <a:pt x="240319" y="331544"/>
                    <a:pt x="244439" y="320576"/>
                    <a:pt x="236749" y="321673"/>
                  </a:cubicBezTo>
                  <a:cubicBezTo>
                    <a:pt x="236749" y="321673"/>
                    <a:pt x="235101" y="315915"/>
                    <a:pt x="226038" y="315915"/>
                  </a:cubicBezTo>
                  <a:cubicBezTo>
                    <a:pt x="226038" y="315915"/>
                    <a:pt x="220820" y="309882"/>
                    <a:pt x="215877" y="309882"/>
                  </a:cubicBezTo>
                  <a:cubicBezTo>
                    <a:pt x="215877" y="309882"/>
                    <a:pt x="214229" y="293431"/>
                    <a:pt x="205166" y="296995"/>
                  </a:cubicBezTo>
                  <a:cubicBezTo>
                    <a:pt x="205166" y="296995"/>
                    <a:pt x="204068" y="290689"/>
                    <a:pt x="200498" y="291237"/>
                  </a:cubicBezTo>
                  <a:cubicBezTo>
                    <a:pt x="200498" y="291237"/>
                    <a:pt x="198026" y="284656"/>
                    <a:pt x="193906" y="286576"/>
                  </a:cubicBezTo>
                  <a:close/>
                  <a:moveTo>
                    <a:pt x="394076" y="242957"/>
                  </a:moveTo>
                  <a:cubicBezTo>
                    <a:pt x="396544" y="245972"/>
                    <a:pt x="402304" y="250082"/>
                    <a:pt x="402304" y="250082"/>
                  </a:cubicBezTo>
                  <a:cubicBezTo>
                    <a:pt x="403126" y="251178"/>
                    <a:pt x="404223" y="251726"/>
                    <a:pt x="405046" y="252001"/>
                  </a:cubicBezTo>
                  <a:lnTo>
                    <a:pt x="400658" y="254741"/>
                  </a:lnTo>
                  <a:lnTo>
                    <a:pt x="392979" y="244875"/>
                  </a:lnTo>
                  <a:close/>
                  <a:moveTo>
                    <a:pt x="228510" y="215011"/>
                  </a:moveTo>
                  <a:cubicBezTo>
                    <a:pt x="224940" y="218027"/>
                    <a:pt x="221644" y="221317"/>
                    <a:pt x="218349" y="224608"/>
                  </a:cubicBezTo>
                  <a:cubicBezTo>
                    <a:pt x="219722" y="224059"/>
                    <a:pt x="220820" y="223511"/>
                    <a:pt x="221919" y="223237"/>
                  </a:cubicBezTo>
                  <a:cubicBezTo>
                    <a:pt x="221919" y="223237"/>
                    <a:pt x="233179" y="222140"/>
                    <a:pt x="228510" y="215011"/>
                  </a:cubicBezTo>
                  <a:close/>
                  <a:moveTo>
                    <a:pt x="243889" y="203769"/>
                  </a:moveTo>
                  <a:cubicBezTo>
                    <a:pt x="238671" y="207059"/>
                    <a:pt x="233453" y="210898"/>
                    <a:pt x="228785" y="214737"/>
                  </a:cubicBezTo>
                  <a:cubicBezTo>
                    <a:pt x="231531" y="215011"/>
                    <a:pt x="242791" y="215834"/>
                    <a:pt x="243615" y="209253"/>
                  </a:cubicBezTo>
                  <a:close/>
                  <a:moveTo>
                    <a:pt x="317490" y="187043"/>
                  </a:moveTo>
                  <a:cubicBezTo>
                    <a:pt x="307878" y="196366"/>
                    <a:pt x="319687" y="200479"/>
                    <a:pt x="319687" y="200479"/>
                  </a:cubicBezTo>
                  <a:cubicBezTo>
                    <a:pt x="323807" y="203221"/>
                    <a:pt x="332870" y="198011"/>
                    <a:pt x="332870" y="198011"/>
                  </a:cubicBezTo>
                  <a:cubicBezTo>
                    <a:pt x="336440" y="202124"/>
                    <a:pt x="322708" y="207882"/>
                    <a:pt x="322708" y="207882"/>
                  </a:cubicBezTo>
                  <a:cubicBezTo>
                    <a:pt x="315019" y="208430"/>
                    <a:pt x="308977" y="212543"/>
                    <a:pt x="308977" y="212543"/>
                  </a:cubicBezTo>
                  <a:cubicBezTo>
                    <a:pt x="305407" y="207334"/>
                    <a:pt x="301836" y="211446"/>
                    <a:pt x="301836" y="211446"/>
                  </a:cubicBezTo>
                  <a:cubicBezTo>
                    <a:pt x="298816" y="215011"/>
                    <a:pt x="305956" y="216656"/>
                    <a:pt x="305956" y="216656"/>
                  </a:cubicBezTo>
                  <a:cubicBezTo>
                    <a:pt x="310625" y="217753"/>
                    <a:pt x="309526" y="220769"/>
                    <a:pt x="307878" y="222688"/>
                  </a:cubicBezTo>
                  <a:cubicBezTo>
                    <a:pt x="305956" y="224334"/>
                    <a:pt x="298266" y="222688"/>
                    <a:pt x="298266" y="222688"/>
                  </a:cubicBezTo>
                  <a:cubicBezTo>
                    <a:pt x="294147" y="224882"/>
                    <a:pt x="297168" y="233108"/>
                    <a:pt x="297168" y="233108"/>
                  </a:cubicBezTo>
                  <a:lnTo>
                    <a:pt x="300738" y="233108"/>
                  </a:lnTo>
                  <a:cubicBezTo>
                    <a:pt x="312547" y="236672"/>
                    <a:pt x="313096" y="227898"/>
                    <a:pt x="313096" y="227898"/>
                  </a:cubicBezTo>
                  <a:cubicBezTo>
                    <a:pt x="316667" y="227898"/>
                    <a:pt x="318040" y="221866"/>
                    <a:pt x="318040" y="221866"/>
                  </a:cubicBezTo>
                  <a:cubicBezTo>
                    <a:pt x="320786" y="224882"/>
                    <a:pt x="327926" y="220221"/>
                    <a:pt x="327926" y="220221"/>
                  </a:cubicBezTo>
                  <a:cubicBezTo>
                    <a:pt x="328750" y="222688"/>
                    <a:pt x="332321" y="225979"/>
                    <a:pt x="332321" y="225979"/>
                  </a:cubicBezTo>
                  <a:cubicBezTo>
                    <a:pt x="337539" y="227898"/>
                    <a:pt x="338637" y="230366"/>
                    <a:pt x="338637" y="230366"/>
                  </a:cubicBezTo>
                  <a:cubicBezTo>
                    <a:pt x="333419" y="231463"/>
                    <a:pt x="338088" y="233656"/>
                    <a:pt x="338088" y="233656"/>
                  </a:cubicBezTo>
                  <a:cubicBezTo>
                    <a:pt x="345228" y="230640"/>
                    <a:pt x="340010" y="226801"/>
                    <a:pt x="340010" y="226801"/>
                  </a:cubicBezTo>
                  <a:cubicBezTo>
                    <a:pt x="326279" y="220221"/>
                    <a:pt x="332321" y="218576"/>
                    <a:pt x="332321" y="218576"/>
                  </a:cubicBezTo>
                  <a:cubicBezTo>
                    <a:pt x="334518" y="222688"/>
                    <a:pt x="344130" y="224334"/>
                    <a:pt x="344130" y="224334"/>
                  </a:cubicBezTo>
                  <a:cubicBezTo>
                    <a:pt x="345228" y="232011"/>
                    <a:pt x="348798" y="233108"/>
                    <a:pt x="348798" y="233108"/>
                  </a:cubicBezTo>
                  <a:cubicBezTo>
                    <a:pt x="353192" y="235027"/>
                    <a:pt x="354291" y="231463"/>
                    <a:pt x="354291" y="231463"/>
                  </a:cubicBezTo>
                  <a:cubicBezTo>
                    <a:pt x="350172" y="230366"/>
                    <a:pt x="349348" y="226801"/>
                    <a:pt x="349348" y="226801"/>
                  </a:cubicBezTo>
                  <a:cubicBezTo>
                    <a:pt x="348249" y="223237"/>
                    <a:pt x="353742" y="225430"/>
                    <a:pt x="353742" y="225430"/>
                  </a:cubicBezTo>
                  <a:cubicBezTo>
                    <a:pt x="358410" y="232559"/>
                    <a:pt x="368572" y="232011"/>
                    <a:pt x="368572" y="232011"/>
                  </a:cubicBezTo>
                  <a:cubicBezTo>
                    <a:pt x="375163" y="231463"/>
                    <a:pt x="373241" y="242979"/>
                    <a:pt x="373241" y="242979"/>
                  </a:cubicBezTo>
                  <a:cubicBezTo>
                    <a:pt x="366100" y="247914"/>
                    <a:pt x="352369" y="239689"/>
                    <a:pt x="352369" y="239689"/>
                  </a:cubicBezTo>
                  <a:cubicBezTo>
                    <a:pt x="353742" y="243801"/>
                    <a:pt x="348249" y="244350"/>
                    <a:pt x="348249" y="244350"/>
                  </a:cubicBezTo>
                  <a:cubicBezTo>
                    <a:pt x="342757" y="237769"/>
                    <a:pt x="334518" y="240785"/>
                    <a:pt x="334518" y="240785"/>
                  </a:cubicBezTo>
                  <a:cubicBezTo>
                    <a:pt x="336440" y="237769"/>
                    <a:pt x="333419" y="233108"/>
                    <a:pt x="333419" y="233108"/>
                  </a:cubicBezTo>
                  <a:cubicBezTo>
                    <a:pt x="328750" y="232011"/>
                    <a:pt x="320786" y="234205"/>
                    <a:pt x="320786" y="234205"/>
                  </a:cubicBezTo>
                  <a:cubicBezTo>
                    <a:pt x="315019" y="236672"/>
                    <a:pt x="303484" y="237221"/>
                    <a:pt x="303484" y="237221"/>
                  </a:cubicBezTo>
                  <a:cubicBezTo>
                    <a:pt x="298266" y="237221"/>
                    <a:pt x="294696" y="247914"/>
                    <a:pt x="294696" y="247914"/>
                  </a:cubicBezTo>
                  <a:cubicBezTo>
                    <a:pt x="282612" y="253124"/>
                    <a:pt x="281514" y="263543"/>
                    <a:pt x="281514" y="263543"/>
                  </a:cubicBezTo>
                  <a:cubicBezTo>
                    <a:pt x="281514" y="270124"/>
                    <a:pt x="280415" y="276431"/>
                    <a:pt x="280415" y="276431"/>
                  </a:cubicBezTo>
                  <a:cubicBezTo>
                    <a:pt x="276021" y="283011"/>
                    <a:pt x="288105" y="289866"/>
                    <a:pt x="288105" y="289866"/>
                  </a:cubicBezTo>
                  <a:cubicBezTo>
                    <a:pt x="295245" y="303576"/>
                    <a:pt x="304034" y="297544"/>
                    <a:pt x="304308" y="297544"/>
                  </a:cubicBezTo>
                  <a:cubicBezTo>
                    <a:pt x="311449" y="300560"/>
                    <a:pt x="326828" y="294802"/>
                    <a:pt x="326828" y="294802"/>
                  </a:cubicBezTo>
                  <a:cubicBezTo>
                    <a:pt x="328750" y="300560"/>
                    <a:pt x="336989" y="298915"/>
                    <a:pt x="336989" y="298915"/>
                  </a:cubicBezTo>
                  <a:cubicBezTo>
                    <a:pt x="340010" y="300560"/>
                    <a:pt x="338912" y="306318"/>
                    <a:pt x="338912" y="306318"/>
                  </a:cubicBezTo>
                  <a:cubicBezTo>
                    <a:pt x="334518" y="313447"/>
                    <a:pt x="342482" y="320028"/>
                    <a:pt x="342482" y="320028"/>
                  </a:cubicBezTo>
                  <a:cubicBezTo>
                    <a:pt x="354291" y="333463"/>
                    <a:pt x="346601" y="337028"/>
                    <a:pt x="346601" y="337028"/>
                  </a:cubicBezTo>
                  <a:cubicBezTo>
                    <a:pt x="338088" y="345253"/>
                    <a:pt x="343580" y="352108"/>
                    <a:pt x="343580" y="352108"/>
                  </a:cubicBezTo>
                  <a:cubicBezTo>
                    <a:pt x="349622" y="364995"/>
                    <a:pt x="349622" y="375963"/>
                    <a:pt x="349622" y="375963"/>
                  </a:cubicBezTo>
                  <a:cubicBezTo>
                    <a:pt x="369670" y="378979"/>
                    <a:pt x="376811" y="363899"/>
                    <a:pt x="376811" y="363899"/>
                  </a:cubicBezTo>
                  <a:cubicBezTo>
                    <a:pt x="383402" y="363899"/>
                    <a:pt x="383402" y="357866"/>
                    <a:pt x="383402" y="357866"/>
                  </a:cubicBezTo>
                  <a:cubicBezTo>
                    <a:pt x="383402" y="351012"/>
                    <a:pt x="387521" y="347995"/>
                    <a:pt x="387521" y="347995"/>
                  </a:cubicBezTo>
                  <a:cubicBezTo>
                    <a:pt x="397134" y="341689"/>
                    <a:pt x="395486" y="328802"/>
                    <a:pt x="395486" y="328802"/>
                  </a:cubicBezTo>
                  <a:cubicBezTo>
                    <a:pt x="394113" y="321124"/>
                    <a:pt x="397134" y="313995"/>
                    <a:pt x="397134" y="313995"/>
                  </a:cubicBezTo>
                  <a:cubicBezTo>
                    <a:pt x="408393" y="301108"/>
                    <a:pt x="407844" y="281914"/>
                    <a:pt x="407844" y="281914"/>
                  </a:cubicBezTo>
                  <a:cubicBezTo>
                    <a:pt x="403175" y="284108"/>
                    <a:pt x="400154" y="282463"/>
                    <a:pt x="400154" y="282463"/>
                  </a:cubicBezTo>
                  <a:cubicBezTo>
                    <a:pt x="389444" y="271769"/>
                    <a:pt x="376262" y="249011"/>
                    <a:pt x="376262" y="249011"/>
                  </a:cubicBezTo>
                  <a:cubicBezTo>
                    <a:pt x="388895" y="254221"/>
                    <a:pt x="399056" y="278898"/>
                    <a:pt x="399056" y="278898"/>
                  </a:cubicBezTo>
                  <a:cubicBezTo>
                    <a:pt x="406196" y="275334"/>
                    <a:pt x="408393" y="268753"/>
                    <a:pt x="408393" y="268753"/>
                  </a:cubicBezTo>
                  <a:cubicBezTo>
                    <a:pt x="415259" y="262721"/>
                    <a:pt x="407844" y="254221"/>
                    <a:pt x="405922" y="252301"/>
                  </a:cubicBezTo>
                  <a:cubicBezTo>
                    <a:pt x="408119" y="252850"/>
                    <a:pt x="410590" y="252027"/>
                    <a:pt x="412513" y="251479"/>
                  </a:cubicBezTo>
                  <a:cubicBezTo>
                    <a:pt x="394113" y="216108"/>
                    <a:pt x="358960" y="191156"/>
                    <a:pt x="317490" y="187043"/>
                  </a:cubicBezTo>
                  <a:close/>
                  <a:moveTo>
                    <a:pt x="306505" y="174156"/>
                  </a:moveTo>
                  <a:cubicBezTo>
                    <a:pt x="315293" y="174156"/>
                    <a:pt x="323807" y="174979"/>
                    <a:pt x="332321" y="176624"/>
                  </a:cubicBezTo>
                  <a:cubicBezTo>
                    <a:pt x="333144" y="176624"/>
                    <a:pt x="333968" y="176898"/>
                    <a:pt x="334518" y="177172"/>
                  </a:cubicBezTo>
                  <a:cubicBezTo>
                    <a:pt x="338088" y="177721"/>
                    <a:pt x="341658" y="178817"/>
                    <a:pt x="344954" y="179640"/>
                  </a:cubicBezTo>
                  <a:cubicBezTo>
                    <a:pt x="345777" y="179914"/>
                    <a:pt x="346327" y="180188"/>
                    <a:pt x="347151" y="180188"/>
                  </a:cubicBezTo>
                  <a:cubicBezTo>
                    <a:pt x="350721" y="181559"/>
                    <a:pt x="354291" y="182656"/>
                    <a:pt x="357861" y="184301"/>
                  </a:cubicBezTo>
                  <a:cubicBezTo>
                    <a:pt x="358136" y="184301"/>
                    <a:pt x="358410" y="184575"/>
                    <a:pt x="358685" y="184575"/>
                  </a:cubicBezTo>
                  <a:cubicBezTo>
                    <a:pt x="406471" y="204866"/>
                    <a:pt x="439976" y="252027"/>
                    <a:pt x="439976" y="307140"/>
                  </a:cubicBezTo>
                  <a:cubicBezTo>
                    <a:pt x="439976" y="380625"/>
                    <a:pt x="380381" y="440399"/>
                    <a:pt x="306780" y="440399"/>
                  </a:cubicBezTo>
                  <a:cubicBezTo>
                    <a:pt x="292774" y="440399"/>
                    <a:pt x="279591" y="438205"/>
                    <a:pt x="266958" y="434367"/>
                  </a:cubicBezTo>
                  <a:cubicBezTo>
                    <a:pt x="212581" y="417367"/>
                    <a:pt x="173309" y="366915"/>
                    <a:pt x="173309" y="307140"/>
                  </a:cubicBezTo>
                  <a:cubicBezTo>
                    <a:pt x="173309" y="288769"/>
                    <a:pt x="176879" y="271221"/>
                    <a:pt x="183745" y="255318"/>
                  </a:cubicBezTo>
                  <a:cubicBezTo>
                    <a:pt x="185393" y="251479"/>
                    <a:pt x="187315" y="247640"/>
                    <a:pt x="189238" y="243801"/>
                  </a:cubicBezTo>
                  <a:cubicBezTo>
                    <a:pt x="189238" y="243801"/>
                    <a:pt x="189238" y="243801"/>
                    <a:pt x="189512" y="243527"/>
                  </a:cubicBezTo>
                  <a:cubicBezTo>
                    <a:pt x="191435" y="239963"/>
                    <a:pt x="193632" y="236398"/>
                    <a:pt x="196103" y="232834"/>
                  </a:cubicBezTo>
                  <a:cubicBezTo>
                    <a:pt x="210384" y="211721"/>
                    <a:pt x="230432" y="194721"/>
                    <a:pt x="254325" y="184850"/>
                  </a:cubicBezTo>
                  <a:cubicBezTo>
                    <a:pt x="254874" y="184575"/>
                    <a:pt x="255424" y="184301"/>
                    <a:pt x="255973" y="184027"/>
                  </a:cubicBezTo>
                  <a:cubicBezTo>
                    <a:pt x="259269" y="182656"/>
                    <a:pt x="262564" y="181559"/>
                    <a:pt x="266134" y="180462"/>
                  </a:cubicBezTo>
                  <a:cubicBezTo>
                    <a:pt x="266958" y="180188"/>
                    <a:pt x="267782" y="179914"/>
                    <a:pt x="268606" y="179640"/>
                  </a:cubicBezTo>
                  <a:cubicBezTo>
                    <a:pt x="271902" y="178543"/>
                    <a:pt x="275197" y="177721"/>
                    <a:pt x="278493" y="177172"/>
                  </a:cubicBezTo>
                  <a:cubicBezTo>
                    <a:pt x="279317" y="176898"/>
                    <a:pt x="280415" y="176624"/>
                    <a:pt x="281239" y="176624"/>
                  </a:cubicBezTo>
                  <a:cubicBezTo>
                    <a:pt x="289478" y="174979"/>
                    <a:pt x="297992" y="174156"/>
                    <a:pt x="306505" y="174156"/>
                  </a:cubicBezTo>
                  <a:close/>
                  <a:moveTo>
                    <a:pt x="365543" y="0"/>
                  </a:moveTo>
                  <a:cubicBezTo>
                    <a:pt x="428436" y="0"/>
                    <a:pt x="479793" y="56210"/>
                    <a:pt x="485560" y="127776"/>
                  </a:cubicBezTo>
                  <a:cubicBezTo>
                    <a:pt x="486110" y="127776"/>
                    <a:pt x="486384" y="127776"/>
                    <a:pt x="486659" y="127776"/>
                  </a:cubicBezTo>
                  <a:cubicBezTo>
                    <a:pt x="522637" y="127776"/>
                    <a:pt x="552847" y="155196"/>
                    <a:pt x="563283" y="192761"/>
                  </a:cubicBezTo>
                  <a:cubicBezTo>
                    <a:pt x="586902" y="197148"/>
                    <a:pt x="605028" y="220729"/>
                    <a:pt x="605028" y="249520"/>
                  </a:cubicBezTo>
                  <a:cubicBezTo>
                    <a:pt x="605028" y="281326"/>
                    <a:pt x="583057" y="307101"/>
                    <a:pt x="555593" y="307101"/>
                  </a:cubicBezTo>
                  <a:lnTo>
                    <a:pt x="460568" y="307101"/>
                  </a:lnTo>
                  <a:cubicBezTo>
                    <a:pt x="460568" y="222374"/>
                    <a:pt x="391359" y="153550"/>
                    <a:pt x="306496" y="153550"/>
                  </a:cubicBezTo>
                  <a:cubicBezTo>
                    <a:pt x="221633" y="153550"/>
                    <a:pt x="152699" y="222374"/>
                    <a:pt x="152699" y="307101"/>
                  </a:cubicBezTo>
                  <a:lnTo>
                    <a:pt x="49435" y="307101"/>
                  </a:lnTo>
                  <a:cubicBezTo>
                    <a:pt x="22246" y="307101"/>
                    <a:pt x="0" y="281326"/>
                    <a:pt x="0" y="249520"/>
                  </a:cubicBezTo>
                  <a:cubicBezTo>
                    <a:pt x="0" y="217713"/>
                    <a:pt x="22246" y="191938"/>
                    <a:pt x="49435" y="191938"/>
                  </a:cubicBezTo>
                  <a:cubicBezTo>
                    <a:pt x="49435" y="146970"/>
                    <a:pt x="80744" y="110502"/>
                    <a:pt x="119468" y="110502"/>
                  </a:cubicBezTo>
                  <a:cubicBezTo>
                    <a:pt x="128256" y="110502"/>
                    <a:pt x="136495" y="112695"/>
                    <a:pt x="144185" y="115985"/>
                  </a:cubicBezTo>
                  <a:cubicBezTo>
                    <a:pt x="145284" y="65259"/>
                    <a:pt x="180987" y="24404"/>
                    <a:pt x="224929" y="24404"/>
                  </a:cubicBezTo>
                  <a:cubicBezTo>
                    <a:pt x="244428" y="24404"/>
                    <a:pt x="262280" y="32904"/>
                    <a:pt x="276286" y="46339"/>
                  </a:cubicBezTo>
                  <a:cubicBezTo>
                    <a:pt x="298257" y="18097"/>
                    <a:pt x="330115" y="0"/>
                    <a:pt x="36554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2" name="íś1íḑè">
              <a:extLst>
                <a:ext uri="{FF2B5EF4-FFF2-40B4-BE49-F238E27FC236}">
                  <a16:creationId xmlns:a16="http://schemas.microsoft.com/office/drawing/2014/main" id="{F8BCE343-2D48-4135-AC12-51495AC79872}"/>
                </a:ext>
              </a:extLst>
            </p:cNvPr>
            <p:cNvSpPr/>
            <p:nvPr/>
          </p:nvSpPr>
          <p:spPr>
            <a:xfrm rot="5400000">
              <a:off x="3580520" y="1400076"/>
              <a:ext cx="4535610" cy="4535610"/>
            </a:xfrm>
            <a:prstGeom prst="arc">
              <a:avLst>
                <a:gd name="adj1" fmla="val 11926710"/>
                <a:gd name="adj2" fmla="val 1730256"/>
              </a:avLst>
            </a:prstGeom>
            <a:ln w="73025" cap="rnd">
              <a:solidFill>
                <a:schemeClr val="bg1">
                  <a:lumMod val="9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3" name="ïş1iḍê">
              <a:extLst>
                <a:ext uri="{FF2B5EF4-FFF2-40B4-BE49-F238E27FC236}">
                  <a16:creationId xmlns:a16="http://schemas.microsoft.com/office/drawing/2014/main" id="{3D10EE47-1FC4-4A71-AD3B-0A5DEFC15A5B}"/>
                </a:ext>
              </a:extLst>
            </p:cNvPr>
            <p:cNvSpPr txBox="1"/>
            <p:nvPr/>
          </p:nvSpPr>
          <p:spPr>
            <a:xfrm>
              <a:off x="7448436" y="4676575"/>
              <a:ext cx="962488" cy="36844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VTS</a:t>
              </a:r>
              <a:endParaRPr lang="zh-CN" altLang="en-US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" name="íş1íḓè">
              <a:extLst>
                <a:ext uri="{FF2B5EF4-FFF2-40B4-BE49-F238E27FC236}">
                  <a16:creationId xmlns:a16="http://schemas.microsoft.com/office/drawing/2014/main" id="{416E0E74-0513-4E7C-82CC-04A982F66ACA}"/>
                </a:ext>
              </a:extLst>
            </p:cNvPr>
            <p:cNvSpPr txBox="1"/>
            <p:nvPr/>
          </p:nvSpPr>
          <p:spPr>
            <a:xfrm>
              <a:off x="6614587" y="2849333"/>
              <a:ext cx="962488" cy="36844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VTH</a:t>
              </a:r>
              <a:endParaRPr lang="zh-CN" altLang="en-US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5" name="íṡľîḍè">
              <a:extLst>
                <a:ext uri="{FF2B5EF4-FFF2-40B4-BE49-F238E27FC236}">
                  <a16:creationId xmlns:a16="http://schemas.microsoft.com/office/drawing/2014/main" id="{860D43D1-D18C-440B-8901-F7E0FA88F63F}"/>
                </a:ext>
              </a:extLst>
            </p:cNvPr>
            <p:cNvSpPr txBox="1"/>
            <p:nvPr/>
          </p:nvSpPr>
          <p:spPr>
            <a:xfrm>
              <a:off x="3811287" y="4757125"/>
              <a:ext cx="1542260" cy="792119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DSS Mobile for VDP</a:t>
              </a:r>
              <a:endParaRPr lang="zh-CN" altLang="en-US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6" name="iṥļíḍé">
              <a:extLst>
                <a:ext uri="{FF2B5EF4-FFF2-40B4-BE49-F238E27FC236}">
                  <a16:creationId xmlns:a16="http://schemas.microsoft.com/office/drawing/2014/main" id="{FDCD542C-8CA0-4A27-BF6D-87E95930CBC5}"/>
                </a:ext>
              </a:extLst>
            </p:cNvPr>
            <p:cNvSpPr txBox="1"/>
            <p:nvPr/>
          </p:nvSpPr>
          <p:spPr>
            <a:xfrm>
              <a:off x="4321611" y="2499522"/>
              <a:ext cx="962488" cy="36844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VTO</a:t>
              </a:r>
              <a:endParaRPr lang="zh-CN" altLang="en-US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87" name="组合 14">
              <a:extLst>
                <a:ext uri="{FF2B5EF4-FFF2-40B4-BE49-F238E27FC236}">
                  <a16:creationId xmlns:a16="http://schemas.microsoft.com/office/drawing/2014/main" id="{0820224D-847D-4350-AAFE-7594ABEEE642}"/>
                </a:ext>
              </a:extLst>
            </p:cNvPr>
            <p:cNvGrpSpPr/>
            <p:nvPr/>
          </p:nvGrpSpPr>
          <p:grpSpPr>
            <a:xfrm>
              <a:off x="4377411" y="1621466"/>
              <a:ext cx="911071" cy="906349"/>
              <a:chOff x="4512006" y="1945888"/>
              <a:chExt cx="558411" cy="558411"/>
            </a:xfrm>
          </p:grpSpPr>
          <p:sp>
            <p:nvSpPr>
              <p:cNvPr id="206" name="îŝḻiďê">
                <a:extLst>
                  <a:ext uri="{FF2B5EF4-FFF2-40B4-BE49-F238E27FC236}">
                    <a16:creationId xmlns:a16="http://schemas.microsoft.com/office/drawing/2014/main" id="{61DEAB2E-7A26-426A-8303-7247C5E7632E}"/>
                  </a:ext>
                </a:extLst>
              </p:cNvPr>
              <p:cNvSpPr/>
              <p:nvPr/>
            </p:nvSpPr>
            <p:spPr>
              <a:xfrm>
                <a:off x="4512006" y="1945888"/>
                <a:ext cx="558411" cy="55841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07" name="组合 34">
                <a:extLst>
                  <a:ext uri="{FF2B5EF4-FFF2-40B4-BE49-F238E27FC236}">
                    <a16:creationId xmlns:a16="http://schemas.microsoft.com/office/drawing/2014/main" id="{9D292B5E-4F05-411A-B5CE-56CF2DEDCF48}"/>
                  </a:ext>
                </a:extLst>
              </p:cNvPr>
              <p:cNvGrpSpPr/>
              <p:nvPr/>
            </p:nvGrpSpPr>
            <p:grpSpPr>
              <a:xfrm>
                <a:off x="4667430" y="2057757"/>
                <a:ext cx="178810" cy="280272"/>
                <a:chOff x="4032858" y="1865211"/>
                <a:chExt cx="216374" cy="344613"/>
              </a:xfrm>
            </p:grpSpPr>
            <p:sp>
              <p:nvSpPr>
                <p:cNvPr id="209" name="圆角矩形 36">
                  <a:extLst>
                    <a:ext uri="{FF2B5EF4-FFF2-40B4-BE49-F238E27FC236}">
                      <a16:creationId xmlns:a16="http://schemas.microsoft.com/office/drawing/2014/main" id="{7DBFCE2E-3F98-4B94-9C95-45E0E30B39DA}"/>
                    </a:ext>
                  </a:extLst>
                </p:cNvPr>
                <p:cNvSpPr/>
                <p:nvPr/>
              </p:nvSpPr>
              <p:spPr>
                <a:xfrm>
                  <a:off x="4032858" y="1865211"/>
                  <a:ext cx="216374" cy="344613"/>
                </a:xfrm>
                <a:prstGeom prst="roundRect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white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0" name="椭圆 37">
                  <a:extLst>
                    <a:ext uri="{FF2B5EF4-FFF2-40B4-BE49-F238E27FC236}">
                      <a16:creationId xmlns:a16="http://schemas.microsoft.com/office/drawing/2014/main" id="{38F48EAB-64DE-4AE6-BBEF-4B3A28B716D4}"/>
                    </a:ext>
                  </a:extLst>
                </p:cNvPr>
                <p:cNvSpPr/>
                <p:nvPr/>
              </p:nvSpPr>
              <p:spPr>
                <a:xfrm>
                  <a:off x="4124026" y="1922899"/>
                  <a:ext cx="45719" cy="45719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white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1" name="椭圆 38">
                  <a:extLst>
                    <a:ext uri="{FF2B5EF4-FFF2-40B4-BE49-F238E27FC236}">
                      <a16:creationId xmlns:a16="http://schemas.microsoft.com/office/drawing/2014/main" id="{6AE0B7C7-D433-44D4-908F-C6515BB841E4}"/>
                    </a:ext>
                  </a:extLst>
                </p:cNvPr>
                <p:cNvSpPr/>
                <p:nvPr/>
              </p:nvSpPr>
              <p:spPr>
                <a:xfrm>
                  <a:off x="4101445" y="2067821"/>
                  <a:ext cx="90879" cy="87220"/>
                </a:xfrm>
                <a:prstGeom prst="ellips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white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08" name="man-standing-black-silhouette_37437">
                <a:extLst>
                  <a:ext uri="{FF2B5EF4-FFF2-40B4-BE49-F238E27FC236}">
                    <a16:creationId xmlns:a16="http://schemas.microsoft.com/office/drawing/2014/main" id="{A23C4E1B-62FD-4EDC-B491-DDFBF77C96F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870068" y="2185400"/>
                <a:ext cx="104767" cy="253912"/>
              </a:xfrm>
              <a:custGeom>
                <a:avLst/>
                <a:gdLst>
                  <a:gd name="connsiteX0" fmla="*/ 63232 w 337020"/>
                  <a:gd name="connsiteY0" fmla="*/ 157714 h 605028"/>
                  <a:gd name="connsiteX1" fmla="*/ 273869 w 337020"/>
                  <a:gd name="connsiteY1" fmla="*/ 157714 h 605028"/>
                  <a:gd name="connsiteX2" fmla="*/ 318594 w 337020"/>
                  <a:gd name="connsiteY2" fmla="*/ 176109 h 605028"/>
                  <a:gd name="connsiteX3" fmla="*/ 337020 w 337020"/>
                  <a:gd name="connsiteY3" fmla="*/ 220840 h 605028"/>
                  <a:gd name="connsiteX4" fmla="*/ 337020 w 337020"/>
                  <a:gd name="connsiteY4" fmla="*/ 384288 h 605028"/>
                  <a:gd name="connsiteX5" fmla="*/ 327848 w 337020"/>
                  <a:gd name="connsiteY5" fmla="*/ 406654 h 605028"/>
                  <a:gd name="connsiteX6" fmla="*/ 305445 w 337020"/>
                  <a:gd name="connsiteY6" fmla="*/ 415811 h 605028"/>
                  <a:gd name="connsiteX7" fmla="*/ 283042 w 337020"/>
                  <a:gd name="connsiteY7" fmla="*/ 406654 h 605028"/>
                  <a:gd name="connsiteX8" fmla="*/ 273869 w 337020"/>
                  <a:gd name="connsiteY8" fmla="*/ 384288 h 605028"/>
                  <a:gd name="connsiteX9" fmla="*/ 273869 w 337020"/>
                  <a:gd name="connsiteY9" fmla="*/ 241828 h 605028"/>
                  <a:gd name="connsiteX10" fmla="*/ 252765 w 337020"/>
                  <a:gd name="connsiteY10" fmla="*/ 241828 h 605028"/>
                  <a:gd name="connsiteX11" fmla="*/ 252765 w 337020"/>
                  <a:gd name="connsiteY11" fmla="*/ 568238 h 605028"/>
                  <a:gd name="connsiteX12" fmla="*/ 241888 w 337020"/>
                  <a:gd name="connsiteY12" fmla="*/ 594250 h 605028"/>
                  <a:gd name="connsiteX13" fmla="*/ 215914 w 337020"/>
                  <a:gd name="connsiteY13" fmla="*/ 605028 h 605028"/>
                  <a:gd name="connsiteX14" fmla="*/ 189939 w 337020"/>
                  <a:gd name="connsiteY14" fmla="*/ 594250 h 605028"/>
                  <a:gd name="connsiteX15" fmla="*/ 179062 w 337020"/>
                  <a:gd name="connsiteY15" fmla="*/ 568238 h 605028"/>
                  <a:gd name="connsiteX16" fmla="*/ 179062 w 337020"/>
                  <a:gd name="connsiteY16" fmla="*/ 415811 h 605028"/>
                  <a:gd name="connsiteX17" fmla="*/ 158039 w 337020"/>
                  <a:gd name="connsiteY17" fmla="*/ 415811 h 605028"/>
                  <a:gd name="connsiteX18" fmla="*/ 158039 w 337020"/>
                  <a:gd name="connsiteY18" fmla="*/ 568238 h 605028"/>
                  <a:gd name="connsiteX19" fmla="*/ 147162 w 337020"/>
                  <a:gd name="connsiteY19" fmla="*/ 594250 h 605028"/>
                  <a:gd name="connsiteX20" fmla="*/ 121106 w 337020"/>
                  <a:gd name="connsiteY20" fmla="*/ 605028 h 605028"/>
                  <a:gd name="connsiteX21" fmla="*/ 95132 w 337020"/>
                  <a:gd name="connsiteY21" fmla="*/ 594250 h 605028"/>
                  <a:gd name="connsiteX22" fmla="*/ 84255 w 337020"/>
                  <a:gd name="connsiteY22" fmla="*/ 568238 h 605028"/>
                  <a:gd name="connsiteX23" fmla="*/ 84255 w 337020"/>
                  <a:gd name="connsiteY23" fmla="*/ 241828 h 605028"/>
                  <a:gd name="connsiteX24" fmla="*/ 63232 w 337020"/>
                  <a:gd name="connsiteY24" fmla="*/ 241828 h 605028"/>
                  <a:gd name="connsiteX25" fmla="*/ 63232 w 337020"/>
                  <a:gd name="connsiteY25" fmla="*/ 384288 h 605028"/>
                  <a:gd name="connsiteX26" fmla="*/ 53978 w 337020"/>
                  <a:gd name="connsiteY26" fmla="*/ 406654 h 605028"/>
                  <a:gd name="connsiteX27" fmla="*/ 31575 w 337020"/>
                  <a:gd name="connsiteY27" fmla="*/ 415811 h 605028"/>
                  <a:gd name="connsiteX28" fmla="*/ 9253 w 337020"/>
                  <a:gd name="connsiteY28" fmla="*/ 406654 h 605028"/>
                  <a:gd name="connsiteX29" fmla="*/ 0 w 337020"/>
                  <a:gd name="connsiteY29" fmla="*/ 384288 h 605028"/>
                  <a:gd name="connsiteX30" fmla="*/ 0 w 337020"/>
                  <a:gd name="connsiteY30" fmla="*/ 220840 h 605028"/>
                  <a:gd name="connsiteX31" fmla="*/ 18426 w 337020"/>
                  <a:gd name="connsiteY31" fmla="*/ 176109 h 605028"/>
                  <a:gd name="connsiteX32" fmla="*/ 63232 w 337020"/>
                  <a:gd name="connsiteY32" fmla="*/ 157714 h 605028"/>
                  <a:gd name="connsiteX33" fmla="*/ 168469 w 337020"/>
                  <a:gd name="connsiteY33" fmla="*/ 0 h 605028"/>
                  <a:gd name="connsiteX34" fmla="*/ 220660 w 337020"/>
                  <a:gd name="connsiteY34" fmla="*/ 21560 h 605028"/>
                  <a:gd name="connsiteX35" fmla="*/ 242251 w 337020"/>
                  <a:gd name="connsiteY35" fmla="*/ 73594 h 605028"/>
                  <a:gd name="connsiteX36" fmla="*/ 220660 w 337020"/>
                  <a:gd name="connsiteY36" fmla="*/ 125710 h 605028"/>
                  <a:gd name="connsiteX37" fmla="*/ 168469 w 337020"/>
                  <a:gd name="connsiteY37" fmla="*/ 147270 h 605028"/>
                  <a:gd name="connsiteX38" fmla="*/ 116360 w 337020"/>
                  <a:gd name="connsiteY38" fmla="*/ 125710 h 605028"/>
                  <a:gd name="connsiteX39" fmla="*/ 94769 w 337020"/>
                  <a:gd name="connsiteY39" fmla="*/ 73594 h 605028"/>
                  <a:gd name="connsiteX40" fmla="*/ 116360 w 337020"/>
                  <a:gd name="connsiteY40" fmla="*/ 21560 h 605028"/>
                  <a:gd name="connsiteX41" fmla="*/ 168469 w 337020"/>
                  <a:gd name="connsiteY41" fmla="*/ 0 h 60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37020" h="605028">
                    <a:moveTo>
                      <a:pt x="63232" y="157714"/>
                    </a:moveTo>
                    <a:lnTo>
                      <a:pt x="273869" y="157714"/>
                    </a:lnTo>
                    <a:cubicBezTo>
                      <a:pt x="291402" y="157714"/>
                      <a:pt x="306338" y="163873"/>
                      <a:pt x="318594" y="176109"/>
                    </a:cubicBezTo>
                    <a:cubicBezTo>
                      <a:pt x="330932" y="188426"/>
                      <a:pt x="337020" y="203337"/>
                      <a:pt x="337020" y="220840"/>
                    </a:cubicBezTo>
                    <a:lnTo>
                      <a:pt x="337020" y="384288"/>
                    </a:lnTo>
                    <a:cubicBezTo>
                      <a:pt x="337020" y="393040"/>
                      <a:pt x="333936" y="400495"/>
                      <a:pt x="327848" y="406654"/>
                    </a:cubicBezTo>
                    <a:cubicBezTo>
                      <a:pt x="321679" y="412732"/>
                      <a:pt x="314211" y="415811"/>
                      <a:pt x="305445" y="415811"/>
                    </a:cubicBezTo>
                    <a:cubicBezTo>
                      <a:pt x="296678" y="415811"/>
                      <a:pt x="289211" y="412732"/>
                      <a:pt x="283042" y="406654"/>
                    </a:cubicBezTo>
                    <a:cubicBezTo>
                      <a:pt x="276954" y="400495"/>
                      <a:pt x="273869" y="393040"/>
                      <a:pt x="273869" y="384288"/>
                    </a:cubicBezTo>
                    <a:lnTo>
                      <a:pt x="273869" y="241828"/>
                    </a:lnTo>
                    <a:lnTo>
                      <a:pt x="252765" y="241828"/>
                    </a:lnTo>
                    <a:lnTo>
                      <a:pt x="252765" y="568238"/>
                    </a:lnTo>
                    <a:cubicBezTo>
                      <a:pt x="252765" y="578367"/>
                      <a:pt x="249194" y="586957"/>
                      <a:pt x="241888" y="594250"/>
                    </a:cubicBezTo>
                    <a:cubicBezTo>
                      <a:pt x="234664" y="601463"/>
                      <a:pt x="225979" y="605028"/>
                      <a:pt x="215914" y="605028"/>
                    </a:cubicBezTo>
                    <a:cubicBezTo>
                      <a:pt x="205848" y="605028"/>
                      <a:pt x="197163" y="601463"/>
                      <a:pt x="189939" y="594250"/>
                    </a:cubicBezTo>
                    <a:cubicBezTo>
                      <a:pt x="182715" y="586957"/>
                      <a:pt x="179062" y="578367"/>
                      <a:pt x="179062" y="568238"/>
                    </a:cubicBezTo>
                    <a:lnTo>
                      <a:pt x="179062" y="415811"/>
                    </a:lnTo>
                    <a:lnTo>
                      <a:pt x="158039" y="415811"/>
                    </a:lnTo>
                    <a:lnTo>
                      <a:pt x="158039" y="568238"/>
                    </a:lnTo>
                    <a:cubicBezTo>
                      <a:pt x="158039" y="578367"/>
                      <a:pt x="154386" y="586957"/>
                      <a:pt x="147162" y="594250"/>
                    </a:cubicBezTo>
                    <a:cubicBezTo>
                      <a:pt x="139938" y="601463"/>
                      <a:pt x="131253" y="605028"/>
                      <a:pt x="121106" y="605028"/>
                    </a:cubicBezTo>
                    <a:cubicBezTo>
                      <a:pt x="111041" y="605028"/>
                      <a:pt x="102356" y="601463"/>
                      <a:pt x="95132" y="594250"/>
                    </a:cubicBezTo>
                    <a:cubicBezTo>
                      <a:pt x="87908" y="586957"/>
                      <a:pt x="84255" y="578367"/>
                      <a:pt x="84255" y="568238"/>
                    </a:cubicBezTo>
                    <a:lnTo>
                      <a:pt x="84255" y="241828"/>
                    </a:lnTo>
                    <a:lnTo>
                      <a:pt x="63232" y="241828"/>
                    </a:lnTo>
                    <a:lnTo>
                      <a:pt x="63232" y="384288"/>
                    </a:lnTo>
                    <a:cubicBezTo>
                      <a:pt x="63232" y="393040"/>
                      <a:pt x="60147" y="400495"/>
                      <a:pt x="53978" y="406654"/>
                    </a:cubicBezTo>
                    <a:cubicBezTo>
                      <a:pt x="47809" y="412732"/>
                      <a:pt x="40423" y="415811"/>
                      <a:pt x="31575" y="415811"/>
                    </a:cubicBezTo>
                    <a:cubicBezTo>
                      <a:pt x="22809" y="415811"/>
                      <a:pt x="15341" y="412732"/>
                      <a:pt x="9253" y="406654"/>
                    </a:cubicBezTo>
                    <a:cubicBezTo>
                      <a:pt x="3084" y="400495"/>
                      <a:pt x="0" y="393040"/>
                      <a:pt x="0" y="384288"/>
                    </a:cubicBezTo>
                    <a:lnTo>
                      <a:pt x="0" y="220840"/>
                    </a:lnTo>
                    <a:cubicBezTo>
                      <a:pt x="0" y="203337"/>
                      <a:pt x="6169" y="188426"/>
                      <a:pt x="18426" y="176109"/>
                    </a:cubicBezTo>
                    <a:cubicBezTo>
                      <a:pt x="30764" y="163873"/>
                      <a:pt x="45699" y="157714"/>
                      <a:pt x="63232" y="157714"/>
                    </a:cubicBezTo>
                    <a:close/>
                    <a:moveTo>
                      <a:pt x="168469" y="0"/>
                    </a:moveTo>
                    <a:cubicBezTo>
                      <a:pt x="188924" y="0"/>
                      <a:pt x="206294" y="7214"/>
                      <a:pt x="220660" y="21560"/>
                    </a:cubicBezTo>
                    <a:cubicBezTo>
                      <a:pt x="235027" y="35906"/>
                      <a:pt x="242251" y="53251"/>
                      <a:pt x="242251" y="73594"/>
                    </a:cubicBezTo>
                    <a:cubicBezTo>
                      <a:pt x="242251" y="94019"/>
                      <a:pt x="235027" y="111364"/>
                      <a:pt x="220660" y="125710"/>
                    </a:cubicBezTo>
                    <a:cubicBezTo>
                      <a:pt x="206294" y="140056"/>
                      <a:pt x="188924" y="147270"/>
                      <a:pt x="168469" y="147270"/>
                    </a:cubicBezTo>
                    <a:cubicBezTo>
                      <a:pt x="148096" y="147270"/>
                      <a:pt x="130726" y="140056"/>
                      <a:pt x="116360" y="125710"/>
                    </a:cubicBezTo>
                    <a:cubicBezTo>
                      <a:pt x="101993" y="111364"/>
                      <a:pt x="94769" y="94019"/>
                      <a:pt x="94769" y="73594"/>
                    </a:cubicBezTo>
                    <a:cubicBezTo>
                      <a:pt x="94769" y="53251"/>
                      <a:pt x="101993" y="35906"/>
                      <a:pt x="116360" y="21560"/>
                    </a:cubicBezTo>
                    <a:cubicBezTo>
                      <a:pt x="130726" y="7214"/>
                      <a:pt x="148096" y="0"/>
                      <a:pt x="1684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88" name="组合 15">
              <a:extLst>
                <a:ext uri="{FF2B5EF4-FFF2-40B4-BE49-F238E27FC236}">
                  <a16:creationId xmlns:a16="http://schemas.microsoft.com/office/drawing/2014/main" id="{9F383C38-EEA5-4FD9-9839-EC2C59B8D10A}"/>
                </a:ext>
              </a:extLst>
            </p:cNvPr>
            <p:cNvGrpSpPr/>
            <p:nvPr/>
          </p:nvGrpSpPr>
          <p:grpSpPr>
            <a:xfrm>
              <a:off x="6728777" y="1951488"/>
              <a:ext cx="848298" cy="864916"/>
              <a:chOff x="6816626" y="2208579"/>
              <a:chExt cx="558411" cy="558411"/>
            </a:xfrm>
          </p:grpSpPr>
          <p:sp>
            <p:nvSpPr>
              <p:cNvPr id="201" name="îsľïḑé">
                <a:extLst>
                  <a:ext uri="{FF2B5EF4-FFF2-40B4-BE49-F238E27FC236}">
                    <a16:creationId xmlns:a16="http://schemas.microsoft.com/office/drawing/2014/main" id="{8E3A15FC-717A-43C7-A9B5-E4FC69773346}"/>
                  </a:ext>
                </a:extLst>
              </p:cNvPr>
              <p:cNvSpPr/>
              <p:nvPr/>
            </p:nvSpPr>
            <p:spPr>
              <a:xfrm>
                <a:off x="6816626" y="2208579"/>
                <a:ext cx="558411" cy="55841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02" name="组合 29">
                <a:extLst>
                  <a:ext uri="{FF2B5EF4-FFF2-40B4-BE49-F238E27FC236}">
                    <a16:creationId xmlns:a16="http://schemas.microsoft.com/office/drawing/2014/main" id="{4DEFF91A-F269-4B26-B3A4-72F08B148C84}"/>
                  </a:ext>
                </a:extLst>
              </p:cNvPr>
              <p:cNvGrpSpPr/>
              <p:nvPr/>
            </p:nvGrpSpPr>
            <p:grpSpPr>
              <a:xfrm>
                <a:off x="6919468" y="2379020"/>
                <a:ext cx="352117" cy="217528"/>
                <a:chOff x="7989402" y="3102614"/>
                <a:chExt cx="546767" cy="337777"/>
              </a:xfrm>
            </p:grpSpPr>
            <p:sp>
              <p:nvSpPr>
                <p:cNvPr id="203" name="圆角矩形 30">
                  <a:extLst>
                    <a:ext uri="{FF2B5EF4-FFF2-40B4-BE49-F238E27FC236}">
                      <a16:creationId xmlns:a16="http://schemas.microsoft.com/office/drawing/2014/main" id="{7D6D172E-12CB-4A7B-9DB9-ACD2CCB5BB8F}"/>
                    </a:ext>
                  </a:extLst>
                </p:cNvPr>
                <p:cNvSpPr/>
                <p:nvPr/>
              </p:nvSpPr>
              <p:spPr>
                <a:xfrm>
                  <a:off x="7989402" y="3102614"/>
                  <a:ext cx="546767" cy="337777"/>
                </a:xfrm>
                <a:prstGeom prst="roundRect">
                  <a:avLst>
                    <a:gd name="adj" fmla="val 9004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white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4" name="矩形 31">
                  <a:extLst>
                    <a:ext uri="{FF2B5EF4-FFF2-40B4-BE49-F238E27FC236}">
                      <a16:creationId xmlns:a16="http://schemas.microsoft.com/office/drawing/2014/main" id="{502BAD2F-DC08-4A25-B0EC-75FA7DC89816}"/>
                    </a:ext>
                  </a:extLst>
                </p:cNvPr>
                <p:cNvSpPr/>
                <p:nvPr/>
              </p:nvSpPr>
              <p:spPr>
                <a:xfrm>
                  <a:off x="8048595" y="3164943"/>
                  <a:ext cx="417484" cy="213118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>
                    <a:solidFill>
                      <a:prstClr val="white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5" name="adult-man-with-moustache_57083">
                  <a:extLst>
                    <a:ext uri="{FF2B5EF4-FFF2-40B4-BE49-F238E27FC236}">
                      <a16:creationId xmlns:a16="http://schemas.microsoft.com/office/drawing/2014/main" id="{CF008A96-4DDB-4FA2-BC4E-7537E2DB9C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203085" y="3206300"/>
                  <a:ext cx="105766" cy="138239"/>
                </a:xfrm>
                <a:custGeom>
                  <a:avLst/>
                  <a:gdLst>
                    <a:gd name="connsiteX0" fmla="*/ 231454 w 464038"/>
                    <a:gd name="connsiteY0" fmla="*/ 522255 h 606510"/>
                    <a:gd name="connsiteX1" fmla="*/ 248813 w 464038"/>
                    <a:gd name="connsiteY1" fmla="*/ 539544 h 606510"/>
                    <a:gd name="connsiteX2" fmla="*/ 231454 w 464038"/>
                    <a:gd name="connsiteY2" fmla="*/ 556833 h 606510"/>
                    <a:gd name="connsiteX3" fmla="*/ 214095 w 464038"/>
                    <a:gd name="connsiteY3" fmla="*/ 539544 h 606510"/>
                    <a:gd name="connsiteX4" fmla="*/ 231454 w 464038"/>
                    <a:gd name="connsiteY4" fmla="*/ 522255 h 606510"/>
                    <a:gd name="connsiteX5" fmla="*/ 103999 w 464038"/>
                    <a:gd name="connsiteY5" fmla="*/ 443759 h 606510"/>
                    <a:gd name="connsiteX6" fmla="*/ 29674 w 464038"/>
                    <a:gd name="connsiteY6" fmla="*/ 514504 h 606510"/>
                    <a:gd name="connsiteX7" fmla="*/ 29674 w 464038"/>
                    <a:gd name="connsiteY7" fmla="*/ 576782 h 606510"/>
                    <a:gd name="connsiteX8" fmla="*/ 231642 w 464038"/>
                    <a:gd name="connsiteY8" fmla="*/ 576782 h 606510"/>
                    <a:gd name="connsiteX9" fmla="*/ 232019 w 464038"/>
                    <a:gd name="connsiteY9" fmla="*/ 576782 h 606510"/>
                    <a:gd name="connsiteX10" fmla="*/ 232396 w 464038"/>
                    <a:gd name="connsiteY10" fmla="*/ 576782 h 606510"/>
                    <a:gd name="connsiteX11" fmla="*/ 434270 w 464038"/>
                    <a:gd name="connsiteY11" fmla="*/ 576782 h 606510"/>
                    <a:gd name="connsiteX12" fmla="*/ 434270 w 464038"/>
                    <a:gd name="connsiteY12" fmla="*/ 514504 h 606510"/>
                    <a:gd name="connsiteX13" fmla="*/ 360039 w 464038"/>
                    <a:gd name="connsiteY13" fmla="*/ 443759 h 606510"/>
                    <a:gd name="connsiteX14" fmla="*/ 349866 w 464038"/>
                    <a:gd name="connsiteY14" fmla="*/ 447804 h 606510"/>
                    <a:gd name="connsiteX15" fmla="*/ 232773 w 464038"/>
                    <a:gd name="connsiteY15" fmla="*/ 497100 h 606510"/>
                    <a:gd name="connsiteX16" fmla="*/ 232584 w 464038"/>
                    <a:gd name="connsiteY16" fmla="*/ 497100 h 606510"/>
                    <a:gd name="connsiteX17" fmla="*/ 232396 w 464038"/>
                    <a:gd name="connsiteY17" fmla="*/ 497100 h 606510"/>
                    <a:gd name="connsiteX18" fmla="*/ 232019 w 464038"/>
                    <a:gd name="connsiteY18" fmla="*/ 497100 h 606510"/>
                    <a:gd name="connsiteX19" fmla="*/ 231642 w 464038"/>
                    <a:gd name="connsiteY19" fmla="*/ 497100 h 606510"/>
                    <a:gd name="connsiteX20" fmla="*/ 231454 w 464038"/>
                    <a:gd name="connsiteY20" fmla="*/ 497100 h 606510"/>
                    <a:gd name="connsiteX21" fmla="*/ 231171 w 464038"/>
                    <a:gd name="connsiteY21" fmla="*/ 497100 h 606510"/>
                    <a:gd name="connsiteX22" fmla="*/ 114173 w 464038"/>
                    <a:gd name="connsiteY22" fmla="*/ 447804 h 606510"/>
                    <a:gd name="connsiteX23" fmla="*/ 103999 w 464038"/>
                    <a:gd name="connsiteY23" fmla="*/ 443759 h 606510"/>
                    <a:gd name="connsiteX24" fmla="*/ 112100 w 464038"/>
                    <a:gd name="connsiteY24" fmla="*/ 413090 h 606510"/>
                    <a:gd name="connsiteX25" fmla="*/ 116999 w 464038"/>
                    <a:gd name="connsiteY25" fmla="*/ 413184 h 606510"/>
                    <a:gd name="connsiteX26" fmla="*/ 117187 w 464038"/>
                    <a:gd name="connsiteY26" fmla="*/ 413184 h 606510"/>
                    <a:gd name="connsiteX27" fmla="*/ 117564 w 464038"/>
                    <a:gd name="connsiteY27" fmla="*/ 413184 h 606510"/>
                    <a:gd name="connsiteX28" fmla="*/ 118129 w 464038"/>
                    <a:gd name="connsiteY28" fmla="*/ 413184 h 606510"/>
                    <a:gd name="connsiteX29" fmla="*/ 118223 w 464038"/>
                    <a:gd name="connsiteY29" fmla="*/ 413184 h 606510"/>
                    <a:gd name="connsiteX30" fmla="*/ 132731 w 464038"/>
                    <a:gd name="connsiteY30" fmla="*/ 422309 h 606510"/>
                    <a:gd name="connsiteX31" fmla="*/ 231454 w 464038"/>
                    <a:gd name="connsiteY31" fmla="*/ 467372 h 606510"/>
                    <a:gd name="connsiteX32" fmla="*/ 232019 w 464038"/>
                    <a:gd name="connsiteY32" fmla="*/ 467372 h 606510"/>
                    <a:gd name="connsiteX33" fmla="*/ 232584 w 464038"/>
                    <a:gd name="connsiteY33" fmla="*/ 467372 h 606510"/>
                    <a:gd name="connsiteX34" fmla="*/ 331308 w 464038"/>
                    <a:gd name="connsiteY34" fmla="*/ 422309 h 606510"/>
                    <a:gd name="connsiteX35" fmla="*/ 345815 w 464038"/>
                    <a:gd name="connsiteY35" fmla="*/ 413184 h 606510"/>
                    <a:gd name="connsiteX36" fmla="*/ 346380 w 464038"/>
                    <a:gd name="connsiteY36" fmla="*/ 413184 h 606510"/>
                    <a:gd name="connsiteX37" fmla="*/ 346757 w 464038"/>
                    <a:gd name="connsiteY37" fmla="*/ 413184 h 606510"/>
                    <a:gd name="connsiteX38" fmla="*/ 347040 w 464038"/>
                    <a:gd name="connsiteY38" fmla="*/ 413184 h 606510"/>
                    <a:gd name="connsiteX39" fmla="*/ 351938 w 464038"/>
                    <a:gd name="connsiteY39" fmla="*/ 413090 h 606510"/>
                    <a:gd name="connsiteX40" fmla="*/ 464038 w 464038"/>
                    <a:gd name="connsiteY40" fmla="*/ 514504 h 606510"/>
                    <a:gd name="connsiteX41" fmla="*/ 464038 w 464038"/>
                    <a:gd name="connsiteY41" fmla="*/ 606510 h 606510"/>
                    <a:gd name="connsiteX42" fmla="*/ 232773 w 464038"/>
                    <a:gd name="connsiteY42" fmla="*/ 606510 h 606510"/>
                    <a:gd name="connsiteX43" fmla="*/ 232019 w 464038"/>
                    <a:gd name="connsiteY43" fmla="*/ 606510 h 606510"/>
                    <a:gd name="connsiteX44" fmla="*/ 231171 w 464038"/>
                    <a:gd name="connsiteY44" fmla="*/ 606510 h 606510"/>
                    <a:gd name="connsiteX45" fmla="*/ 0 w 464038"/>
                    <a:gd name="connsiteY45" fmla="*/ 606510 h 606510"/>
                    <a:gd name="connsiteX46" fmla="*/ 0 w 464038"/>
                    <a:gd name="connsiteY46" fmla="*/ 514504 h 606510"/>
                    <a:gd name="connsiteX47" fmla="*/ 112100 w 464038"/>
                    <a:gd name="connsiteY47" fmla="*/ 413090 h 606510"/>
                    <a:gd name="connsiteX48" fmla="*/ 230383 w 464038"/>
                    <a:gd name="connsiteY48" fmla="*/ 287342 h 606510"/>
                    <a:gd name="connsiteX49" fmla="*/ 230477 w 464038"/>
                    <a:gd name="connsiteY49" fmla="*/ 287342 h 606510"/>
                    <a:gd name="connsiteX50" fmla="*/ 230571 w 464038"/>
                    <a:gd name="connsiteY50" fmla="*/ 287342 h 606510"/>
                    <a:gd name="connsiteX51" fmla="*/ 231419 w 464038"/>
                    <a:gd name="connsiteY51" fmla="*/ 287342 h 606510"/>
                    <a:gd name="connsiteX52" fmla="*/ 232267 w 464038"/>
                    <a:gd name="connsiteY52" fmla="*/ 287342 h 606510"/>
                    <a:gd name="connsiteX53" fmla="*/ 232361 w 464038"/>
                    <a:gd name="connsiteY53" fmla="*/ 287342 h 606510"/>
                    <a:gd name="connsiteX54" fmla="*/ 232455 w 464038"/>
                    <a:gd name="connsiteY54" fmla="*/ 287342 h 606510"/>
                    <a:gd name="connsiteX55" fmla="*/ 313471 w 464038"/>
                    <a:gd name="connsiteY55" fmla="*/ 312290 h 606510"/>
                    <a:gd name="connsiteX56" fmla="*/ 317050 w 464038"/>
                    <a:gd name="connsiteY56" fmla="*/ 318974 h 606510"/>
                    <a:gd name="connsiteX57" fmla="*/ 309043 w 464038"/>
                    <a:gd name="connsiteY57" fmla="*/ 326976 h 606510"/>
                    <a:gd name="connsiteX58" fmla="*/ 308855 w 464038"/>
                    <a:gd name="connsiteY58" fmla="*/ 326976 h 606510"/>
                    <a:gd name="connsiteX59" fmla="*/ 232361 w 464038"/>
                    <a:gd name="connsiteY59" fmla="*/ 322175 h 606510"/>
                    <a:gd name="connsiteX60" fmla="*/ 231419 w 464038"/>
                    <a:gd name="connsiteY60" fmla="*/ 322175 h 606510"/>
                    <a:gd name="connsiteX61" fmla="*/ 230477 w 464038"/>
                    <a:gd name="connsiteY61" fmla="*/ 322175 h 606510"/>
                    <a:gd name="connsiteX62" fmla="*/ 153984 w 464038"/>
                    <a:gd name="connsiteY62" fmla="*/ 326976 h 606510"/>
                    <a:gd name="connsiteX63" fmla="*/ 153796 w 464038"/>
                    <a:gd name="connsiteY63" fmla="*/ 326976 h 606510"/>
                    <a:gd name="connsiteX64" fmla="*/ 145788 w 464038"/>
                    <a:gd name="connsiteY64" fmla="*/ 318974 h 606510"/>
                    <a:gd name="connsiteX65" fmla="*/ 149368 w 464038"/>
                    <a:gd name="connsiteY65" fmla="*/ 312290 h 606510"/>
                    <a:gd name="connsiteX66" fmla="*/ 230383 w 464038"/>
                    <a:gd name="connsiteY66" fmla="*/ 287342 h 606510"/>
                    <a:gd name="connsiteX67" fmla="*/ 293148 w 464038"/>
                    <a:gd name="connsiteY67" fmla="*/ 219442 h 606510"/>
                    <a:gd name="connsiteX68" fmla="*/ 277800 w 464038"/>
                    <a:gd name="connsiteY68" fmla="*/ 234690 h 606510"/>
                    <a:gd name="connsiteX69" fmla="*/ 293148 w 464038"/>
                    <a:gd name="connsiteY69" fmla="*/ 250033 h 606510"/>
                    <a:gd name="connsiteX70" fmla="*/ 308496 w 464038"/>
                    <a:gd name="connsiteY70" fmla="*/ 234690 h 606510"/>
                    <a:gd name="connsiteX71" fmla="*/ 293148 w 464038"/>
                    <a:gd name="connsiteY71" fmla="*/ 219442 h 606510"/>
                    <a:gd name="connsiteX72" fmla="*/ 169743 w 464038"/>
                    <a:gd name="connsiteY72" fmla="*/ 219442 h 606510"/>
                    <a:gd name="connsiteX73" fmla="*/ 154383 w 464038"/>
                    <a:gd name="connsiteY73" fmla="*/ 234690 h 606510"/>
                    <a:gd name="connsiteX74" fmla="*/ 169743 w 464038"/>
                    <a:gd name="connsiteY74" fmla="*/ 250033 h 606510"/>
                    <a:gd name="connsiteX75" fmla="*/ 185009 w 464038"/>
                    <a:gd name="connsiteY75" fmla="*/ 234690 h 606510"/>
                    <a:gd name="connsiteX76" fmla="*/ 169743 w 464038"/>
                    <a:gd name="connsiteY76" fmla="*/ 219442 h 606510"/>
                    <a:gd name="connsiteX77" fmla="*/ 299268 w 464038"/>
                    <a:gd name="connsiteY77" fmla="*/ 201182 h 606510"/>
                    <a:gd name="connsiteX78" fmla="*/ 329117 w 464038"/>
                    <a:gd name="connsiteY78" fmla="*/ 231019 h 606510"/>
                    <a:gd name="connsiteX79" fmla="*/ 299268 w 464038"/>
                    <a:gd name="connsiteY79" fmla="*/ 260951 h 606510"/>
                    <a:gd name="connsiteX80" fmla="*/ 269419 w 464038"/>
                    <a:gd name="connsiteY80" fmla="*/ 231019 h 606510"/>
                    <a:gd name="connsiteX81" fmla="*/ 299268 w 464038"/>
                    <a:gd name="connsiteY81" fmla="*/ 201182 h 606510"/>
                    <a:gd name="connsiteX82" fmla="*/ 163618 w 464038"/>
                    <a:gd name="connsiteY82" fmla="*/ 201182 h 606510"/>
                    <a:gd name="connsiteX83" fmla="*/ 193490 w 464038"/>
                    <a:gd name="connsiteY83" fmla="*/ 231019 h 606510"/>
                    <a:gd name="connsiteX84" fmla="*/ 163618 w 464038"/>
                    <a:gd name="connsiteY84" fmla="*/ 260951 h 606510"/>
                    <a:gd name="connsiteX85" fmla="*/ 133651 w 464038"/>
                    <a:gd name="connsiteY85" fmla="*/ 231019 h 606510"/>
                    <a:gd name="connsiteX86" fmla="*/ 163618 w 464038"/>
                    <a:gd name="connsiteY86" fmla="*/ 201182 h 606510"/>
                    <a:gd name="connsiteX87" fmla="*/ 168377 w 464038"/>
                    <a:gd name="connsiteY87" fmla="*/ 109792 h 606510"/>
                    <a:gd name="connsiteX88" fmla="*/ 157804 w 464038"/>
                    <a:gd name="connsiteY88" fmla="*/ 114296 h 606510"/>
                    <a:gd name="connsiteX89" fmla="*/ 59179 w 464038"/>
                    <a:gd name="connsiteY89" fmla="*/ 179675 h 606510"/>
                    <a:gd name="connsiteX90" fmla="*/ 52491 w 464038"/>
                    <a:gd name="connsiteY90" fmla="*/ 181463 h 606510"/>
                    <a:gd name="connsiteX91" fmla="*/ 27246 w 464038"/>
                    <a:gd name="connsiteY91" fmla="*/ 226711 h 606510"/>
                    <a:gd name="connsiteX92" fmla="*/ 58049 w 464038"/>
                    <a:gd name="connsiteY92" fmla="*/ 267067 h 606510"/>
                    <a:gd name="connsiteX93" fmla="*/ 59933 w 464038"/>
                    <a:gd name="connsiteY93" fmla="*/ 266973 h 606510"/>
                    <a:gd name="connsiteX94" fmla="*/ 69447 w 464038"/>
                    <a:gd name="connsiteY94" fmla="*/ 266315 h 606510"/>
                    <a:gd name="connsiteX95" fmla="*/ 73591 w 464038"/>
                    <a:gd name="connsiteY95" fmla="*/ 274123 h 606510"/>
                    <a:gd name="connsiteX96" fmla="*/ 232691 w 464038"/>
                    <a:gd name="connsiteY96" fmla="*/ 379106 h 606510"/>
                    <a:gd name="connsiteX97" fmla="*/ 391790 w 464038"/>
                    <a:gd name="connsiteY97" fmla="*/ 274123 h 606510"/>
                    <a:gd name="connsiteX98" fmla="*/ 395935 w 464038"/>
                    <a:gd name="connsiteY98" fmla="*/ 266127 h 606510"/>
                    <a:gd name="connsiteX99" fmla="*/ 404884 w 464038"/>
                    <a:gd name="connsiteY99" fmla="*/ 266879 h 606510"/>
                    <a:gd name="connsiteX100" fmla="*/ 407804 w 464038"/>
                    <a:gd name="connsiteY100" fmla="*/ 267067 h 606510"/>
                    <a:gd name="connsiteX101" fmla="*/ 435592 w 464038"/>
                    <a:gd name="connsiteY101" fmla="*/ 226711 h 606510"/>
                    <a:gd name="connsiteX102" fmla="*/ 412985 w 464038"/>
                    <a:gd name="connsiteY102" fmla="*/ 181275 h 606510"/>
                    <a:gd name="connsiteX103" fmla="*/ 411007 w 464038"/>
                    <a:gd name="connsiteY103" fmla="*/ 180804 h 606510"/>
                    <a:gd name="connsiteX104" fmla="*/ 178810 w 464038"/>
                    <a:gd name="connsiteY104" fmla="*/ 114390 h 606510"/>
                    <a:gd name="connsiteX105" fmla="*/ 168377 w 464038"/>
                    <a:gd name="connsiteY105" fmla="*/ 109792 h 606510"/>
                    <a:gd name="connsiteX106" fmla="*/ 229677 w 464038"/>
                    <a:gd name="connsiteY106" fmla="*/ 0 h 606510"/>
                    <a:gd name="connsiteX107" fmla="*/ 358821 w 464038"/>
                    <a:gd name="connsiteY107" fmla="*/ 50046 h 606510"/>
                    <a:gd name="connsiteX108" fmla="*/ 427491 w 464038"/>
                    <a:gd name="connsiteY108" fmla="*/ 158039 h 606510"/>
                    <a:gd name="connsiteX109" fmla="*/ 462344 w 464038"/>
                    <a:gd name="connsiteY109" fmla="*/ 226711 h 606510"/>
                    <a:gd name="connsiteX110" fmla="*/ 411572 w 464038"/>
                    <a:gd name="connsiteY110" fmla="*/ 293689 h 606510"/>
                    <a:gd name="connsiteX111" fmla="*/ 341960 w 464038"/>
                    <a:gd name="connsiteY111" fmla="*/ 369605 h 606510"/>
                    <a:gd name="connsiteX112" fmla="*/ 232691 w 464038"/>
                    <a:gd name="connsiteY112" fmla="*/ 405822 h 606510"/>
                    <a:gd name="connsiteX113" fmla="*/ 123422 w 464038"/>
                    <a:gd name="connsiteY113" fmla="*/ 369605 h 606510"/>
                    <a:gd name="connsiteX114" fmla="*/ 53716 w 464038"/>
                    <a:gd name="connsiteY114" fmla="*/ 293689 h 606510"/>
                    <a:gd name="connsiteX115" fmla="*/ 14530 w 464038"/>
                    <a:gd name="connsiteY115" fmla="*/ 274217 h 606510"/>
                    <a:gd name="connsiteX116" fmla="*/ 494 w 464038"/>
                    <a:gd name="connsiteY116" fmla="*/ 226711 h 606510"/>
                    <a:gd name="connsiteX117" fmla="*/ 37796 w 464038"/>
                    <a:gd name="connsiteY117" fmla="*/ 158321 h 606510"/>
                    <a:gd name="connsiteX118" fmla="*/ 103264 w 464038"/>
                    <a:gd name="connsiteY118" fmla="*/ 50328 h 606510"/>
                    <a:gd name="connsiteX119" fmla="*/ 229677 w 464038"/>
                    <a:gd name="connsiteY119" fmla="*/ 0 h 606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464038" h="606510">
                      <a:moveTo>
                        <a:pt x="231454" y="522255"/>
                      </a:moveTo>
                      <a:cubicBezTo>
                        <a:pt x="241041" y="522255"/>
                        <a:pt x="248813" y="529996"/>
                        <a:pt x="248813" y="539544"/>
                      </a:cubicBezTo>
                      <a:cubicBezTo>
                        <a:pt x="248813" y="549092"/>
                        <a:pt x="241041" y="556833"/>
                        <a:pt x="231454" y="556833"/>
                      </a:cubicBezTo>
                      <a:cubicBezTo>
                        <a:pt x="221867" y="556833"/>
                        <a:pt x="214095" y="549092"/>
                        <a:pt x="214095" y="539544"/>
                      </a:cubicBezTo>
                      <a:cubicBezTo>
                        <a:pt x="214095" y="529996"/>
                        <a:pt x="221867" y="522255"/>
                        <a:pt x="231454" y="522255"/>
                      </a:cubicBezTo>
                      <a:close/>
                      <a:moveTo>
                        <a:pt x="103999" y="443759"/>
                      </a:moveTo>
                      <a:cubicBezTo>
                        <a:pt x="69239" y="448180"/>
                        <a:pt x="29674" y="479602"/>
                        <a:pt x="29674" y="514504"/>
                      </a:cubicBezTo>
                      <a:lnTo>
                        <a:pt x="29674" y="576782"/>
                      </a:lnTo>
                      <a:lnTo>
                        <a:pt x="231642" y="576782"/>
                      </a:lnTo>
                      <a:lnTo>
                        <a:pt x="232019" y="576782"/>
                      </a:lnTo>
                      <a:lnTo>
                        <a:pt x="232396" y="576782"/>
                      </a:lnTo>
                      <a:lnTo>
                        <a:pt x="434270" y="576782"/>
                      </a:lnTo>
                      <a:lnTo>
                        <a:pt x="434270" y="514504"/>
                      </a:lnTo>
                      <a:cubicBezTo>
                        <a:pt x="434270" y="479602"/>
                        <a:pt x="394706" y="448180"/>
                        <a:pt x="360039" y="443759"/>
                      </a:cubicBezTo>
                      <a:cubicBezTo>
                        <a:pt x="355518" y="443006"/>
                        <a:pt x="352409" y="444605"/>
                        <a:pt x="349866" y="447804"/>
                      </a:cubicBezTo>
                      <a:cubicBezTo>
                        <a:pt x="325279" y="479602"/>
                        <a:pt x="285526" y="496818"/>
                        <a:pt x="232773" y="497100"/>
                      </a:cubicBezTo>
                      <a:cubicBezTo>
                        <a:pt x="232773" y="497100"/>
                        <a:pt x="232679" y="497100"/>
                        <a:pt x="232584" y="497100"/>
                      </a:cubicBezTo>
                      <a:cubicBezTo>
                        <a:pt x="232490" y="497100"/>
                        <a:pt x="232396" y="497100"/>
                        <a:pt x="232396" y="497100"/>
                      </a:cubicBezTo>
                      <a:cubicBezTo>
                        <a:pt x="232208" y="497100"/>
                        <a:pt x="232113" y="497100"/>
                        <a:pt x="232019" y="497100"/>
                      </a:cubicBezTo>
                      <a:cubicBezTo>
                        <a:pt x="231925" y="497100"/>
                        <a:pt x="231737" y="497100"/>
                        <a:pt x="231642" y="497100"/>
                      </a:cubicBezTo>
                      <a:cubicBezTo>
                        <a:pt x="231548" y="497100"/>
                        <a:pt x="231548" y="497100"/>
                        <a:pt x="231454" y="497100"/>
                      </a:cubicBezTo>
                      <a:cubicBezTo>
                        <a:pt x="231360" y="497100"/>
                        <a:pt x="231266" y="497100"/>
                        <a:pt x="231171" y="497100"/>
                      </a:cubicBezTo>
                      <a:cubicBezTo>
                        <a:pt x="178513" y="496818"/>
                        <a:pt x="138665" y="479602"/>
                        <a:pt x="114173" y="447804"/>
                      </a:cubicBezTo>
                      <a:cubicBezTo>
                        <a:pt x="111629" y="444605"/>
                        <a:pt x="108521" y="443006"/>
                        <a:pt x="103999" y="443759"/>
                      </a:cubicBezTo>
                      <a:close/>
                      <a:moveTo>
                        <a:pt x="112100" y="413090"/>
                      </a:moveTo>
                      <a:lnTo>
                        <a:pt x="116999" y="413184"/>
                      </a:lnTo>
                      <a:cubicBezTo>
                        <a:pt x="117093" y="413184"/>
                        <a:pt x="117093" y="413184"/>
                        <a:pt x="117187" y="413184"/>
                      </a:cubicBezTo>
                      <a:cubicBezTo>
                        <a:pt x="117376" y="413184"/>
                        <a:pt x="117470" y="413184"/>
                        <a:pt x="117564" y="413184"/>
                      </a:cubicBezTo>
                      <a:lnTo>
                        <a:pt x="118129" y="413184"/>
                      </a:lnTo>
                      <a:lnTo>
                        <a:pt x="118223" y="413184"/>
                      </a:lnTo>
                      <a:cubicBezTo>
                        <a:pt x="124441" y="413560"/>
                        <a:pt x="129810" y="417135"/>
                        <a:pt x="132731" y="422309"/>
                      </a:cubicBezTo>
                      <a:cubicBezTo>
                        <a:pt x="150252" y="452884"/>
                        <a:pt x="183034" y="467184"/>
                        <a:pt x="231454" y="467372"/>
                      </a:cubicBezTo>
                      <a:cubicBezTo>
                        <a:pt x="231642" y="467372"/>
                        <a:pt x="231831" y="467372"/>
                        <a:pt x="232019" y="467372"/>
                      </a:cubicBezTo>
                      <a:cubicBezTo>
                        <a:pt x="232208" y="467372"/>
                        <a:pt x="232396" y="467372"/>
                        <a:pt x="232584" y="467372"/>
                      </a:cubicBezTo>
                      <a:cubicBezTo>
                        <a:pt x="281004" y="467184"/>
                        <a:pt x="313786" y="452884"/>
                        <a:pt x="331308" y="422309"/>
                      </a:cubicBezTo>
                      <a:cubicBezTo>
                        <a:pt x="334228" y="417135"/>
                        <a:pt x="339598" y="413560"/>
                        <a:pt x="345815" y="413184"/>
                      </a:cubicBezTo>
                      <a:lnTo>
                        <a:pt x="346380" y="413184"/>
                      </a:lnTo>
                      <a:cubicBezTo>
                        <a:pt x="346569" y="413184"/>
                        <a:pt x="346663" y="413184"/>
                        <a:pt x="346757" y="413184"/>
                      </a:cubicBezTo>
                      <a:cubicBezTo>
                        <a:pt x="346851" y="413184"/>
                        <a:pt x="346945" y="413184"/>
                        <a:pt x="347040" y="413184"/>
                      </a:cubicBezTo>
                      <a:lnTo>
                        <a:pt x="351938" y="413090"/>
                      </a:lnTo>
                      <a:cubicBezTo>
                        <a:pt x="402713" y="413090"/>
                        <a:pt x="464038" y="458623"/>
                        <a:pt x="464038" y="514504"/>
                      </a:cubicBezTo>
                      <a:lnTo>
                        <a:pt x="464038" y="606510"/>
                      </a:lnTo>
                      <a:lnTo>
                        <a:pt x="232773" y="606510"/>
                      </a:lnTo>
                      <a:lnTo>
                        <a:pt x="232019" y="606510"/>
                      </a:lnTo>
                      <a:lnTo>
                        <a:pt x="231171" y="606510"/>
                      </a:lnTo>
                      <a:lnTo>
                        <a:pt x="0" y="606510"/>
                      </a:lnTo>
                      <a:lnTo>
                        <a:pt x="0" y="514504"/>
                      </a:lnTo>
                      <a:cubicBezTo>
                        <a:pt x="0" y="458623"/>
                        <a:pt x="61326" y="413090"/>
                        <a:pt x="112100" y="413090"/>
                      </a:cubicBezTo>
                      <a:close/>
                      <a:moveTo>
                        <a:pt x="230383" y="287342"/>
                      </a:moveTo>
                      <a:cubicBezTo>
                        <a:pt x="230383" y="287342"/>
                        <a:pt x="230383" y="287342"/>
                        <a:pt x="230477" y="287342"/>
                      </a:cubicBezTo>
                      <a:cubicBezTo>
                        <a:pt x="230477" y="287342"/>
                        <a:pt x="230571" y="287342"/>
                        <a:pt x="230571" y="287342"/>
                      </a:cubicBezTo>
                      <a:cubicBezTo>
                        <a:pt x="230854" y="287342"/>
                        <a:pt x="231137" y="287342"/>
                        <a:pt x="231419" y="287342"/>
                      </a:cubicBezTo>
                      <a:cubicBezTo>
                        <a:pt x="231702" y="287342"/>
                        <a:pt x="231984" y="287342"/>
                        <a:pt x="232267" y="287342"/>
                      </a:cubicBezTo>
                      <a:cubicBezTo>
                        <a:pt x="232267" y="287342"/>
                        <a:pt x="232267" y="287342"/>
                        <a:pt x="232361" y="287342"/>
                      </a:cubicBezTo>
                      <a:cubicBezTo>
                        <a:pt x="232361" y="287342"/>
                        <a:pt x="232455" y="287342"/>
                        <a:pt x="232455" y="287342"/>
                      </a:cubicBezTo>
                      <a:cubicBezTo>
                        <a:pt x="272398" y="287624"/>
                        <a:pt x="305086" y="305700"/>
                        <a:pt x="313471" y="312290"/>
                      </a:cubicBezTo>
                      <a:cubicBezTo>
                        <a:pt x="315637" y="313702"/>
                        <a:pt x="317050" y="316150"/>
                        <a:pt x="317050" y="318974"/>
                      </a:cubicBezTo>
                      <a:cubicBezTo>
                        <a:pt x="317050" y="323399"/>
                        <a:pt x="313471" y="326976"/>
                        <a:pt x="309043" y="326976"/>
                      </a:cubicBezTo>
                      <a:cubicBezTo>
                        <a:pt x="308949" y="326976"/>
                        <a:pt x="308855" y="326976"/>
                        <a:pt x="308855" y="326976"/>
                      </a:cubicBezTo>
                      <a:cubicBezTo>
                        <a:pt x="302260" y="327353"/>
                        <a:pt x="259680" y="322175"/>
                        <a:pt x="232361" y="322175"/>
                      </a:cubicBezTo>
                      <a:cubicBezTo>
                        <a:pt x="231984" y="322175"/>
                        <a:pt x="231702" y="322175"/>
                        <a:pt x="231419" y="322175"/>
                      </a:cubicBezTo>
                      <a:cubicBezTo>
                        <a:pt x="231042" y="322175"/>
                        <a:pt x="230760" y="322175"/>
                        <a:pt x="230477" y="322175"/>
                      </a:cubicBezTo>
                      <a:cubicBezTo>
                        <a:pt x="203158" y="322175"/>
                        <a:pt x="160578" y="327353"/>
                        <a:pt x="153984" y="326976"/>
                      </a:cubicBezTo>
                      <a:cubicBezTo>
                        <a:pt x="153890" y="326976"/>
                        <a:pt x="153890" y="326976"/>
                        <a:pt x="153796" y="326976"/>
                      </a:cubicBezTo>
                      <a:cubicBezTo>
                        <a:pt x="149368" y="326976"/>
                        <a:pt x="145788" y="323399"/>
                        <a:pt x="145788" y="318974"/>
                      </a:cubicBezTo>
                      <a:cubicBezTo>
                        <a:pt x="145788" y="316150"/>
                        <a:pt x="147201" y="313702"/>
                        <a:pt x="149368" y="312290"/>
                      </a:cubicBezTo>
                      <a:cubicBezTo>
                        <a:pt x="157658" y="305700"/>
                        <a:pt x="190441" y="287624"/>
                        <a:pt x="230383" y="287342"/>
                      </a:cubicBezTo>
                      <a:close/>
                      <a:moveTo>
                        <a:pt x="293148" y="219442"/>
                      </a:moveTo>
                      <a:cubicBezTo>
                        <a:pt x="284673" y="219442"/>
                        <a:pt x="277800" y="226313"/>
                        <a:pt x="277800" y="234690"/>
                      </a:cubicBezTo>
                      <a:cubicBezTo>
                        <a:pt x="277800" y="243161"/>
                        <a:pt x="284673" y="250033"/>
                        <a:pt x="293148" y="250033"/>
                      </a:cubicBezTo>
                      <a:cubicBezTo>
                        <a:pt x="301622" y="250033"/>
                        <a:pt x="308402" y="243161"/>
                        <a:pt x="308496" y="234690"/>
                      </a:cubicBezTo>
                      <a:cubicBezTo>
                        <a:pt x="308496" y="226313"/>
                        <a:pt x="301622" y="219442"/>
                        <a:pt x="293148" y="219442"/>
                      </a:cubicBezTo>
                      <a:close/>
                      <a:moveTo>
                        <a:pt x="169743" y="219442"/>
                      </a:moveTo>
                      <a:cubicBezTo>
                        <a:pt x="161262" y="219442"/>
                        <a:pt x="154383" y="226313"/>
                        <a:pt x="154383" y="234690"/>
                      </a:cubicBezTo>
                      <a:cubicBezTo>
                        <a:pt x="154383" y="243161"/>
                        <a:pt x="161262" y="250033"/>
                        <a:pt x="169743" y="250033"/>
                      </a:cubicBezTo>
                      <a:cubicBezTo>
                        <a:pt x="178224" y="250033"/>
                        <a:pt x="185009" y="243161"/>
                        <a:pt x="185009" y="234690"/>
                      </a:cubicBezTo>
                      <a:cubicBezTo>
                        <a:pt x="185009" y="226313"/>
                        <a:pt x="178224" y="219442"/>
                        <a:pt x="169743" y="219442"/>
                      </a:cubicBezTo>
                      <a:close/>
                      <a:moveTo>
                        <a:pt x="299268" y="201182"/>
                      </a:moveTo>
                      <a:cubicBezTo>
                        <a:pt x="315746" y="201182"/>
                        <a:pt x="329117" y="214548"/>
                        <a:pt x="329117" y="231019"/>
                      </a:cubicBezTo>
                      <a:cubicBezTo>
                        <a:pt x="329117" y="247491"/>
                        <a:pt x="315746" y="260951"/>
                        <a:pt x="299268" y="260951"/>
                      </a:cubicBezTo>
                      <a:cubicBezTo>
                        <a:pt x="282696" y="260951"/>
                        <a:pt x="269419" y="247491"/>
                        <a:pt x="269419" y="231019"/>
                      </a:cubicBezTo>
                      <a:cubicBezTo>
                        <a:pt x="269419" y="214548"/>
                        <a:pt x="282790" y="201182"/>
                        <a:pt x="299268" y="201182"/>
                      </a:cubicBezTo>
                      <a:close/>
                      <a:moveTo>
                        <a:pt x="163618" y="201182"/>
                      </a:moveTo>
                      <a:cubicBezTo>
                        <a:pt x="180109" y="201182"/>
                        <a:pt x="193490" y="214548"/>
                        <a:pt x="193490" y="231019"/>
                      </a:cubicBezTo>
                      <a:cubicBezTo>
                        <a:pt x="193490" y="247585"/>
                        <a:pt x="180109" y="260951"/>
                        <a:pt x="163618" y="260951"/>
                      </a:cubicBezTo>
                      <a:cubicBezTo>
                        <a:pt x="147033" y="260951"/>
                        <a:pt x="133651" y="247491"/>
                        <a:pt x="133651" y="231019"/>
                      </a:cubicBezTo>
                      <a:cubicBezTo>
                        <a:pt x="133651" y="214548"/>
                        <a:pt x="147033" y="201182"/>
                        <a:pt x="163618" y="201182"/>
                      </a:cubicBezTo>
                      <a:close/>
                      <a:moveTo>
                        <a:pt x="168377" y="109792"/>
                      </a:moveTo>
                      <a:cubicBezTo>
                        <a:pt x="164704" y="109522"/>
                        <a:pt x="161007" y="110769"/>
                        <a:pt x="157804" y="114296"/>
                      </a:cubicBezTo>
                      <a:cubicBezTo>
                        <a:pt x="115415" y="160767"/>
                        <a:pt x="62665" y="179299"/>
                        <a:pt x="59179" y="179675"/>
                      </a:cubicBezTo>
                      <a:lnTo>
                        <a:pt x="52491" y="181463"/>
                      </a:lnTo>
                      <a:cubicBezTo>
                        <a:pt x="29036" y="187483"/>
                        <a:pt x="27246" y="217586"/>
                        <a:pt x="27246" y="226711"/>
                      </a:cubicBezTo>
                      <a:cubicBezTo>
                        <a:pt x="27246" y="253521"/>
                        <a:pt x="37608" y="267067"/>
                        <a:pt x="58049" y="267067"/>
                      </a:cubicBezTo>
                      <a:cubicBezTo>
                        <a:pt x="58520" y="267067"/>
                        <a:pt x="59273" y="267067"/>
                        <a:pt x="59933" y="266973"/>
                      </a:cubicBezTo>
                      <a:lnTo>
                        <a:pt x="69447" y="266315"/>
                      </a:lnTo>
                      <a:lnTo>
                        <a:pt x="73591" y="274123"/>
                      </a:lnTo>
                      <a:cubicBezTo>
                        <a:pt x="99684" y="324733"/>
                        <a:pt x="160536" y="379106"/>
                        <a:pt x="232691" y="379106"/>
                      </a:cubicBezTo>
                      <a:cubicBezTo>
                        <a:pt x="304752" y="379106"/>
                        <a:pt x="365698" y="324733"/>
                        <a:pt x="391790" y="274123"/>
                      </a:cubicBezTo>
                      <a:lnTo>
                        <a:pt x="395935" y="266127"/>
                      </a:lnTo>
                      <a:lnTo>
                        <a:pt x="404884" y="266879"/>
                      </a:lnTo>
                      <a:cubicBezTo>
                        <a:pt x="406014" y="266973"/>
                        <a:pt x="406956" y="267067"/>
                        <a:pt x="407804" y="267067"/>
                      </a:cubicBezTo>
                      <a:cubicBezTo>
                        <a:pt x="416847" y="267067"/>
                        <a:pt x="435592" y="267067"/>
                        <a:pt x="435592" y="226711"/>
                      </a:cubicBezTo>
                      <a:cubicBezTo>
                        <a:pt x="435592" y="208555"/>
                        <a:pt x="431730" y="185884"/>
                        <a:pt x="412985" y="181275"/>
                      </a:cubicBezTo>
                      <a:lnTo>
                        <a:pt x="411007" y="180804"/>
                      </a:lnTo>
                      <a:cubicBezTo>
                        <a:pt x="403282" y="181745"/>
                        <a:pt x="278188" y="195668"/>
                        <a:pt x="178810" y="114390"/>
                      </a:cubicBezTo>
                      <a:cubicBezTo>
                        <a:pt x="175701" y="111850"/>
                        <a:pt x="172051" y="110063"/>
                        <a:pt x="168377" y="109792"/>
                      </a:cubicBezTo>
                      <a:close/>
                      <a:moveTo>
                        <a:pt x="229677" y="0"/>
                      </a:moveTo>
                      <a:cubicBezTo>
                        <a:pt x="275457" y="0"/>
                        <a:pt x="321331" y="17779"/>
                        <a:pt x="358821" y="50046"/>
                      </a:cubicBezTo>
                      <a:cubicBezTo>
                        <a:pt x="392638" y="79208"/>
                        <a:pt x="416753" y="117306"/>
                        <a:pt x="427491" y="158039"/>
                      </a:cubicBezTo>
                      <a:cubicBezTo>
                        <a:pt x="450099" y="167446"/>
                        <a:pt x="462344" y="191528"/>
                        <a:pt x="462344" y="226711"/>
                      </a:cubicBezTo>
                      <a:cubicBezTo>
                        <a:pt x="462344" y="281554"/>
                        <a:pt x="432201" y="292561"/>
                        <a:pt x="411572" y="293689"/>
                      </a:cubicBezTo>
                      <a:cubicBezTo>
                        <a:pt x="394899" y="323134"/>
                        <a:pt x="370408" y="349850"/>
                        <a:pt x="341960" y="369605"/>
                      </a:cubicBezTo>
                      <a:cubicBezTo>
                        <a:pt x="307860" y="393311"/>
                        <a:pt x="269993" y="405822"/>
                        <a:pt x="232691" y="405822"/>
                      </a:cubicBezTo>
                      <a:cubicBezTo>
                        <a:pt x="195295" y="405822"/>
                        <a:pt x="157521" y="393311"/>
                        <a:pt x="123422" y="369605"/>
                      </a:cubicBezTo>
                      <a:cubicBezTo>
                        <a:pt x="94974" y="349850"/>
                        <a:pt x="70483" y="323134"/>
                        <a:pt x="53716" y="293689"/>
                      </a:cubicBezTo>
                      <a:cubicBezTo>
                        <a:pt x="37325" y="292655"/>
                        <a:pt x="23855" y="285976"/>
                        <a:pt x="14530" y="274217"/>
                      </a:cubicBezTo>
                      <a:cubicBezTo>
                        <a:pt x="5204" y="262458"/>
                        <a:pt x="494" y="246466"/>
                        <a:pt x="494" y="226711"/>
                      </a:cubicBezTo>
                      <a:cubicBezTo>
                        <a:pt x="494" y="193692"/>
                        <a:pt x="14624" y="168293"/>
                        <a:pt x="37796" y="158321"/>
                      </a:cubicBezTo>
                      <a:cubicBezTo>
                        <a:pt x="48347" y="117212"/>
                        <a:pt x="71425" y="79114"/>
                        <a:pt x="103264" y="50328"/>
                      </a:cubicBezTo>
                      <a:cubicBezTo>
                        <a:pt x="139247" y="17873"/>
                        <a:pt x="184085" y="0"/>
                        <a:pt x="2296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grpSp>
          <p:nvGrpSpPr>
            <p:cNvPr id="189" name="组合 16">
              <a:extLst>
                <a:ext uri="{FF2B5EF4-FFF2-40B4-BE49-F238E27FC236}">
                  <a16:creationId xmlns:a16="http://schemas.microsoft.com/office/drawing/2014/main" id="{C48D600C-1D0E-484E-B53F-18004EF83EF0}"/>
                </a:ext>
              </a:extLst>
            </p:cNvPr>
            <p:cNvGrpSpPr/>
            <p:nvPr/>
          </p:nvGrpSpPr>
          <p:grpSpPr>
            <a:xfrm>
              <a:off x="4582417" y="4310364"/>
              <a:ext cx="248367" cy="366208"/>
              <a:chOff x="4522330" y="4224837"/>
              <a:chExt cx="320145" cy="492274"/>
            </a:xfrm>
          </p:grpSpPr>
          <p:sp>
            <p:nvSpPr>
              <p:cNvPr id="199" name="圆角矩形 26">
                <a:extLst>
                  <a:ext uri="{FF2B5EF4-FFF2-40B4-BE49-F238E27FC236}">
                    <a16:creationId xmlns:a16="http://schemas.microsoft.com/office/drawing/2014/main" id="{5D7D1ECF-AED3-4885-A061-998987F8DCCC}"/>
                  </a:ext>
                </a:extLst>
              </p:cNvPr>
              <p:cNvSpPr/>
              <p:nvPr/>
            </p:nvSpPr>
            <p:spPr>
              <a:xfrm>
                <a:off x="4522330" y="4224837"/>
                <a:ext cx="320145" cy="492274"/>
              </a:xfrm>
              <a:prstGeom prst="roundRect">
                <a:avLst>
                  <a:gd name="adj" fmla="val 10098"/>
                </a:avLst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00" name="椭圆 27">
                <a:extLst>
                  <a:ext uri="{FF2B5EF4-FFF2-40B4-BE49-F238E27FC236}">
                    <a16:creationId xmlns:a16="http://schemas.microsoft.com/office/drawing/2014/main" id="{D67096B5-1BE5-4CDB-8956-DA6701B70D20}"/>
                  </a:ext>
                </a:extLst>
              </p:cNvPr>
              <p:cNvSpPr/>
              <p:nvPr/>
            </p:nvSpPr>
            <p:spPr>
              <a:xfrm>
                <a:off x="4666307" y="4623043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90" name="adult-man-with-moustache_57083">
              <a:extLst>
                <a:ext uri="{FF2B5EF4-FFF2-40B4-BE49-F238E27FC236}">
                  <a16:creationId xmlns:a16="http://schemas.microsoft.com/office/drawing/2014/main" id="{406C2AD1-B6AD-4C20-B578-53968FB3E0E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45978" y="4376105"/>
              <a:ext cx="127189" cy="176228"/>
            </a:xfrm>
            <a:custGeom>
              <a:avLst/>
              <a:gdLst>
                <a:gd name="connsiteX0" fmla="*/ 231454 w 464038"/>
                <a:gd name="connsiteY0" fmla="*/ 522255 h 606510"/>
                <a:gd name="connsiteX1" fmla="*/ 248813 w 464038"/>
                <a:gd name="connsiteY1" fmla="*/ 539544 h 606510"/>
                <a:gd name="connsiteX2" fmla="*/ 231454 w 464038"/>
                <a:gd name="connsiteY2" fmla="*/ 556833 h 606510"/>
                <a:gd name="connsiteX3" fmla="*/ 214095 w 464038"/>
                <a:gd name="connsiteY3" fmla="*/ 539544 h 606510"/>
                <a:gd name="connsiteX4" fmla="*/ 231454 w 464038"/>
                <a:gd name="connsiteY4" fmla="*/ 522255 h 606510"/>
                <a:gd name="connsiteX5" fmla="*/ 103999 w 464038"/>
                <a:gd name="connsiteY5" fmla="*/ 443759 h 606510"/>
                <a:gd name="connsiteX6" fmla="*/ 29674 w 464038"/>
                <a:gd name="connsiteY6" fmla="*/ 514504 h 606510"/>
                <a:gd name="connsiteX7" fmla="*/ 29674 w 464038"/>
                <a:gd name="connsiteY7" fmla="*/ 576782 h 606510"/>
                <a:gd name="connsiteX8" fmla="*/ 231642 w 464038"/>
                <a:gd name="connsiteY8" fmla="*/ 576782 h 606510"/>
                <a:gd name="connsiteX9" fmla="*/ 232019 w 464038"/>
                <a:gd name="connsiteY9" fmla="*/ 576782 h 606510"/>
                <a:gd name="connsiteX10" fmla="*/ 232396 w 464038"/>
                <a:gd name="connsiteY10" fmla="*/ 576782 h 606510"/>
                <a:gd name="connsiteX11" fmla="*/ 434270 w 464038"/>
                <a:gd name="connsiteY11" fmla="*/ 576782 h 606510"/>
                <a:gd name="connsiteX12" fmla="*/ 434270 w 464038"/>
                <a:gd name="connsiteY12" fmla="*/ 514504 h 606510"/>
                <a:gd name="connsiteX13" fmla="*/ 360039 w 464038"/>
                <a:gd name="connsiteY13" fmla="*/ 443759 h 606510"/>
                <a:gd name="connsiteX14" fmla="*/ 349866 w 464038"/>
                <a:gd name="connsiteY14" fmla="*/ 447804 h 606510"/>
                <a:gd name="connsiteX15" fmla="*/ 232773 w 464038"/>
                <a:gd name="connsiteY15" fmla="*/ 497100 h 606510"/>
                <a:gd name="connsiteX16" fmla="*/ 232584 w 464038"/>
                <a:gd name="connsiteY16" fmla="*/ 497100 h 606510"/>
                <a:gd name="connsiteX17" fmla="*/ 232396 w 464038"/>
                <a:gd name="connsiteY17" fmla="*/ 497100 h 606510"/>
                <a:gd name="connsiteX18" fmla="*/ 232019 w 464038"/>
                <a:gd name="connsiteY18" fmla="*/ 497100 h 606510"/>
                <a:gd name="connsiteX19" fmla="*/ 231642 w 464038"/>
                <a:gd name="connsiteY19" fmla="*/ 497100 h 606510"/>
                <a:gd name="connsiteX20" fmla="*/ 231454 w 464038"/>
                <a:gd name="connsiteY20" fmla="*/ 497100 h 606510"/>
                <a:gd name="connsiteX21" fmla="*/ 231171 w 464038"/>
                <a:gd name="connsiteY21" fmla="*/ 497100 h 606510"/>
                <a:gd name="connsiteX22" fmla="*/ 114173 w 464038"/>
                <a:gd name="connsiteY22" fmla="*/ 447804 h 606510"/>
                <a:gd name="connsiteX23" fmla="*/ 103999 w 464038"/>
                <a:gd name="connsiteY23" fmla="*/ 443759 h 606510"/>
                <a:gd name="connsiteX24" fmla="*/ 112100 w 464038"/>
                <a:gd name="connsiteY24" fmla="*/ 413090 h 606510"/>
                <a:gd name="connsiteX25" fmla="*/ 116999 w 464038"/>
                <a:gd name="connsiteY25" fmla="*/ 413184 h 606510"/>
                <a:gd name="connsiteX26" fmla="*/ 117187 w 464038"/>
                <a:gd name="connsiteY26" fmla="*/ 413184 h 606510"/>
                <a:gd name="connsiteX27" fmla="*/ 117564 w 464038"/>
                <a:gd name="connsiteY27" fmla="*/ 413184 h 606510"/>
                <a:gd name="connsiteX28" fmla="*/ 118129 w 464038"/>
                <a:gd name="connsiteY28" fmla="*/ 413184 h 606510"/>
                <a:gd name="connsiteX29" fmla="*/ 118223 w 464038"/>
                <a:gd name="connsiteY29" fmla="*/ 413184 h 606510"/>
                <a:gd name="connsiteX30" fmla="*/ 132731 w 464038"/>
                <a:gd name="connsiteY30" fmla="*/ 422309 h 606510"/>
                <a:gd name="connsiteX31" fmla="*/ 231454 w 464038"/>
                <a:gd name="connsiteY31" fmla="*/ 467372 h 606510"/>
                <a:gd name="connsiteX32" fmla="*/ 232019 w 464038"/>
                <a:gd name="connsiteY32" fmla="*/ 467372 h 606510"/>
                <a:gd name="connsiteX33" fmla="*/ 232584 w 464038"/>
                <a:gd name="connsiteY33" fmla="*/ 467372 h 606510"/>
                <a:gd name="connsiteX34" fmla="*/ 331308 w 464038"/>
                <a:gd name="connsiteY34" fmla="*/ 422309 h 606510"/>
                <a:gd name="connsiteX35" fmla="*/ 345815 w 464038"/>
                <a:gd name="connsiteY35" fmla="*/ 413184 h 606510"/>
                <a:gd name="connsiteX36" fmla="*/ 346380 w 464038"/>
                <a:gd name="connsiteY36" fmla="*/ 413184 h 606510"/>
                <a:gd name="connsiteX37" fmla="*/ 346757 w 464038"/>
                <a:gd name="connsiteY37" fmla="*/ 413184 h 606510"/>
                <a:gd name="connsiteX38" fmla="*/ 347040 w 464038"/>
                <a:gd name="connsiteY38" fmla="*/ 413184 h 606510"/>
                <a:gd name="connsiteX39" fmla="*/ 351938 w 464038"/>
                <a:gd name="connsiteY39" fmla="*/ 413090 h 606510"/>
                <a:gd name="connsiteX40" fmla="*/ 464038 w 464038"/>
                <a:gd name="connsiteY40" fmla="*/ 514504 h 606510"/>
                <a:gd name="connsiteX41" fmla="*/ 464038 w 464038"/>
                <a:gd name="connsiteY41" fmla="*/ 606510 h 606510"/>
                <a:gd name="connsiteX42" fmla="*/ 232773 w 464038"/>
                <a:gd name="connsiteY42" fmla="*/ 606510 h 606510"/>
                <a:gd name="connsiteX43" fmla="*/ 232019 w 464038"/>
                <a:gd name="connsiteY43" fmla="*/ 606510 h 606510"/>
                <a:gd name="connsiteX44" fmla="*/ 231171 w 464038"/>
                <a:gd name="connsiteY44" fmla="*/ 606510 h 606510"/>
                <a:gd name="connsiteX45" fmla="*/ 0 w 464038"/>
                <a:gd name="connsiteY45" fmla="*/ 606510 h 606510"/>
                <a:gd name="connsiteX46" fmla="*/ 0 w 464038"/>
                <a:gd name="connsiteY46" fmla="*/ 514504 h 606510"/>
                <a:gd name="connsiteX47" fmla="*/ 112100 w 464038"/>
                <a:gd name="connsiteY47" fmla="*/ 413090 h 606510"/>
                <a:gd name="connsiteX48" fmla="*/ 230383 w 464038"/>
                <a:gd name="connsiteY48" fmla="*/ 287342 h 606510"/>
                <a:gd name="connsiteX49" fmla="*/ 230477 w 464038"/>
                <a:gd name="connsiteY49" fmla="*/ 287342 h 606510"/>
                <a:gd name="connsiteX50" fmla="*/ 230571 w 464038"/>
                <a:gd name="connsiteY50" fmla="*/ 287342 h 606510"/>
                <a:gd name="connsiteX51" fmla="*/ 231419 w 464038"/>
                <a:gd name="connsiteY51" fmla="*/ 287342 h 606510"/>
                <a:gd name="connsiteX52" fmla="*/ 232267 w 464038"/>
                <a:gd name="connsiteY52" fmla="*/ 287342 h 606510"/>
                <a:gd name="connsiteX53" fmla="*/ 232361 w 464038"/>
                <a:gd name="connsiteY53" fmla="*/ 287342 h 606510"/>
                <a:gd name="connsiteX54" fmla="*/ 232455 w 464038"/>
                <a:gd name="connsiteY54" fmla="*/ 287342 h 606510"/>
                <a:gd name="connsiteX55" fmla="*/ 313471 w 464038"/>
                <a:gd name="connsiteY55" fmla="*/ 312290 h 606510"/>
                <a:gd name="connsiteX56" fmla="*/ 317050 w 464038"/>
                <a:gd name="connsiteY56" fmla="*/ 318974 h 606510"/>
                <a:gd name="connsiteX57" fmla="*/ 309043 w 464038"/>
                <a:gd name="connsiteY57" fmla="*/ 326976 h 606510"/>
                <a:gd name="connsiteX58" fmla="*/ 308855 w 464038"/>
                <a:gd name="connsiteY58" fmla="*/ 326976 h 606510"/>
                <a:gd name="connsiteX59" fmla="*/ 232361 w 464038"/>
                <a:gd name="connsiteY59" fmla="*/ 322175 h 606510"/>
                <a:gd name="connsiteX60" fmla="*/ 231419 w 464038"/>
                <a:gd name="connsiteY60" fmla="*/ 322175 h 606510"/>
                <a:gd name="connsiteX61" fmla="*/ 230477 w 464038"/>
                <a:gd name="connsiteY61" fmla="*/ 322175 h 606510"/>
                <a:gd name="connsiteX62" fmla="*/ 153984 w 464038"/>
                <a:gd name="connsiteY62" fmla="*/ 326976 h 606510"/>
                <a:gd name="connsiteX63" fmla="*/ 153796 w 464038"/>
                <a:gd name="connsiteY63" fmla="*/ 326976 h 606510"/>
                <a:gd name="connsiteX64" fmla="*/ 145788 w 464038"/>
                <a:gd name="connsiteY64" fmla="*/ 318974 h 606510"/>
                <a:gd name="connsiteX65" fmla="*/ 149368 w 464038"/>
                <a:gd name="connsiteY65" fmla="*/ 312290 h 606510"/>
                <a:gd name="connsiteX66" fmla="*/ 230383 w 464038"/>
                <a:gd name="connsiteY66" fmla="*/ 287342 h 606510"/>
                <a:gd name="connsiteX67" fmla="*/ 293148 w 464038"/>
                <a:gd name="connsiteY67" fmla="*/ 219442 h 606510"/>
                <a:gd name="connsiteX68" fmla="*/ 277800 w 464038"/>
                <a:gd name="connsiteY68" fmla="*/ 234690 h 606510"/>
                <a:gd name="connsiteX69" fmla="*/ 293148 w 464038"/>
                <a:gd name="connsiteY69" fmla="*/ 250033 h 606510"/>
                <a:gd name="connsiteX70" fmla="*/ 308496 w 464038"/>
                <a:gd name="connsiteY70" fmla="*/ 234690 h 606510"/>
                <a:gd name="connsiteX71" fmla="*/ 293148 w 464038"/>
                <a:gd name="connsiteY71" fmla="*/ 219442 h 606510"/>
                <a:gd name="connsiteX72" fmla="*/ 169743 w 464038"/>
                <a:gd name="connsiteY72" fmla="*/ 219442 h 606510"/>
                <a:gd name="connsiteX73" fmla="*/ 154383 w 464038"/>
                <a:gd name="connsiteY73" fmla="*/ 234690 h 606510"/>
                <a:gd name="connsiteX74" fmla="*/ 169743 w 464038"/>
                <a:gd name="connsiteY74" fmla="*/ 250033 h 606510"/>
                <a:gd name="connsiteX75" fmla="*/ 185009 w 464038"/>
                <a:gd name="connsiteY75" fmla="*/ 234690 h 606510"/>
                <a:gd name="connsiteX76" fmla="*/ 169743 w 464038"/>
                <a:gd name="connsiteY76" fmla="*/ 219442 h 606510"/>
                <a:gd name="connsiteX77" fmla="*/ 299268 w 464038"/>
                <a:gd name="connsiteY77" fmla="*/ 201182 h 606510"/>
                <a:gd name="connsiteX78" fmla="*/ 329117 w 464038"/>
                <a:gd name="connsiteY78" fmla="*/ 231019 h 606510"/>
                <a:gd name="connsiteX79" fmla="*/ 299268 w 464038"/>
                <a:gd name="connsiteY79" fmla="*/ 260951 h 606510"/>
                <a:gd name="connsiteX80" fmla="*/ 269419 w 464038"/>
                <a:gd name="connsiteY80" fmla="*/ 231019 h 606510"/>
                <a:gd name="connsiteX81" fmla="*/ 299268 w 464038"/>
                <a:gd name="connsiteY81" fmla="*/ 201182 h 606510"/>
                <a:gd name="connsiteX82" fmla="*/ 163618 w 464038"/>
                <a:gd name="connsiteY82" fmla="*/ 201182 h 606510"/>
                <a:gd name="connsiteX83" fmla="*/ 193490 w 464038"/>
                <a:gd name="connsiteY83" fmla="*/ 231019 h 606510"/>
                <a:gd name="connsiteX84" fmla="*/ 163618 w 464038"/>
                <a:gd name="connsiteY84" fmla="*/ 260951 h 606510"/>
                <a:gd name="connsiteX85" fmla="*/ 133651 w 464038"/>
                <a:gd name="connsiteY85" fmla="*/ 231019 h 606510"/>
                <a:gd name="connsiteX86" fmla="*/ 163618 w 464038"/>
                <a:gd name="connsiteY86" fmla="*/ 201182 h 606510"/>
                <a:gd name="connsiteX87" fmla="*/ 168377 w 464038"/>
                <a:gd name="connsiteY87" fmla="*/ 109792 h 606510"/>
                <a:gd name="connsiteX88" fmla="*/ 157804 w 464038"/>
                <a:gd name="connsiteY88" fmla="*/ 114296 h 606510"/>
                <a:gd name="connsiteX89" fmla="*/ 59179 w 464038"/>
                <a:gd name="connsiteY89" fmla="*/ 179675 h 606510"/>
                <a:gd name="connsiteX90" fmla="*/ 52491 w 464038"/>
                <a:gd name="connsiteY90" fmla="*/ 181463 h 606510"/>
                <a:gd name="connsiteX91" fmla="*/ 27246 w 464038"/>
                <a:gd name="connsiteY91" fmla="*/ 226711 h 606510"/>
                <a:gd name="connsiteX92" fmla="*/ 58049 w 464038"/>
                <a:gd name="connsiteY92" fmla="*/ 267067 h 606510"/>
                <a:gd name="connsiteX93" fmla="*/ 59933 w 464038"/>
                <a:gd name="connsiteY93" fmla="*/ 266973 h 606510"/>
                <a:gd name="connsiteX94" fmla="*/ 69447 w 464038"/>
                <a:gd name="connsiteY94" fmla="*/ 266315 h 606510"/>
                <a:gd name="connsiteX95" fmla="*/ 73591 w 464038"/>
                <a:gd name="connsiteY95" fmla="*/ 274123 h 606510"/>
                <a:gd name="connsiteX96" fmla="*/ 232691 w 464038"/>
                <a:gd name="connsiteY96" fmla="*/ 379106 h 606510"/>
                <a:gd name="connsiteX97" fmla="*/ 391790 w 464038"/>
                <a:gd name="connsiteY97" fmla="*/ 274123 h 606510"/>
                <a:gd name="connsiteX98" fmla="*/ 395935 w 464038"/>
                <a:gd name="connsiteY98" fmla="*/ 266127 h 606510"/>
                <a:gd name="connsiteX99" fmla="*/ 404884 w 464038"/>
                <a:gd name="connsiteY99" fmla="*/ 266879 h 606510"/>
                <a:gd name="connsiteX100" fmla="*/ 407804 w 464038"/>
                <a:gd name="connsiteY100" fmla="*/ 267067 h 606510"/>
                <a:gd name="connsiteX101" fmla="*/ 435592 w 464038"/>
                <a:gd name="connsiteY101" fmla="*/ 226711 h 606510"/>
                <a:gd name="connsiteX102" fmla="*/ 412985 w 464038"/>
                <a:gd name="connsiteY102" fmla="*/ 181275 h 606510"/>
                <a:gd name="connsiteX103" fmla="*/ 411007 w 464038"/>
                <a:gd name="connsiteY103" fmla="*/ 180804 h 606510"/>
                <a:gd name="connsiteX104" fmla="*/ 178810 w 464038"/>
                <a:gd name="connsiteY104" fmla="*/ 114390 h 606510"/>
                <a:gd name="connsiteX105" fmla="*/ 168377 w 464038"/>
                <a:gd name="connsiteY105" fmla="*/ 109792 h 606510"/>
                <a:gd name="connsiteX106" fmla="*/ 229677 w 464038"/>
                <a:gd name="connsiteY106" fmla="*/ 0 h 606510"/>
                <a:gd name="connsiteX107" fmla="*/ 358821 w 464038"/>
                <a:gd name="connsiteY107" fmla="*/ 50046 h 606510"/>
                <a:gd name="connsiteX108" fmla="*/ 427491 w 464038"/>
                <a:gd name="connsiteY108" fmla="*/ 158039 h 606510"/>
                <a:gd name="connsiteX109" fmla="*/ 462344 w 464038"/>
                <a:gd name="connsiteY109" fmla="*/ 226711 h 606510"/>
                <a:gd name="connsiteX110" fmla="*/ 411572 w 464038"/>
                <a:gd name="connsiteY110" fmla="*/ 293689 h 606510"/>
                <a:gd name="connsiteX111" fmla="*/ 341960 w 464038"/>
                <a:gd name="connsiteY111" fmla="*/ 369605 h 606510"/>
                <a:gd name="connsiteX112" fmla="*/ 232691 w 464038"/>
                <a:gd name="connsiteY112" fmla="*/ 405822 h 606510"/>
                <a:gd name="connsiteX113" fmla="*/ 123422 w 464038"/>
                <a:gd name="connsiteY113" fmla="*/ 369605 h 606510"/>
                <a:gd name="connsiteX114" fmla="*/ 53716 w 464038"/>
                <a:gd name="connsiteY114" fmla="*/ 293689 h 606510"/>
                <a:gd name="connsiteX115" fmla="*/ 14530 w 464038"/>
                <a:gd name="connsiteY115" fmla="*/ 274217 h 606510"/>
                <a:gd name="connsiteX116" fmla="*/ 494 w 464038"/>
                <a:gd name="connsiteY116" fmla="*/ 226711 h 606510"/>
                <a:gd name="connsiteX117" fmla="*/ 37796 w 464038"/>
                <a:gd name="connsiteY117" fmla="*/ 158321 h 606510"/>
                <a:gd name="connsiteX118" fmla="*/ 103264 w 464038"/>
                <a:gd name="connsiteY118" fmla="*/ 50328 h 606510"/>
                <a:gd name="connsiteX119" fmla="*/ 229677 w 464038"/>
                <a:gd name="connsiteY119" fmla="*/ 0 h 60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464038" h="606510">
                  <a:moveTo>
                    <a:pt x="231454" y="522255"/>
                  </a:moveTo>
                  <a:cubicBezTo>
                    <a:pt x="241041" y="522255"/>
                    <a:pt x="248813" y="529996"/>
                    <a:pt x="248813" y="539544"/>
                  </a:cubicBezTo>
                  <a:cubicBezTo>
                    <a:pt x="248813" y="549092"/>
                    <a:pt x="241041" y="556833"/>
                    <a:pt x="231454" y="556833"/>
                  </a:cubicBezTo>
                  <a:cubicBezTo>
                    <a:pt x="221867" y="556833"/>
                    <a:pt x="214095" y="549092"/>
                    <a:pt x="214095" y="539544"/>
                  </a:cubicBezTo>
                  <a:cubicBezTo>
                    <a:pt x="214095" y="529996"/>
                    <a:pt x="221867" y="522255"/>
                    <a:pt x="231454" y="522255"/>
                  </a:cubicBezTo>
                  <a:close/>
                  <a:moveTo>
                    <a:pt x="103999" y="443759"/>
                  </a:moveTo>
                  <a:cubicBezTo>
                    <a:pt x="69239" y="448180"/>
                    <a:pt x="29674" y="479602"/>
                    <a:pt x="29674" y="514504"/>
                  </a:cubicBezTo>
                  <a:lnTo>
                    <a:pt x="29674" y="576782"/>
                  </a:lnTo>
                  <a:lnTo>
                    <a:pt x="231642" y="576782"/>
                  </a:lnTo>
                  <a:lnTo>
                    <a:pt x="232019" y="576782"/>
                  </a:lnTo>
                  <a:lnTo>
                    <a:pt x="232396" y="576782"/>
                  </a:lnTo>
                  <a:lnTo>
                    <a:pt x="434270" y="576782"/>
                  </a:lnTo>
                  <a:lnTo>
                    <a:pt x="434270" y="514504"/>
                  </a:lnTo>
                  <a:cubicBezTo>
                    <a:pt x="434270" y="479602"/>
                    <a:pt x="394706" y="448180"/>
                    <a:pt x="360039" y="443759"/>
                  </a:cubicBezTo>
                  <a:cubicBezTo>
                    <a:pt x="355518" y="443006"/>
                    <a:pt x="352409" y="444605"/>
                    <a:pt x="349866" y="447804"/>
                  </a:cubicBezTo>
                  <a:cubicBezTo>
                    <a:pt x="325279" y="479602"/>
                    <a:pt x="285526" y="496818"/>
                    <a:pt x="232773" y="497100"/>
                  </a:cubicBezTo>
                  <a:cubicBezTo>
                    <a:pt x="232773" y="497100"/>
                    <a:pt x="232679" y="497100"/>
                    <a:pt x="232584" y="497100"/>
                  </a:cubicBezTo>
                  <a:cubicBezTo>
                    <a:pt x="232490" y="497100"/>
                    <a:pt x="232396" y="497100"/>
                    <a:pt x="232396" y="497100"/>
                  </a:cubicBezTo>
                  <a:cubicBezTo>
                    <a:pt x="232208" y="497100"/>
                    <a:pt x="232113" y="497100"/>
                    <a:pt x="232019" y="497100"/>
                  </a:cubicBezTo>
                  <a:cubicBezTo>
                    <a:pt x="231925" y="497100"/>
                    <a:pt x="231737" y="497100"/>
                    <a:pt x="231642" y="497100"/>
                  </a:cubicBezTo>
                  <a:cubicBezTo>
                    <a:pt x="231548" y="497100"/>
                    <a:pt x="231548" y="497100"/>
                    <a:pt x="231454" y="497100"/>
                  </a:cubicBezTo>
                  <a:cubicBezTo>
                    <a:pt x="231360" y="497100"/>
                    <a:pt x="231266" y="497100"/>
                    <a:pt x="231171" y="497100"/>
                  </a:cubicBezTo>
                  <a:cubicBezTo>
                    <a:pt x="178513" y="496818"/>
                    <a:pt x="138665" y="479602"/>
                    <a:pt x="114173" y="447804"/>
                  </a:cubicBezTo>
                  <a:cubicBezTo>
                    <a:pt x="111629" y="444605"/>
                    <a:pt x="108521" y="443006"/>
                    <a:pt x="103999" y="443759"/>
                  </a:cubicBezTo>
                  <a:close/>
                  <a:moveTo>
                    <a:pt x="112100" y="413090"/>
                  </a:moveTo>
                  <a:lnTo>
                    <a:pt x="116999" y="413184"/>
                  </a:lnTo>
                  <a:cubicBezTo>
                    <a:pt x="117093" y="413184"/>
                    <a:pt x="117093" y="413184"/>
                    <a:pt x="117187" y="413184"/>
                  </a:cubicBezTo>
                  <a:cubicBezTo>
                    <a:pt x="117376" y="413184"/>
                    <a:pt x="117470" y="413184"/>
                    <a:pt x="117564" y="413184"/>
                  </a:cubicBezTo>
                  <a:lnTo>
                    <a:pt x="118129" y="413184"/>
                  </a:lnTo>
                  <a:lnTo>
                    <a:pt x="118223" y="413184"/>
                  </a:lnTo>
                  <a:cubicBezTo>
                    <a:pt x="124441" y="413560"/>
                    <a:pt x="129810" y="417135"/>
                    <a:pt x="132731" y="422309"/>
                  </a:cubicBezTo>
                  <a:cubicBezTo>
                    <a:pt x="150252" y="452884"/>
                    <a:pt x="183034" y="467184"/>
                    <a:pt x="231454" y="467372"/>
                  </a:cubicBezTo>
                  <a:cubicBezTo>
                    <a:pt x="231642" y="467372"/>
                    <a:pt x="231831" y="467372"/>
                    <a:pt x="232019" y="467372"/>
                  </a:cubicBezTo>
                  <a:cubicBezTo>
                    <a:pt x="232208" y="467372"/>
                    <a:pt x="232396" y="467372"/>
                    <a:pt x="232584" y="467372"/>
                  </a:cubicBezTo>
                  <a:cubicBezTo>
                    <a:pt x="281004" y="467184"/>
                    <a:pt x="313786" y="452884"/>
                    <a:pt x="331308" y="422309"/>
                  </a:cubicBezTo>
                  <a:cubicBezTo>
                    <a:pt x="334228" y="417135"/>
                    <a:pt x="339598" y="413560"/>
                    <a:pt x="345815" y="413184"/>
                  </a:cubicBezTo>
                  <a:lnTo>
                    <a:pt x="346380" y="413184"/>
                  </a:lnTo>
                  <a:cubicBezTo>
                    <a:pt x="346569" y="413184"/>
                    <a:pt x="346663" y="413184"/>
                    <a:pt x="346757" y="413184"/>
                  </a:cubicBezTo>
                  <a:cubicBezTo>
                    <a:pt x="346851" y="413184"/>
                    <a:pt x="346945" y="413184"/>
                    <a:pt x="347040" y="413184"/>
                  </a:cubicBezTo>
                  <a:lnTo>
                    <a:pt x="351938" y="413090"/>
                  </a:lnTo>
                  <a:cubicBezTo>
                    <a:pt x="402713" y="413090"/>
                    <a:pt x="464038" y="458623"/>
                    <a:pt x="464038" y="514504"/>
                  </a:cubicBezTo>
                  <a:lnTo>
                    <a:pt x="464038" y="606510"/>
                  </a:lnTo>
                  <a:lnTo>
                    <a:pt x="232773" y="606510"/>
                  </a:lnTo>
                  <a:lnTo>
                    <a:pt x="232019" y="606510"/>
                  </a:lnTo>
                  <a:lnTo>
                    <a:pt x="231171" y="606510"/>
                  </a:lnTo>
                  <a:lnTo>
                    <a:pt x="0" y="606510"/>
                  </a:lnTo>
                  <a:lnTo>
                    <a:pt x="0" y="514504"/>
                  </a:lnTo>
                  <a:cubicBezTo>
                    <a:pt x="0" y="458623"/>
                    <a:pt x="61326" y="413090"/>
                    <a:pt x="112100" y="413090"/>
                  </a:cubicBezTo>
                  <a:close/>
                  <a:moveTo>
                    <a:pt x="230383" y="287342"/>
                  </a:moveTo>
                  <a:cubicBezTo>
                    <a:pt x="230383" y="287342"/>
                    <a:pt x="230383" y="287342"/>
                    <a:pt x="230477" y="287342"/>
                  </a:cubicBezTo>
                  <a:cubicBezTo>
                    <a:pt x="230477" y="287342"/>
                    <a:pt x="230571" y="287342"/>
                    <a:pt x="230571" y="287342"/>
                  </a:cubicBezTo>
                  <a:cubicBezTo>
                    <a:pt x="230854" y="287342"/>
                    <a:pt x="231137" y="287342"/>
                    <a:pt x="231419" y="287342"/>
                  </a:cubicBezTo>
                  <a:cubicBezTo>
                    <a:pt x="231702" y="287342"/>
                    <a:pt x="231984" y="287342"/>
                    <a:pt x="232267" y="287342"/>
                  </a:cubicBezTo>
                  <a:cubicBezTo>
                    <a:pt x="232267" y="287342"/>
                    <a:pt x="232267" y="287342"/>
                    <a:pt x="232361" y="287342"/>
                  </a:cubicBezTo>
                  <a:cubicBezTo>
                    <a:pt x="232361" y="287342"/>
                    <a:pt x="232455" y="287342"/>
                    <a:pt x="232455" y="287342"/>
                  </a:cubicBezTo>
                  <a:cubicBezTo>
                    <a:pt x="272398" y="287624"/>
                    <a:pt x="305086" y="305700"/>
                    <a:pt x="313471" y="312290"/>
                  </a:cubicBezTo>
                  <a:cubicBezTo>
                    <a:pt x="315637" y="313702"/>
                    <a:pt x="317050" y="316150"/>
                    <a:pt x="317050" y="318974"/>
                  </a:cubicBezTo>
                  <a:cubicBezTo>
                    <a:pt x="317050" y="323399"/>
                    <a:pt x="313471" y="326976"/>
                    <a:pt x="309043" y="326976"/>
                  </a:cubicBezTo>
                  <a:cubicBezTo>
                    <a:pt x="308949" y="326976"/>
                    <a:pt x="308855" y="326976"/>
                    <a:pt x="308855" y="326976"/>
                  </a:cubicBezTo>
                  <a:cubicBezTo>
                    <a:pt x="302260" y="327353"/>
                    <a:pt x="259680" y="322175"/>
                    <a:pt x="232361" y="322175"/>
                  </a:cubicBezTo>
                  <a:cubicBezTo>
                    <a:pt x="231984" y="322175"/>
                    <a:pt x="231702" y="322175"/>
                    <a:pt x="231419" y="322175"/>
                  </a:cubicBezTo>
                  <a:cubicBezTo>
                    <a:pt x="231042" y="322175"/>
                    <a:pt x="230760" y="322175"/>
                    <a:pt x="230477" y="322175"/>
                  </a:cubicBezTo>
                  <a:cubicBezTo>
                    <a:pt x="203158" y="322175"/>
                    <a:pt x="160578" y="327353"/>
                    <a:pt x="153984" y="326976"/>
                  </a:cubicBezTo>
                  <a:cubicBezTo>
                    <a:pt x="153890" y="326976"/>
                    <a:pt x="153890" y="326976"/>
                    <a:pt x="153796" y="326976"/>
                  </a:cubicBezTo>
                  <a:cubicBezTo>
                    <a:pt x="149368" y="326976"/>
                    <a:pt x="145788" y="323399"/>
                    <a:pt x="145788" y="318974"/>
                  </a:cubicBezTo>
                  <a:cubicBezTo>
                    <a:pt x="145788" y="316150"/>
                    <a:pt x="147201" y="313702"/>
                    <a:pt x="149368" y="312290"/>
                  </a:cubicBezTo>
                  <a:cubicBezTo>
                    <a:pt x="157658" y="305700"/>
                    <a:pt x="190441" y="287624"/>
                    <a:pt x="230383" y="287342"/>
                  </a:cubicBezTo>
                  <a:close/>
                  <a:moveTo>
                    <a:pt x="293148" y="219442"/>
                  </a:moveTo>
                  <a:cubicBezTo>
                    <a:pt x="284673" y="219442"/>
                    <a:pt x="277800" y="226313"/>
                    <a:pt x="277800" y="234690"/>
                  </a:cubicBezTo>
                  <a:cubicBezTo>
                    <a:pt x="277800" y="243161"/>
                    <a:pt x="284673" y="250033"/>
                    <a:pt x="293148" y="250033"/>
                  </a:cubicBezTo>
                  <a:cubicBezTo>
                    <a:pt x="301622" y="250033"/>
                    <a:pt x="308402" y="243161"/>
                    <a:pt x="308496" y="234690"/>
                  </a:cubicBezTo>
                  <a:cubicBezTo>
                    <a:pt x="308496" y="226313"/>
                    <a:pt x="301622" y="219442"/>
                    <a:pt x="293148" y="219442"/>
                  </a:cubicBezTo>
                  <a:close/>
                  <a:moveTo>
                    <a:pt x="169743" y="219442"/>
                  </a:moveTo>
                  <a:cubicBezTo>
                    <a:pt x="161262" y="219442"/>
                    <a:pt x="154383" y="226313"/>
                    <a:pt x="154383" y="234690"/>
                  </a:cubicBezTo>
                  <a:cubicBezTo>
                    <a:pt x="154383" y="243161"/>
                    <a:pt x="161262" y="250033"/>
                    <a:pt x="169743" y="250033"/>
                  </a:cubicBezTo>
                  <a:cubicBezTo>
                    <a:pt x="178224" y="250033"/>
                    <a:pt x="185009" y="243161"/>
                    <a:pt x="185009" y="234690"/>
                  </a:cubicBezTo>
                  <a:cubicBezTo>
                    <a:pt x="185009" y="226313"/>
                    <a:pt x="178224" y="219442"/>
                    <a:pt x="169743" y="219442"/>
                  </a:cubicBezTo>
                  <a:close/>
                  <a:moveTo>
                    <a:pt x="299268" y="201182"/>
                  </a:moveTo>
                  <a:cubicBezTo>
                    <a:pt x="315746" y="201182"/>
                    <a:pt x="329117" y="214548"/>
                    <a:pt x="329117" y="231019"/>
                  </a:cubicBezTo>
                  <a:cubicBezTo>
                    <a:pt x="329117" y="247491"/>
                    <a:pt x="315746" y="260951"/>
                    <a:pt x="299268" y="260951"/>
                  </a:cubicBezTo>
                  <a:cubicBezTo>
                    <a:pt x="282696" y="260951"/>
                    <a:pt x="269419" y="247491"/>
                    <a:pt x="269419" y="231019"/>
                  </a:cubicBezTo>
                  <a:cubicBezTo>
                    <a:pt x="269419" y="214548"/>
                    <a:pt x="282790" y="201182"/>
                    <a:pt x="299268" y="201182"/>
                  </a:cubicBezTo>
                  <a:close/>
                  <a:moveTo>
                    <a:pt x="163618" y="201182"/>
                  </a:moveTo>
                  <a:cubicBezTo>
                    <a:pt x="180109" y="201182"/>
                    <a:pt x="193490" y="214548"/>
                    <a:pt x="193490" y="231019"/>
                  </a:cubicBezTo>
                  <a:cubicBezTo>
                    <a:pt x="193490" y="247585"/>
                    <a:pt x="180109" y="260951"/>
                    <a:pt x="163618" y="260951"/>
                  </a:cubicBezTo>
                  <a:cubicBezTo>
                    <a:pt x="147033" y="260951"/>
                    <a:pt x="133651" y="247491"/>
                    <a:pt x="133651" y="231019"/>
                  </a:cubicBezTo>
                  <a:cubicBezTo>
                    <a:pt x="133651" y="214548"/>
                    <a:pt x="147033" y="201182"/>
                    <a:pt x="163618" y="201182"/>
                  </a:cubicBezTo>
                  <a:close/>
                  <a:moveTo>
                    <a:pt x="168377" y="109792"/>
                  </a:moveTo>
                  <a:cubicBezTo>
                    <a:pt x="164704" y="109522"/>
                    <a:pt x="161007" y="110769"/>
                    <a:pt x="157804" y="114296"/>
                  </a:cubicBezTo>
                  <a:cubicBezTo>
                    <a:pt x="115415" y="160767"/>
                    <a:pt x="62665" y="179299"/>
                    <a:pt x="59179" y="179675"/>
                  </a:cubicBezTo>
                  <a:lnTo>
                    <a:pt x="52491" y="181463"/>
                  </a:lnTo>
                  <a:cubicBezTo>
                    <a:pt x="29036" y="187483"/>
                    <a:pt x="27246" y="217586"/>
                    <a:pt x="27246" y="226711"/>
                  </a:cubicBezTo>
                  <a:cubicBezTo>
                    <a:pt x="27246" y="253521"/>
                    <a:pt x="37608" y="267067"/>
                    <a:pt x="58049" y="267067"/>
                  </a:cubicBezTo>
                  <a:cubicBezTo>
                    <a:pt x="58520" y="267067"/>
                    <a:pt x="59273" y="267067"/>
                    <a:pt x="59933" y="266973"/>
                  </a:cubicBezTo>
                  <a:lnTo>
                    <a:pt x="69447" y="266315"/>
                  </a:lnTo>
                  <a:lnTo>
                    <a:pt x="73591" y="274123"/>
                  </a:lnTo>
                  <a:cubicBezTo>
                    <a:pt x="99684" y="324733"/>
                    <a:pt x="160536" y="379106"/>
                    <a:pt x="232691" y="379106"/>
                  </a:cubicBezTo>
                  <a:cubicBezTo>
                    <a:pt x="304752" y="379106"/>
                    <a:pt x="365698" y="324733"/>
                    <a:pt x="391790" y="274123"/>
                  </a:cubicBezTo>
                  <a:lnTo>
                    <a:pt x="395935" y="266127"/>
                  </a:lnTo>
                  <a:lnTo>
                    <a:pt x="404884" y="266879"/>
                  </a:lnTo>
                  <a:cubicBezTo>
                    <a:pt x="406014" y="266973"/>
                    <a:pt x="406956" y="267067"/>
                    <a:pt x="407804" y="267067"/>
                  </a:cubicBezTo>
                  <a:cubicBezTo>
                    <a:pt x="416847" y="267067"/>
                    <a:pt x="435592" y="267067"/>
                    <a:pt x="435592" y="226711"/>
                  </a:cubicBezTo>
                  <a:cubicBezTo>
                    <a:pt x="435592" y="208555"/>
                    <a:pt x="431730" y="185884"/>
                    <a:pt x="412985" y="181275"/>
                  </a:cubicBezTo>
                  <a:lnTo>
                    <a:pt x="411007" y="180804"/>
                  </a:lnTo>
                  <a:cubicBezTo>
                    <a:pt x="403282" y="181745"/>
                    <a:pt x="278188" y="195668"/>
                    <a:pt x="178810" y="114390"/>
                  </a:cubicBezTo>
                  <a:cubicBezTo>
                    <a:pt x="175701" y="111850"/>
                    <a:pt x="172051" y="110063"/>
                    <a:pt x="168377" y="109792"/>
                  </a:cubicBezTo>
                  <a:close/>
                  <a:moveTo>
                    <a:pt x="229677" y="0"/>
                  </a:moveTo>
                  <a:cubicBezTo>
                    <a:pt x="275457" y="0"/>
                    <a:pt x="321331" y="17779"/>
                    <a:pt x="358821" y="50046"/>
                  </a:cubicBezTo>
                  <a:cubicBezTo>
                    <a:pt x="392638" y="79208"/>
                    <a:pt x="416753" y="117306"/>
                    <a:pt x="427491" y="158039"/>
                  </a:cubicBezTo>
                  <a:cubicBezTo>
                    <a:pt x="450099" y="167446"/>
                    <a:pt x="462344" y="191528"/>
                    <a:pt x="462344" y="226711"/>
                  </a:cubicBezTo>
                  <a:cubicBezTo>
                    <a:pt x="462344" y="281554"/>
                    <a:pt x="432201" y="292561"/>
                    <a:pt x="411572" y="293689"/>
                  </a:cubicBezTo>
                  <a:cubicBezTo>
                    <a:pt x="394899" y="323134"/>
                    <a:pt x="370408" y="349850"/>
                    <a:pt x="341960" y="369605"/>
                  </a:cubicBezTo>
                  <a:cubicBezTo>
                    <a:pt x="307860" y="393311"/>
                    <a:pt x="269993" y="405822"/>
                    <a:pt x="232691" y="405822"/>
                  </a:cubicBezTo>
                  <a:cubicBezTo>
                    <a:pt x="195295" y="405822"/>
                    <a:pt x="157521" y="393311"/>
                    <a:pt x="123422" y="369605"/>
                  </a:cubicBezTo>
                  <a:cubicBezTo>
                    <a:pt x="94974" y="349850"/>
                    <a:pt x="70483" y="323134"/>
                    <a:pt x="53716" y="293689"/>
                  </a:cubicBezTo>
                  <a:cubicBezTo>
                    <a:pt x="37325" y="292655"/>
                    <a:pt x="23855" y="285976"/>
                    <a:pt x="14530" y="274217"/>
                  </a:cubicBezTo>
                  <a:cubicBezTo>
                    <a:pt x="5204" y="262458"/>
                    <a:pt x="494" y="246466"/>
                    <a:pt x="494" y="226711"/>
                  </a:cubicBezTo>
                  <a:cubicBezTo>
                    <a:pt x="494" y="193692"/>
                    <a:pt x="14624" y="168293"/>
                    <a:pt x="37796" y="158321"/>
                  </a:cubicBezTo>
                  <a:cubicBezTo>
                    <a:pt x="48347" y="117212"/>
                    <a:pt x="71425" y="79114"/>
                    <a:pt x="103264" y="50328"/>
                  </a:cubicBezTo>
                  <a:cubicBezTo>
                    <a:pt x="139247" y="17873"/>
                    <a:pt x="184085" y="0"/>
                    <a:pt x="22967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91" name="组合 18">
              <a:extLst>
                <a:ext uri="{FF2B5EF4-FFF2-40B4-BE49-F238E27FC236}">
                  <a16:creationId xmlns:a16="http://schemas.microsoft.com/office/drawing/2014/main" id="{FFEF98B7-AAB2-42E4-8EBE-8518D533DABA}"/>
                </a:ext>
              </a:extLst>
            </p:cNvPr>
            <p:cNvGrpSpPr/>
            <p:nvPr/>
          </p:nvGrpSpPr>
          <p:grpSpPr>
            <a:xfrm>
              <a:off x="7502436" y="3891702"/>
              <a:ext cx="854489" cy="813361"/>
              <a:chOff x="7671294" y="3808818"/>
              <a:chExt cx="558411" cy="558411"/>
            </a:xfrm>
          </p:grpSpPr>
          <p:sp>
            <p:nvSpPr>
              <p:cNvPr id="197" name="íśḻiḑê">
                <a:extLst>
                  <a:ext uri="{FF2B5EF4-FFF2-40B4-BE49-F238E27FC236}">
                    <a16:creationId xmlns:a16="http://schemas.microsoft.com/office/drawing/2014/main" id="{55A486A4-FD83-4EAF-87D9-42C4ABA18FE8}"/>
                  </a:ext>
                </a:extLst>
              </p:cNvPr>
              <p:cNvSpPr/>
              <p:nvPr/>
            </p:nvSpPr>
            <p:spPr>
              <a:xfrm>
                <a:off x="7671294" y="3808818"/>
                <a:ext cx="558411" cy="55841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8" name="phone-receiver_366227">
                <a:extLst>
                  <a:ext uri="{FF2B5EF4-FFF2-40B4-BE49-F238E27FC236}">
                    <a16:creationId xmlns:a16="http://schemas.microsoft.com/office/drawing/2014/main" id="{62EDFA34-D77E-4090-8477-BC22A3CEA05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01353" y="3926884"/>
                <a:ext cx="319786" cy="271136"/>
              </a:xfrm>
              <a:custGeom>
                <a:avLst/>
                <a:gdLst>
                  <a:gd name="connsiteX0" fmla="*/ 505283 w 607639"/>
                  <a:gd name="connsiteY0" fmla="*/ 387128 h 515198"/>
                  <a:gd name="connsiteX1" fmla="*/ 490063 w 607639"/>
                  <a:gd name="connsiteY1" fmla="*/ 402414 h 515198"/>
                  <a:gd name="connsiteX2" fmla="*/ 505283 w 607639"/>
                  <a:gd name="connsiteY2" fmla="*/ 417612 h 515198"/>
                  <a:gd name="connsiteX3" fmla="*/ 529759 w 607639"/>
                  <a:gd name="connsiteY3" fmla="*/ 417612 h 515198"/>
                  <a:gd name="connsiteX4" fmla="*/ 544979 w 607639"/>
                  <a:gd name="connsiteY4" fmla="*/ 402414 h 515198"/>
                  <a:gd name="connsiteX5" fmla="*/ 529759 w 607639"/>
                  <a:gd name="connsiteY5" fmla="*/ 387128 h 515198"/>
                  <a:gd name="connsiteX6" fmla="*/ 419838 w 607639"/>
                  <a:gd name="connsiteY6" fmla="*/ 387128 h 515198"/>
                  <a:gd name="connsiteX7" fmla="*/ 404529 w 607639"/>
                  <a:gd name="connsiteY7" fmla="*/ 402414 h 515198"/>
                  <a:gd name="connsiteX8" fmla="*/ 419838 w 607639"/>
                  <a:gd name="connsiteY8" fmla="*/ 417612 h 515198"/>
                  <a:gd name="connsiteX9" fmla="*/ 444225 w 607639"/>
                  <a:gd name="connsiteY9" fmla="*/ 417612 h 515198"/>
                  <a:gd name="connsiteX10" fmla="*/ 459534 w 607639"/>
                  <a:gd name="connsiteY10" fmla="*/ 402414 h 515198"/>
                  <a:gd name="connsiteX11" fmla="*/ 444225 w 607639"/>
                  <a:gd name="connsiteY11" fmla="*/ 387128 h 515198"/>
                  <a:gd name="connsiteX12" fmla="*/ 334304 w 607639"/>
                  <a:gd name="connsiteY12" fmla="*/ 387128 h 515198"/>
                  <a:gd name="connsiteX13" fmla="*/ 319084 w 607639"/>
                  <a:gd name="connsiteY13" fmla="*/ 402414 h 515198"/>
                  <a:gd name="connsiteX14" fmla="*/ 334304 w 607639"/>
                  <a:gd name="connsiteY14" fmla="*/ 417612 h 515198"/>
                  <a:gd name="connsiteX15" fmla="*/ 358780 w 607639"/>
                  <a:gd name="connsiteY15" fmla="*/ 417612 h 515198"/>
                  <a:gd name="connsiteX16" fmla="*/ 374000 w 607639"/>
                  <a:gd name="connsiteY16" fmla="*/ 402414 h 515198"/>
                  <a:gd name="connsiteX17" fmla="*/ 358780 w 607639"/>
                  <a:gd name="connsiteY17" fmla="*/ 387128 h 515198"/>
                  <a:gd name="connsiteX18" fmla="*/ 505283 w 607639"/>
                  <a:gd name="connsiteY18" fmla="*/ 321626 h 515198"/>
                  <a:gd name="connsiteX19" fmla="*/ 490063 w 607639"/>
                  <a:gd name="connsiteY19" fmla="*/ 336824 h 515198"/>
                  <a:gd name="connsiteX20" fmla="*/ 505283 w 607639"/>
                  <a:gd name="connsiteY20" fmla="*/ 352110 h 515198"/>
                  <a:gd name="connsiteX21" fmla="*/ 529759 w 607639"/>
                  <a:gd name="connsiteY21" fmla="*/ 352110 h 515198"/>
                  <a:gd name="connsiteX22" fmla="*/ 544979 w 607639"/>
                  <a:gd name="connsiteY22" fmla="*/ 336824 h 515198"/>
                  <a:gd name="connsiteX23" fmla="*/ 529759 w 607639"/>
                  <a:gd name="connsiteY23" fmla="*/ 321626 h 515198"/>
                  <a:gd name="connsiteX24" fmla="*/ 419838 w 607639"/>
                  <a:gd name="connsiteY24" fmla="*/ 321626 h 515198"/>
                  <a:gd name="connsiteX25" fmla="*/ 404529 w 607639"/>
                  <a:gd name="connsiteY25" fmla="*/ 336824 h 515198"/>
                  <a:gd name="connsiteX26" fmla="*/ 419838 w 607639"/>
                  <a:gd name="connsiteY26" fmla="*/ 352110 h 515198"/>
                  <a:gd name="connsiteX27" fmla="*/ 444225 w 607639"/>
                  <a:gd name="connsiteY27" fmla="*/ 352110 h 515198"/>
                  <a:gd name="connsiteX28" fmla="*/ 459534 w 607639"/>
                  <a:gd name="connsiteY28" fmla="*/ 336824 h 515198"/>
                  <a:gd name="connsiteX29" fmla="*/ 444225 w 607639"/>
                  <a:gd name="connsiteY29" fmla="*/ 321626 h 515198"/>
                  <a:gd name="connsiteX30" fmla="*/ 334304 w 607639"/>
                  <a:gd name="connsiteY30" fmla="*/ 321626 h 515198"/>
                  <a:gd name="connsiteX31" fmla="*/ 319084 w 607639"/>
                  <a:gd name="connsiteY31" fmla="*/ 336824 h 515198"/>
                  <a:gd name="connsiteX32" fmla="*/ 334304 w 607639"/>
                  <a:gd name="connsiteY32" fmla="*/ 352110 h 515198"/>
                  <a:gd name="connsiteX33" fmla="*/ 358780 w 607639"/>
                  <a:gd name="connsiteY33" fmla="*/ 352110 h 515198"/>
                  <a:gd name="connsiteX34" fmla="*/ 374000 w 607639"/>
                  <a:gd name="connsiteY34" fmla="*/ 336824 h 515198"/>
                  <a:gd name="connsiteX35" fmla="*/ 358780 w 607639"/>
                  <a:gd name="connsiteY35" fmla="*/ 321626 h 515198"/>
                  <a:gd name="connsiteX36" fmla="*/ 505283 w 607639"/>
                  <a:gd name="connsiteY36" fmla="*/ 256035 h 515198"/>
                  <a:gd name="connsiteX37" fmla="*/ 490063 w 607639"/>
                  <a:gd name="connsiteY37" fmla="*/ 271322 h 515198"/>
                  <a:gd name="connsiteX38" fmla="*/ 505283 w 607639"/>
                  <a:gd name="connsiteY38" fmla="*/ 286520 h 515198"/>
                  <a:gd name="connsiteX39" fmla="*/ 529759 w 607639"/>
                  <a:gd name="connsiteY39" fmla="*/ 286520 h 515198"/>
                  <a:gd name="connsiteX40" fmla="*/ 544979 w 607639"/>
                  <a:gd name="connsiteY40" fmla="*/ 271322 h 515198"/>
                  <a:gd name="connsiteX41" fmla="*/ 529759 w 607639"/>
                  <a:gd name="connsiteY41" fmla="*/ 256035 h 515198"/>
                  <a:gd name="connsiteX42" fmla="*/ 419838 w 607639"/>
                  <a:gd name="connsiteY42" fmla="*/ 256035 h 515198"/>
                  <a:gd name="connsiteX43" fmla="*/ 404529 w 607639"/>
                  <a:gd name="connsiteY43" fmla="*/ 271322 h 515198"/>
                  <a:gd name="connsiteX44" fmla="*/ 419838 w 607639"/>
                  <a:gd name="connsiteY44" fmla="*/ 286520 h 515198"/>
                  <a:gd name="connsiteX45" fmla="*/ 444225 w 607639"/>
                  <a:gd name="connsiteY45" fmla="*/ 286520 h 515198"/>
                  <a:gd name="connsiteX46" fmla="*/ 459534 w 607639"/>
                  <a:gd name="connsiteY46" fmla="*/ 271322 h 515198"/>
                  <a:gd name="connsiteX47" fmla="*/ 444225 w 607639"/>
                  <a:gd name="connsiteY47" fmla="*/ 256035 h 515198"/>
                  <a:gd name="connsiteX48" fmla="*/ 334304 w 607639"/>
                  <a:gd name="connsiteY48" fmla="*/ 256035 h 515198"/>
                  <a:gd name="connsiteX49" fmla="*/ 319084 w 607639"/>
                  <a:gd name="connsiteY49" fmla="*/ 271322 h 515198"/>
                  <a:gd name="connsiteX50" fmla="*/ 334304 w 607639"/>
                  <a:gd name="connsiteY50" fmla="*/ 286520 h 515198"/>
                  <a:gd name="connsiteX51" fmla="*/ 358780 w 607639"/>
                  <a:gd name="connsiteY51" fmla="*/ 286520 h 515198"/>
                  <a:gd name="connsiteX52" fmla="*/ 374000 w 607639"/>
                  <a:gd name="connsiteY52" fmla="*/ 271322 h 515198"/>
                  <a:gd name="connsiteX53" fmla="*/ 358780 w 607639"/>
                  <a:gd name="connsiteY53" fmla="*/ 256035 h 515198"/>
                  <a:gd name="connsiteX54" fmla="*/ 334304 w 607639"/>
                  <a:gd name="connsiteY54" fmla="*/ 146273 h 515198"/>
                  <a:gd name="connsiteX55" fmla="*/ 319084 w 607639"/>
                  <a:gd name="connsiteY55" fmla="*/ 161560 h 515198"/>
                  <a:gd name="connsiteX56" fmla="*/ 334304 w 607639"/>
                  <a:gd name="connsiteY56" fmla="*/ 176758 h 515198"/>
                  <a:gd name="connsiteX57" fmla="*/ 529759 w 607639"/>
                  <a:gd name="connsiteY57" fmla="*/ 176758 h 515198"/>
                  <a:gd name="connsiteX58" fmla="*/ 544979 w 607639"/>
                  <a:gd name="connsiteY58" fmla="*/ 161560 h 515198"/>
                  <a:gd name="connsiteX59" fmla="*/ 529759 w 607639"/>
                  <a:gd name="connsiteY59" fmla="*/ 146273 h 515198"/>
                  <a:gd name="connsiteX60" fmla="*/ 242717 w 607639"/>
                  <a:gd name="connsiteY60" fmla="*/ 65485 h 515198"/>
                  <a:gd name="connsiteX61" fmla="*/ 537414 w 607639"/>
                  <a:gd name="connsiteY61" fmla="*/ 65485 h 515198"/>
                  <a:gd name="connsiteX62" fmla="*/ 607639 w 607639"/>
                  <a:gd name="connsiteY62" fmla="*/ 136230 h 515198"/>
                  <a:gd name="connsiteX63" fmla="*/ 607639 w 607639"/>
                  <a:gd name="connsiteY63" fmla="*/ 445164 h 515198"/>
                  <a:gd name="connsiteX64" fmla="*/ 537414 w 607639"/>
                  <a:gd name="connsiteY64" fmla="*/ 515198 h 515198"/>
                  <a:gd name="connsiteX65" fmla="*/ 70225 w 607639"/>
                  <a:gd name="connsiteY65" fmla="*/ 515198 h 515198"/>
                  <a:gd name="connsiteX66" fmla="*/ 0 w 607639"/>
                  <a:gd name="connsiteY66" fmla="*/ 445164 h 515198"/>
                  <a:gd name="connsiteX67" fmla="*/ 0 w 607639"/>
                  <a:gd name="connsiteY67" fmla="*/ 136230 h 515198"/>
                  <a:gd name="connsiteX68" fmla="*/ 58031 w 607639"/>
                  <a:gd name="connsiteY68" fmla="*/ 67085 h 515198"/>
                  <a:gd name="connsiteX69" fmla="*/ 58031 w 607639"/>
                  <a:gd name="connsiteY69" fmla="*/ 428366 h 515198"/>
                  <a:gd name="connsiteX70" fmla="*/ 73963 w 607639"/>
                  <a:gd name="connsiteY70" fmla="*/ 443564 h 515198"/>
                  <a:gd name="connsiteX71" fmla="*/ 227319 w 607639"/>
                  <a:gd name="connsiteY71" fmla="*/ 443564 h 515198"/>
                  <a:gd name="connsiteX72" fmla="*/ 242717 w 607639"/>
                  <a:gd name="connsiteY72" fmla="*/ 428366 h 515198"/>
                  <a:gd name="connsiteX73" fmla="*/ 88560 w 607639"/>
                  <a:gd name="connsiteY73" fmla="*/ 0 h 515198"/>
                  <a:gd name="connsiteX74" fmla="*/ 212191 w 607639"/>
                  <a:gd name="connsiteY74" fmla="*/ 0 h 515198"/>
                  <a:gd name="connsiteX75" fmla="*/ 212191 w 607639"/>
                  <a:gd name="connsiteY75" fmla="*/ 413019 h 515198"/>
                  <a:gd name="connsiteX76" fmla="*/ 88560 w 607639"/>
                  <a:gd name="connsiteY76" fmla="*/ 413019 h 51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607639" h="515198">
                    <a:moveTo>
                      <a:pt x="505283" y="387128"/>
                    </a:moveTo>
                    <a:cubicBezTo>
                      <a:pt x="496916" y="387128"/>
                      <a:pt x="490063" y="393971"/>
                      <a:pt x="490063" y="402414"/>
                    </a:cubicBezTo>
                    <a:cubicBezTo>
                      <a:pt x="490063" y="410857"/>
                      <a:pt x="496916" y="417612"/>
                      <a:pt x="505283" y="417612"/>
                    </a:cubicBezTo>
                    <a:lnTo>
                      <a:pt x="529759" y="417612"/>
                    </a:lnTo>
                    <a:cubicBezTo>
                      <a:pt x="538215" y="417612"/>
                      <a:pt x="544979" y="410857"/>
                      <a:pt x="544979" y="402414"/>
                    </a:cubicBezTo>
                    <a:cubicBezTo>
                      <a:pt x="544979" y="393971"/>
                      <a:pt x="538215" y="387128"/>
                      <a:pt x="529759" y="387128"/>
                    </a:cubicBezTo>
                    <a:close/>
                    <a:moveTo>
                      <a:pt x="419838" y="387128"/>
                    </a:moveTo>
                    <a:cubicBezTo>
                      <a:pt x="411382" y="387128"/>
                      <a:pt x="404529" y="393971"/>
                      <a:pt x="404529" y="402414"/>
                    </a:cubicBezTo>
                    <a:cubicBezTo>
                      <a:pt x="404529" y="410857"/>
                      <a:pt x="411382" y="417612"/>
                      <a:pt x="419838" y="417612"/>
                    </a:cubicBezTo>
                    <a:lnTo>
                      <a:pt x="444225" y="417612"/>
                    </a:lnTo>
                    <a:cubicBezTo>
                      <a:pt x="452681" y="417612"/>
                      <a:pt x="459534" y="410857"/>
                      <a:pt x="459534" y="402414"/>
                    </a:cubicBezTo>
                    <a:cubicBezTo>
                      <a:pt x="459534" y="393971"/>
                      <a:pt x="452681" y="387128"/>
                      <a:pt x="444225" y="387128"/>
                    </a:cubicBezTo>
                    <a:close/>
                    <a:moveTo>
                      <a:pt x="334304" y="387128"/>
                    </a:moveTo>
                    <a:cubicBezTo>
                      <a:pt x="325937" y="387128"/>
                      <a:pt x="319084" y="393971"/>
                      <a:pt x="319084" y="402414"/>
                    </a:cubicBezTo>
                    <a:cubicBezTo>
                      <a:pt x="319084" y="410857"/>
                      <a:pt x="325937" y="417612"/>
                      <a:pt x="334304" y="417612"/>
                    </a:cubicBezTo>
                    <a:lnTo>
                      <a:pt x="358780" y="417612"/>
                    </a:lnTo>
                    <a:cubicBezTo>
                      <a:pt x="367236" y="417612"/>
                      <a:pt x="374000" y="410857"/>
                      <a:pt x="374000" y="402414"/>
                    </a:cubicBezTo>
                    <a:cubicBezTo>
                      <a:pt x="374000" y="393971"/>
                      <a:pt x="367236" y="387128"/>
                      <a:pt x="358780" y="387128"/>
                    </a:cubicBezTo>
                    <a:close/>
                    <a:moveTo>
                      <a:pt x="505283" y="321626"/>
                    </a:moveTo>
                    <a:cubicBezTo>
                      <a:pt x="496916" y="321626"/>
                      <a:pt x="490063" y="328469"/>
                      <a:pt x="490063" y="336824"/>
                    </a:cubicBezTo>
                    <a:cubicBezTo>
                      <a:pt x="490063" y="345267"/>
                      <a:pt x="496916" y="352110"/>
                      <a:pt x="505283" y="352110"/>
                    </a:cubicBezTo>
                    <a:lnTo>
                      <a:pt x="529759" y="352110"/>
                    </a:lnTo>
                    <a:cubicBezTo>
                      <a:pt x="538215" y="352110"/>
                      <a:pt x="544979" y="345267"/>
                      <a:pt x="544979" y="336824"/>
                    </a:cubicBezTo>
                    <a:cubicBezTo>
                      <a:pt x="544979" y="328469"/>
                      <a:pt x="538215" y="321626"/>
                      <a:pt x="529759" y="321626"/>
                    </a:cubicBezTo>
                    <a:close/>
                    <a:moveTo>
                      <a:pt x="419838" y="321626"/>
                    </a:moveTo>
                    <a:cubicBezTo>
                      <a:pt x="411382" y="321626"/>
                      <a:pt x="404529" y="328469"/>
                      <a:pt x="404529" y="336824"/>
                    </a:cubicBezTo>
                    <a:cubicBezTo>
                      <a:pt x="404529" y="345267"/>
                      <a:pt x="411382" y="352110"/>
                      <a:pt x="419838" y="352110"/>
                    </a:cubicBezTo>
                    <a:lnTo>
                      <a:pt x="444225" y="352110"/>
                    </a:lnTo>
                    <a:cubicBezTo>
                      <a:pt x="452681" y="352110"/>
                      <a:pt x="459534" y="345267"/>
                      <a:pt x="459534" y="336824"/>
                    </a:cubicBezTo>
                    <a:cubicBezTo>
                      <a:pt x="459534" y="328469"/>
                      <a:pt x="452681" y="321626"/>
                      <a:pt x="444225" y="321626"/>
                    </a:cubicBezTo>
                    <a:close/>
                    <a:moveTo>
                      <a:pt x="334304" y="321626"/>
                    </a:moveTo>
                    <a:cubicBezTo>
                      <a:pt x="325937" y="321626"/>
                      <a:pt x="319084" y="328469"/>
                      <a:pt x="319084" y="336824"/>
                    </a:cubicBezTo>
                    <a:cubicBezTo>
                      <a:pt x="319084" y="345267"/>
                      <a:pt x="325937" y="352110"/>
                      <a:pt x="334304" y="352110"/>
                    </a:cubicBezTo>
                    <a:lnTo>
                      <a:pt x="358780" y="352110"/>
                    </a:lnTo>
                    <a:cubicBezTo>
                      <a:pt x="367236" y="352110"/>
                      <a:pt x="374000" y="345267"/>
                      <a:pt x="374000" y="336824"/>
                    </a:cubicBezTo>
                    <a:cubicBezTo>
                      <a:pt x="374000" y="328469"/>
                      <a:pt x="367236" y="321626"/>
                      <a:pt x="358780" y="321626"/>
                    </a:cubicBezTo>
                    <a:close/>
                    <a:moveTo>
                      <a:pt x="505283" y="256035"/>
                    </a:moveTo>
                    <a:cubicBezTo>
                      <a:pt x="496916" y="256035"/>
                      <a:pt x="490063" y="262879"/>
                      <a:pt x="490063" y="271322"/>
                    </a:cubicBezTo>
                    <a:cubicBezTo>
                      <a:pt x="490063" y="279676"/>
                      <a:pt x="496916" y="286520"/>
                      <a:pt x="505283" y="286520"/>
                    </a:cubicBezTo>
                    <a:lnTo>
                      <a:pt x="529759" y="286520"/>
                    </a:lnTo>
                    <a:cubicBezTo>
                      <a:pt x="538215" y="286520"/>
                      <a:pt x="544979" y="279676"/>
                      <a:pt x="544979" y="271322"/>
                    </a:cubicBezTo>
                    <a:cubicBezTo>
                      <a:pt x="544979" y="262879"/>
                      <a:pt x="538215" y="256035"/>
                      <a:pt x="529759" y="256035"/>
                    </a:cubicBezTo>
                    <a:close/>
                    <a:moveTo>
                      <a:pt x="419838" y="256035"/>
                    </a:moveTo>
                    <a:cubicBezTo>
                      <a:pt x="411382" y="256035"/>
                      <a:pt x="404529" y="262879"/>
                      <a:pt x="404529" y="271322"/>
                    </a:cubicBezTo>
                    <a:cubicBezTo>
                      <a:pt x="404529" y="279676"/>
                      <a:pt x="411382" y="286520"/>
                      <a:pt x="419838" y="286520"/>
                    </a:cubicBezTo>
                    <a:lnTo>
                      <a:pt x="444225" y="286520"/>
                    </a:lnTo>
                    <a:cubicBezTo>
                      <a:pt x="452681" y="286520"/>
                      <a:pt x="459534" y="279676"/>
                      <a:pt x="459534" y="271322"/>
                    </a:cubicBezTo>
                    <a:cubicBezTo>
                      <a:pt x="459534" y="262879"/>
                      <a:pt x="452681" y="256035"/>
                      <a:pt x="444225" y="256035"/>
                    </a:cubicBezTo>
                    <a:close/>
                    <a:moveTo>
                      <a:pt x="334304" y="256035"/>
                    </a:moveTo>
                    <a:cubicBezTo>
                      <a:pt x="325937" y="256035"/>
                      <a:pt x="319084" y="262879"/>
                      <a:pt x="319084" y="271322"/>
                    </a:cubicBezTo>
                    <a:cubicBezTo>
                      <a:pt x="319084" y="279676"/>
                      <a:pt x="325937" y="286520"/>
                      <a:pt x="334304" y="286520"/>
                    </a:cubicBezTo>
                    <a:lnTo>
                      <a:pt x="358780" y="286520"/>
                    </a:lnTo>
                    <a:cubicBezTo>
                      <a:pt x="367236" y="286520"/>
                      <a:pt x="374000" y="279676"/>
                      <a:pt x="374000" y="271322"/>
                    </a:cubicBezTo>
                    <a:cubicBezTo>
                      <a:pt x="374000" y="262879"/>
                      <a:pt x="367236" y="256035"/>
                      <a:pt x="358780" y="256035"/>
                    </a:cubicBezTo>
                    <a:close/>
                    <a:moveTo>
                      <a:pt x="334304" y="146273"/>
                    </a:moveTo>
                    <a:cubicBezTo>
                      <a:pt x="325937" y="146273"/>
                      <a:pt x="319084" y="153117"/>
                      <a:pt x="319084" y="161560"/>
                    </a:cubicBezTo>
                    <a:cubicBezTo>
                      <a:pt x="319084" y="169914"/>
                      <a:pt x="325937" y="176758"/>
                      <a:pt x="334304" y="176758"/>
                    </a:cubicBezTo>
                    <a:lnTo>
                      <a:pt x="529759" y="176758"/>
                    </a:lnTo>
                    <a:cubicBezTo>
                      <a:pt x="538215" y="176758"/>
                      <a:pt x="544979" y="169914"/>
                      <a:pt x="544979" y="161560"/>
                    </a:cubicBezTo>
                    <a:cubicBezTo>
                      <a:pt x="544979" y="153117"/>
                      <a:pt x="538215" y="146273"/>
                      <a:pt x="529759" y="146273"/>
                    </a:cubicBezTo>
                    <a:close/>
                    <a:moveTo>
                      <a:pt x="242717" y="65485"/>
                    </a:moveTo>
                    <a:lnTo>
                      <a:pt x="537414" y="65485"/>
                    </a:lnTo>
                    <a:cubicBezTo>
                      <a:pt x="576131" y="65485"/>
                      <a:pt x="607639" y="97569"/>
                      <a:pt x="607639" y="136230"/>
                    </a:cubicBezTo>
                    <a:lnTo>
                      <a:pt x="607639" y="445164"/>
                    </a:lnTo>
                    <a:cubicBezTo>
                      <a:pt x="607639" y="483825"/>
                      <a:pt x="576131" y="515198"/>
                      <a:pt x="537414" y="515198"/>
                    </a:cubicBezTo>
                    <a:lnTo>
                      <a:pt x="70225" y="515198"/>
                    </a:lnTo>
                    <a:cubicBezTo>
                      <a:pt x="31508" y="515198"/>
                      <a:pt x="0" y="483825"/>
                      <a:pt x="0" y="445164"/>
                    </a:cubicBezTo>
                    <a:lnTo>
                      <a:pt x="0" y="136230"/>
                    </a:lnTo>
                    <a:cubicBezTo>
                      <a:pt x="0" y="101480"/>
                      <a:pt x="25990" y="72506"/>
                      <a:pt x="58031" y="67085"/>
                    </a:cubicBezTo>
                    <a:lnTo>
                      <a:pt x="58031" y="428366"/>
                    </a:lnTo>
                    <a:cubicBezTo>
                      <a:pt x="58031" y="436720"/>
                      <a:pt x="65597" y="443564"/>
                      <a:pt x="73963" y="443564"/>
                    </a:cubicBezTo>
                    <a:lnTo>
                      <a:pt x="227319" y="443564"/>
                    </a:lnTo>
                    <a:cubicBezTo>
                      <a:pt x="235775" y="443564"/>
                      <a:pt x="242717" y="436720"/>
                      <a:pt x="242717" y="428366"/>
                    </a:cubicBezTo>
                    <a:close/>
                    <a:moveTo>
                      <a:pt x="88560" y="0"/>
                    </a:moveTo>
                    <a:lnTo>
                      <a:pt x="212191" y="0"/>
                    </a:lnTo>
                    <a:lnTo>
                      <a:pt x="212191" y="413019"/>
                    </a:lnTo>
                    <a:lnTo>
                      <a:pt x="88560" y="4130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92" name="椭圆 19">
              <a:extLst>
                <a:ext uri="{FF2B5EF4-FFF2-40B4-BE49-F238E27FC236}">
                  <a16:creationId xmlns:a16="http://schemas.microsoft.com/office/drawing/2014/main" id="{221BA61D-3772-4D6D-ACE8-07E370726983}"/>
                </a:ext>
              </a:extLst>
            </p:cNvPr>
            <p:cNvSpPr/>
            <p:nvPr/>
          </p:nvSpPr>
          <p:spPr>
            <a:xfrm>
              <a:off x="5017336" y="2742022"/>
              <a:ext cx="1764078" cy="167084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193" name="组合 20">
              <a:extLst>
                <a:ext uri="{FF2B5EF4-FFF2-40B4-BE49-F238E27FC236}">
                  <a16:creationId xmlns:a16="http://schemas.microsoft.com/office/drawing/2014/main" id="{317BF3B3-52B8-4291-BCAC-75E251E3F59A}"/>
                </a:ext>
              </a:extLst>
            </p:cNvPr>
            <p:cNvGrpSpPr/>
            <p:nvPr/>
          </p:nvGrpSpPr>
          <p:grpSpPr>
            <a:xfrm>
              <a:off x="5278730" y="3092033"/>
              <a:ext cx="1221109" cy="960489"/>
              <a:chOff x="-30163" y="2008720"/>
              <a:chExt cx="6554667" cy="4993742"/>
            </a:xfrm>
          </p:grpSpPr>
          <p:pic>
            <p:nvPicPr>
              <p:cNvPr id="195" name="图片 22">
                <a:extLst>
                  <a:ext uri="{FF2B5EF4-FFF2-40B4-BE49-F238E27FC236}">
                    <a16:creationId xmlns:a16="http://schemas.microsoft.com/office/drawing/2014/main" id="{19A0355E-042C-4E5B-BA34-C6503BEBE8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163" y="2008720"/>
                <a:ext cx="6554667" cy="4993742"/>
              </a:xfrm>
              <a:prstGeom prst="rect">
                <a:avLst/>
              </a:prstGeom>
            </p:spPr>
          </p:pic>
          <p:pic>
            <p:nvPicPr>
              <p:cNvPr id="196" name="Picture 2" descr="image001">
                <a:extLst>
                  <a:ext uri="{FF2B5EF4-FFF2-40B4-BE49-F238E27FC236}">
                    <a16:creationId xmlns:a16="http://schemas.microsoft.com/office/drawing/2014/main" id="{2B7B4E3A-0E65-4C4F-997B-04232F22BB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74" y="2173197"/>
                <a:ext cx="6311868" cy="3654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" name="íş1íḓè">
              <a:extLst>
                <a:ext uri="{FF2B5EF4-FFF2-40B4-BE49-F238E27FC236}">
                  <a16:creationId xmlns:a16="http://schemas.microsoft.com/office/drawing/2014/main" id="{53DC8211-3E31-460D-BA42-324D706EB2EE}"/>
                </a:ext>
              </a:extLst>
            </p:cNvPr>
            <p:cNvSpPr txBox="1"/>
            <p:nvPr/>
          </p:nvSpPr>
          <p:spPr>
            <a:xfrm>
              <a:off x="4860250" y="4034086"/>
              <a:ext cx="2082666" cy="36844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DSS</a:t>
              </a:r>
              <a:endParaRPr lang="zh-CN" altLang="en-US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2" name="组合 45">
            <a:extLst>
              <a:ext uri="{FF2B5EF4-FFF2-40B4-BE49-F238E27FC236}">
                <a16:creationId xmlns:a16="http://schemas.microsoft.com/office/drawing/2014/main" id="{BAEFF41F-3022-4A32-9B92-1B22B5B7CFAD}"/>
              </a:ext>
            </a:extLst>
          </p:cNvPr>
          <p:cNvGrpSpPr/>
          <p:nvPr/>
        </p:nvGrpSpPr>
        <p:grpSpPr>
          <a:xfrm>
            <a:off x="3772715" y="3569308"/>
            <a:ext cx="476560" cy="972116"/>
            <a:chOff x="7964593" y="1733866"/>
            <a:chExt cx="1080180" cy="2160000"/>
          </a:xfrm>
        </p:grpSpPr>
        <p:pic>
          <p:nvPicPr>
            <p:cNvPr id="213" name="图片 46">
              <a:extLst>
                <a:ext uri="{FF2B5EF4-FFF2-40B4-BE49-F238E27FC236}">
                  <a16:creationId xmlns:a16="http://schemas.microsoft.com/office/drawing/2014/main" id="{9DADDFA3-E61B-4209-8A61-056A201F1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38"/>
            <a:stretch/>
          </p:blipFill>
          <p:spPr>
            <a:xfrm>
              <a:off x="7964593" y="1733866"/>
              <a:ext cx="1080180" cy="2160000"/>
            </a:xfrm>
            <a:prstGeom prst="rect">
              <a:avLst/>
            </a:prstGeom>
            <a:effectLst>
              <a:outerShdw blurRad="127000" dist="127000" dir="8100000" algn="tr" rotWithShape="0">
                <a:prstClr val="black">
                  <a:alpha val="33000"/>
                </a:prstClr>
              </a:outerShdw>
            </a:effectLst>
          </p:spPr>
        </p:pic>
        <p:pic>
          <p:nvPicPr>
            <p:cNvPr id="214" name="Picture 5" descr="G:\2-工作文档\1-产品线\1-可视对讲VDP\1. 产品规划\15-平台 EXPRESS\VTSS mobile UE\海外可视对讲效果图\05海外可视对讲呼叫.jpg">
              <a:extLst>
                <a:ext uri="{FF2B5EF4-FFF2-40B4-BE49-F238E27FC236}">
                  <a16:creationId xmlns:a16="http://schemas.microsoft.com/office/drawing/2014/main" id="{FD4D72B0-D483-46CF-BD5A-DC1D64A10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885" y="1973395"/>
              <a:ext cx="927903" cy="1669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5" name="îṡḻiḓé">
            <a:extLst>
              <a:ext uri="{FF2B5EF4-FFF2-40B4-BE49-F238E27FC236}">
                <a16:creationId xmlns:a16="http://schemas.microsoft.com/office/drawing/2014/main" id="{98387373-0BB2-47EF-AB0B-2A6FA474EF59}"/>
              </a:ext>
            </a:extLst>
          </p:cNvPr>
          <p:cNvSpPr txBox="1"/>
          <p:nvPr/>
        </p:nvSpPr>
        <p:spPr bwMode="auto">
          <a:xfrm>
            <a:off x="464573" y="4743464"/>
            <a:ext cx="2745631" cy="4418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913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5B9BD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Management Center</a:t>
            </a:r>
          </a:p>
        </p:txBody>
      </p:sp>
      <p:sp>
        <p:nvSpPr>
          <p:cNvPr id="216" name="íşľîďe">
            <a:extLst>
              <a:ext uri="{FF2B5EF4-FFF2-40B4-BE49-F238E27FC236}">
                <a16:creationId xmlns:a16="http://schemas.microsoft.com/office/drawing/2014/main" id="{562B38E6-979D-4306-B222-20D7E5D9D917}"/>
              </a:ext>
            </a:extLst>
          </p:cNvPr>
          <p:cNvSpPr/>
          <p:nvPr/>
        </p:nvSpPr>
        <p:spPr bwMode="auto">
          <a:xfrm>
            <a:off x="434747" y="5315921"/>
            <a:ext cx="3326851" cy="118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/>
          <a:p>
            <a:pPr marL="171446" indent="-171446" defTabSz="9143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zh-CN" sz="12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Historie přístupu a hovorů</a:t>
            </a:r>
            <a:endParaRPr lang="en-US" altLang="zh-CN" sz="12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71446" indent="-171446" defTabSz="9143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zh-CN" sz="12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Export událostí</a:t>
            </a:r>
            <a:endParaRPr lang="en-US" altLang="zh-CN" sz="12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71446" indent="-171446" defTabSz="9143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zh-CN" sz="12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Vyhodnocení alarmů a následná interakce</a:t>
            </a:r>
            <a:endParaRPr lang="en-US" altLang="zh-CN" sz="12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71446" indent="-171446" defTabSz="91435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zh-CN" sz="12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Vzdálené otevírání dveří</a:t>
            </a:r>
            <a:endParaRPr lang="en-US" altLang="zh-CN" sz="12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7" name="îṥ1íďé">
            <a:extLst>
              <a:ext uri="{FF2B5EF4-FFF2-40B4-BE49-F238E27FC236}">
                <a16:creationId xmlns:a16="http://schemas.microsoft.com/office/drawing/2014/main" id="{19806D01-48A1-4062-AA17-FB577F9C57CA}"/>
              </a:ext>
            </a:extLst>
          </p:cNvPr>
          <p:cNvSpPr txBox="1"/>
          <p:nvPr/>
        </p:nvSpPr>
        <p:spPr bwMode="auto">
          <a:xfrm>
            <a:off x="8501342" y="4743464"/>
            <a:ext cx="2745631" cy="44180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913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ED7D3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SIP Server</a:t>
            </a:r>
          </a:p>
        </p:txBody>
      </p:sp>
      <p:sp>
        <p:nvSpPr>
          <p:cNvPr id="218" name="iśḻíḋe">
            <a:extLst>
              <a:ext uri="{FF2B5EF4-FFF2-40B4-BE49-F238E27FC236}">
                <a16:creationId xmlns:a16="http://schemas.microsoft.com/office/drawing/2014/main" id="{ED3A7818-3EF8-4118-AECF-622121A2AE1F}"/>
              </a:ext>
            </a:extLst>
          </p:cNvPr>
          <p:cNvSpPr/>
          <p:nvPr/>
        </p:nvSpPr>
        <p:spPr bwMode="auto">
          <a:xfrm>
            <a:off x="8406272" y="5238559"/>
            <a:ext cx="3952123" cy="86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46" indent="-171446" defTabSz="121913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zh-CN" sz="12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Všechny jednotky registrované na jednom serveru</a:t>
            </a:r>
            <a:endParaRPr lang="en-US" altLang="zh-CN" sz="12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9" name="îs1îďe">
            <a:extLst>
              <a:ext uri="{FF2B5EF4-FFF2-40B4-BE49-F238E27FC236}">
                <a16:creationId xmlns:a16="http://schemas.microsoft.com/office/drawing/2014/main" id="{0E30BE64-0AC3-40B1-901E-308E4640378D}"/>
              </a:ext>
            </a:extLst>
          </p:cNvPr>
          <p:cNvSpPr/>
          <p:nvPr/>
        </p:nvSpPr>
        <p:spPr bwMode="auto">
          <a:xfrm>
            <a:off x="8430404" y="5633270"/>
            <a:ext cx="3418731" cy="86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46" indent="-171446" defTabSz="1219139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zh-CN" sz="12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Všechny zařízení můžou nezávisle komunikovat mezi sebou</a:t>
            </a:r>
            <a:endParaRPr lang="en-US" altLang="zh-CN" sz="12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8158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22" name="右箭头 18"/>
          <p:cNvSpPr/>
          <p:nvPr/>
        </p:nvSpPr>
        <p:spPr>
          <a:xfrm>
            <a:off x="3858542" y="3800747"/>
            <a:ext cx="357190" cy="214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2" name="TextBox 9"/>
          <p:cNvSpPr txBox="1"/>
          <p:nvPr/>
        </p:nvSpPr>
        <p:spPr>
          <a:xfrm>
            <a:off x="2279576" y="1147391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DSS Express – Video </a:t>
            </a:r>
            <a:r>
              <a:rPr lang="cs-CZ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Intercom</a:t>
            </a:r>
            <a:endParaRPr lang="cs-CZ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8093245-C845-4D21-8B8B-A29A37620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284" y="1949803"/>
            <a:ext cx="7791132" cy="486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7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22" name="右箭头 18"/>
          <p:cNvSpPr/>
          <p:nvPr/>
        </p:nvSpPr>
        <p:spPr>
          <a:xfrm>
            <a:off x="3858542" y="3800747"/>
            <a:ext cx="357190" cy="214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2" name="TextBox 9"/>
          <p:cNvSpPr txBox="1"/>
          <p:nvPr/>
        </p:nvSpPr>
        <p:spPr>
          <a:xfrm>
            <a:off x="1415480" y="1147391"/>
            <a:ext cx="10009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DSS Express – </a:t>
            </a:r>
            <a:r>
              <a:rPr lang="cs-CZ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Personnel</a:t>
            </a:r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management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50C20C-AE04-45E9-8465-7467C7BEE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20" y="1916832"/>
            <a:ext cx="792877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32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22" name="右箭头 18"/>
          <p:cNvSpPr/>
          <p:nvPr/>
        </p:nvSpPr>
        <p:spPr>
          <a:xfrm>
            <a:off x="3858542" y="3800747"/>
            <a:ext cx="357190" cy="214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2" name="TextBox 9"/>
          <p:cNvSpPr txBox="1"/>
          <p:nvPr/>
        </p:nvSpPr>
        <p:spPr>
          <a:xfrm>
            <a:off x="2639616" y="1147391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DSS Express – </a:t>
            </a:r>
            <a:r>
              <a:rPr lang="cs-CZ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Intercom</a:t>
            </a:r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log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6AF3C9-ABE2-46CF-A152-49D4AB0A2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492896"/>
            <a:ext cx="10632504" cy="34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06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>
            <a:extLst>
              <a:ext uri="{FF2B5EF4-FFF2-40B4-BE49-F238E27FC236}">
                <a16:creationId xmlns:a16="http://schemas.microsoft.com/office/drawing/2014/main" id="{DABD1DC9-F76F-4E59-A70A-7A291B8B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464" y="206084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Nadpis 3">
            <a:extLst>
              <a:ext uri="{FF2B5EF4-FFF2-40B4-BE49-F238E27FC236}">
                <a16:creationId xmlns:a16="http://schemas.microsoft.com/office/drawing/2014/main" id="{2958F6B7-6114-4054-BD5C-AE85A77271FE}"/>
              </a:ext>
            </a:extLst>
          </p:cNvPr>
          <p:cNvSpPr txBox="1">
            <a:spLocks/>
          </p:cNvSpPr>
          <p:nvPr/>
        </p:nvSpPr>
        <p:spPr>
          <a:xfrm>
            <a:off x="859367" y="260353"/>
            <a:ext cx="5340097" cy="543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Mobilní aplikace DMSS</a:t>
            </a:r>
            <a:endParaRPr lang="sk-SK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34653A3-4942-49EF-A323-61D8D3793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472" y="1412856"/>
            <a:ext cx="2352534" cy="505228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FD15158-9D80-41BE-B0A2-90ADB7A53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8968" y="1412856"/>
            <a:ext cx="2333617" cy="5017608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F2FDD79-5C22-4298-8E58-4F1EC861A3D8}"/>
              </a:ext>
            </a:extLst>
          </p:cNvPr>
          <p:cNvSpPr/>
          <p:nvPr/>
        </p:nvSpPr>
        <p:spPr>
          <a:xfrm>
            <a:off x="4367808" y="3383051"/>
            <a:ext cx="6096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Alarm </a:t>
            </a:r>
            <a:r>
              <a:rPr lang="cs-CZ" b="1" dirty="0" err="1">
                <a:solidFill>
                  <a:prstClr val="black"/>
                </a:solidFill>
              </a:rPr>
              <a:t>push</a:t>
            </a:r>
            <a:r>
              <a:rPr lang="cs-CZ" b="1" dirty="0">
                <a:solidFill>
                  <a:prstClr val="black"/>
                </a:solidFill>
              </a:rPr>
              <a:t> notifikace (včetně zazvonění)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Komunikace s dveřní stanicí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Obousměrná audio komunikace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Vzdálené otevření zámku</a:t>
            </a:r>
          </a:p>
        </p:txBody>
      </p:sp>
    </p:spTree>
    <p:extLst>
      <p:ext uri="{BB962C8B-B14F-4D97-AF65-F5344CB8AC3E}">
        <p14:creationId xmlns:p14="http://schemas.microsoft.com/office/powerpoint/2010/main" val="1445606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528" y="44624"/>
            <a:ext cx="856895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videovrátné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2009CC8-CCFC-4B43-8FF3-69E3BD14FB1C}"/>
              </a:ext>
            </a:extLst>
          </p:cNvPr>
          <p:cNvSpPr txBox="1">
            <a:spLocks/>
          </p:cNvSpPr>
          <p:nvPr/>
        </p:nvSpPr>
        <p:spPr>
          <a:xfrm>
            <a:off x="608896" y="2276872"/>
            <a:ext cx="6639232" cy="426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IP dveřní stanice </a:t>
            </a:r>
            <a:r>
              <a:rPr lang="cs-CZ" sz="2300" b="1" dirty="0">
                <a:solidFill>
                  <a:prstClr val="black"/>
                </a:solidFill>
              </a:rPr>
              <a:t>v úzkém provedení, plast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2Mpix kamera, široký 110</a:t>
            </a:r>
            <a:r>
              <a:rPr lang="cs-CZ" sz="2400" dirty="0"/>
              <a:t>°</a:t>
            </a:r>
            <a:r>
              <a:rPr lang="cs-CZ" sz="2300" dirty="0">
                <a:solidFill>
                  <a:prstClr val="black"/>
                </a:solidFill>
              </a:rPr>
              <a:t> úhel záběru 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b="1" dirty="0">
                <a:solidFill>
                  <a:prstClr val="black"/>
                </a:solidFill>
              </a:rPr>
              <a:t>Kvalitní noční IR vidění, WDR 120dB, ICR</a:t>
            </a:r>
            <a:r>
              <a:rPr lang="cs-CZ" sz="2300" dirty="0">
                <a:solidFill>
                  <a:prstClr val="black"/>
                </a:solidFill>
              </a:rPr>
              <a:t> 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b="1" dirty="0">
                <a:solidFill>
                  <a:prstClr val="black"/>
                </a:solidFill>
              </a:rPr>
              <a:t>RFID 13,56MHz čtečka </a:t>
            </a:r>
            <a:r>
              <a:rPr lang="cs-CZ" sz="2300" dirty="0">
                <a:solidFill>
                  <a:prstClr val="black"/>
                </a:solidFill>
              </a:rPr>
              <a:t>(model VTO2311R-WP)</a:t>
            </a:r>
            <a:endParaRPr lang="cs-CZ" sz="2300" b="1" dirty="0">
              <a:solidFill>
                <a:prstClr val="black"/>
              </a:solidFill>
            </a:endParaRP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b="1" dirty="0" err="1">
                <a:solidFill>
                  <a:prstClr val="black"/>
                </a:solidFill>
              </a:rPr>
              <a:t>WiFi</a:t>
            </a:r>
            <a:r>
              <a:rPr lang="cs-CZ" sz="2300" b="1" dirty="0">
                <a:solidFill>
                  <a:prstClr val="black"/>
                </a:solidFill>
              </a:rPr>
              <a:t> 802.11b/g/n </a:t>
            </a:r>
            <a:r>
              <a:rPr lang="cs-CZ" sz="2300" dirty="0">
                <a:solidFill>
                  <a:prstClr val="black"/>
                </a:solidFill>
              </a:rPr>
              <a:t>(model VTO2311R-WP)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 err="1">
                <a:solidFill>
                  <a:prstClr val="black"/>
                </a:solidFill>
              </a:rPr>
              <a:t>Tamper</a:t>
            </a:r>
            <a:r>
              <a:rPr lang="cs-CZ" sz="2300" dirty="0">
                <a:solidFill>
                  <a:prstClr val="black"/>
                </a:solidFill>
              </a:rPr>
              <a:t> alarm, hlasová zpráva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Česká webová správa, české audio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Mobilní aplikace, DSS Express na PC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Lze integrovat do NVR, podpora detekce pohybu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b="1" dirty="0">
                <a:solidFill>
                  <a:prstClr val="black"/>
                </a:solidFill>
              </a:rPr>
              <a:t>Krytí IP65, teplota -40°C to + 60°C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Napájení: </a:t>
            </a:r>
            <a:r>
              <a:rPr lang="cs-CZ" sz="2300" b="1" dirty="0">
                <a:solidFill>
                  <a:prstClr val="black"/>
                </a:solidFill>
              </a:rPr>
              <a:t>12-33V DC </a:t>
            </a:r>
            <a:r>
              <a:rPr lang="cs-CZ" sz="2300" dirty="0">
                <a:solidFill>
                  <a:prstClr val="black"/>
                </a:solidFill>
              </a:rPr>
              <a:t>nebo </a:t>
            </a:r>
            <a:r>
              <a:rPr lang="cs-CZ" sz="2300" b="1" dirty="0">
                <a:solidFill>
                  <a:prstClr val="black"/>
                </a:solidFill>
              </a:rPr>
              <a:t>PoE 802.3af</a:t>
            </a:r>
            <a:endParaRPr lang="cs-CZ" sz="2300" b="1" i="1" dirty="0">
              <a:solidFill>
                <a:prstClr val="black"/>
              </a:solidFill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05B55842-C17C-482E-9615-E59F2E2DE4E3}"/>
              </a:ext>
            </a:extLst>
          </p:cNvPr>
          <p:cNvSpPr txBox="1"/>
          <p:nvPr/>
        </p:nvSpPr>
        <p:spPr>
          <a:xfrm>
            <a:off x="623392" y="1363415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 dveřní stanice VTO2311R-(W)P</a:t>
            </a:r>
          </a:p>
        </p:txBody>
      </p:sp>
      <p:pic>
        <p:nvPicPr>
          <p:cNvPr id="4" name="Obrázek 3" descr="Obsah obrázku elektronika, černá, reproduktor&#10;&#10;Popis byl vytvořen automaticky">
            <a:extLst>
              <a:ext uri="{FF2B5EF4-FFF2-40B4-BE49-F238E27FC236}">
                <a16:creationId xmlns:a16="http://schemas.microsoft.com/office/drawing/2014/main" id="{3920E52B-6BBE-357B-2D1B-B86F21534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2167632"/>
            <a:ext cx="2402365" cy="376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11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E9AD73D-428F-4D01-8D4C-AD4C2D3E4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7098"/>
            <a:ext cx="12192000" cy="49982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F10B92-EE29-4905-9978-BE2CB5D30CEE}"/>
              </a:ext>
            </a:extLst>
          </p:cNvPr>
          <p:cNvSpPr txBox="1">
            <a:spLocks/>
          </p:cNvSpPr>
          <p:nvPr/>
        </p:nvSpPr>
        <p:spPr>
          <a:xfrm>
            <a:off x="911424" y="80628"/>
            <a:ext cx="10369152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Kompletní vzdálená správa přes Config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</a:rPr>
              <a:t>tool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73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E9AD73D-428F-4D01-8D4C-AD4C2D3E4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" b="39384"/>
          <a:stretch/>
        </p:blipFill>
        <p:spPr>
          <a:xfrm>
            <a:off x="0" y="2132856"/>
            <a:ext cx="6839628" cy="411155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A07D11-2E0F-44A4-8F55-702368911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1" t="60156" r="3280"/>
          <a:stretch/>
        </p:blipFill>
        <p:spPr>
          <a:xfrm>
            <a:off x="6816080" y="3068960"/>
            <a:ext cx="5328592" cy="29523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86C5AE-46BC-462D-9B89-554D4F87DA6A}"/>
              </a:ext>
            </a:extLst>
          </p:cNvPr>
          <p:cNvSpPr txBox="1">
            <a:spLocks/>
          </p:cNvSpPr>
          <p:nvPr/>
        </p:nvSpPr>
        <p:spPr>
          <a:xfrm>
            <a:off x="911424" y="80628"/>
            <a:ext cx="10369152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Kompletní vzdálená správa přes Config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</a:rPr>
              <a:t>tool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6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80628"/>
            <a:ext cx="10369152" cy="1584176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Nastavení celého systému z VTH monitoru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8417B6-5322-4FA8-A49D-C86CFE6D2528}"/>
              </a:ext>
            </a:extLst>
          </p:cNvPr>
          <p:cNvSpPr txBox="1">
            <a:spLocks/>
          </p:cNvSpPr>
          <p:nvPr/>
        </p:nvSpPr>
        <p:spPr>
          <a:xfrm>
            <a:off x="551384" y="4725142"/>
            <a:ext cx="3456384" cy="1368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>
                <a:solidFill>
                  <a:prstClr val="black"/>
                </a:solidFill>
              </a:rPr>
              <a:t> 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cs-CZ" sz="2300" dirty="0">
                <a:solidFill>
                  <a:prstClr val="black"/>
                </a:solidFill>
              </a:rPr>
              <a:t>Krok 1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cs-CZ" sz="2300" dirty="0">
                <a:solidFill>
                  <a:prstClr val="black"/>
                </a:solidFill>
              </a:rPr>
              <a:t>Inicializace VTH monitoru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cs-CZ" sz="2300" dirty="0">
                <a:solidFill>
                  <a:prstClr val="black"/>
                </a:solidFill>
              </a:rPr>
              <a:t>(nastavení hesla)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1AFE3E-BF42-4103-A06C-DD0230746ECC}"/>
              </a:ext>
            </a:extLst>
          </p:cNvPr>
          <p:cNvSpPr txBox="1">
            <a:spLocks/>
          </p:cNvSpPr>
          <p:nvPr/>
        </p:nvSpPr>
        <p:spPr>
          <a:xfrm>
            <a:off x="4453770" y="4655602"/>
            <a:ext cx="3168352" cy="1507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>
                <a:solidFill>
                  <a:prstClr val="black"/>
                </a:solidFill>
              </a:rPr>
              <a:t> 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cs-CZ" sz="2300" dirty="0">
                <a:solidFill>
                  <a:prstClr val="black"/>
                </a:solidFill>
              </a:rPr>
              <a:t>Krok 2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cs-CZ" sz="2300" dirty="0">
                <a:solidFill>
                  <a:prstClr val="black"/>
                </a:solidFill>
              </a:rPr>
              <a:t>Inicializace VTO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cs-CZ" sz="2300" dirty="0">
                <a:solidFill>
                  <a:prstClr val="black"/>
                </a:solidFill>
              </a:rPr>
              <a:t>(nastavení hesla)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0FB0B1F-78E9-408F-9B93-93E2755FCAC7}"/>
              </a:ext>
            </a:extLst>
          </p:cNvPr>
          <p:cNvSpPr txBox="1">
            <a:spLocks/>
          </p:cNvSpPr>
          <p:nvPr/>
        </p:nvSpPr>
        <p:spPr>
          <a:xfrm>
            <a:off x="8322047" y="4719605"/>
            <a:ext cx="259228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>
                <a:solidFill>
                  <a:prstClr val="black"/>
                </a:solidFill>
              </a:rPr>
              <a:t> 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cs-CZ" sz="2200" dirty="0">
                <a:solidFill>
                  <a:prstClr val="black"/>
                </a:solidFill>
              </a:rPr>
              <a:t>Krok 3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cs-CZ" sz="2200" dirty="0">
                <a:solidFill>
                  <a:prstClr val="black"/>
                </a:solidFill>
              </a:rPr>
              <a:t>Konfigurace IP adres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035583E-9A9F-40DD-9611-28F4C6D60C06}"/>
              </a:ext>
            </a:extLst>
          </p:cNvPr>
          <p:cNvSpPr txBox="1">
            <a:spLocks/>
          </p:cNvSpPr>
          <p:nvPr/>
        </p:nvSpPr>
        <p:spPr>
          <a:xfrm>
            <a:off x="5123892" y="6279794"/>
            <a:ext cx="7560840" cy="504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>
                <a:solidFill>
                  <a:prstClr val="black"/>
                </a:solidFill>
              </a:rPr>
              <a:t> </a:t>
            </a:r>
            <a:r>
              <a:rPr lang="cs-CZ" sz="2300" i="1" dirty="0">
                <a:solidFill>
                  <a:prstClr val="black"/>
                </a:solidFill>
              </a:rPr>
              <a:t>Rychlou konfiguraci lze provést až od firmware 4.40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4A3A919-03F8-4135-B93E-F9EC103C7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91" y="1415863"/>
            <a:ext cx="2263449" cy="11336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72D53EB-885A-4280-8C14-D2E6396AD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9" y="2806245"/>
            <a:ext cx="3529893" cy="206829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01674ACE-4074-4239-A6CE-7A71E9642E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2806245"/>
            <a:ext cx="3529893" cy="206829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D97A2E66-D755-4874-8F05-B4E26C23C8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746" y="2806245"/>
            <a:ext cx="3529894" cy="20682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662532-104F-471D-81BC-A153A78091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9" y="2806245"/>
            <a:ext cx="3531391" cy="206829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D644924-5966-4DEA-9727-CA577FD96F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18" y="2808601"/>
            <a:ext cx="3522057" cy="206594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30FE52E-7FD9-42AB-BDC8-839CF06538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91" y="2811005"/>
            <a:ext cx="3515088" cy="20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84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80628"/>
            <a:ext cx="10369152" cy="1584176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Obnova zapomenutého hesla u všech VDP v aplikaci Config </a:t>
            </a:r>
            <a:r>
              <a:rPr lang="cs-CZ" sz="3600" b="1" dirty="0" err="1">
                <a:solidFill>
                  <a:schemeClr val="accent2">
                    <a:lumMod val="75000"/>
                  </a:schemeClr>
                </a:solidFill>
              </a:rPr>
              <a:t>Tool</a:t>
            </a:r>
            <a:endParaRPr lang="cs-CZ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1AFE3E-BF42-4103-A06C-DD0230746ECC}"/>
              </a:ext>
            </a:extLst>
          </p:cNvPr>
          <p:cNvSpPr txBox="1">
            <a:spLocks/>
          </p:cNvSpPr>
          <p:nvPr/>
        </p:nvSpPr>
        <p:spPr>
          <a:xfrm>
            <a:off x="6528048" y="3708915"/>
            <a:ext cx="6048670" cy="746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>
                <a:solidFill>
                  <a:prstClr val="black"/>
                </a:solidFill>
              </a:rPr>
              <a:t> </a:t>
            </a:r>
            <a:r>
              <a:rPr lang="cs-CZ" sz="2100" dirty="0">
                <a:solidFill>
                  <a:prstClr val="black"/>
                </a:solidFill>
              </a:rPr>
              <a:t>Exportované XML nám zašlete na </a:t>
            </a:r>
            <a:r>
              <a:rPr lang="cs-CZ" sz="2100" dirty="0">
                <a:solidFill>
                  <a:prstClr val="black"/>
                </a:solidFill>
                <a:hlinkClick r:id="rId4"/>
              </a:rPr>
              <a:t>podpora@asm.cz</a:t>
            </a:r>
            <a:r>
              <a:rPr lang="cs-CZ" sz="2100" dirty="0">
                <a:solidFill>
                  <a:prstClr val="black"/>
                </a:solidFill>
              </a:rPr>
              <a:t> </a:t>
            </a:r>
            <a:endParaRPr lang="cs-CZ" sz="2300" dirty="0">
              <a:solidFill>
                <a:prstClr val="black"/>
              </a:solidFill>
            </a:endParaRPr>
          </a:p>
        </p:txBody>
      </p:sp>
      <p:pic>
        <p:nvPicPr>
          <p:cNvPr id="3" name="Obrázek 2">
            <a:hlinkClick r:id="rId5" tgtFrame="&quot;_blank&quot;"/>
            <a:extLst>
              <a:ext uri="{FF2B5EF4-FFF2-40B4-BE49-F238E27FC236}">
                <a16:creationId xmlns:a16="http://schemas.microsoft.com/office/drawing/2014/main" id="{7AA5C0C5-3FE4-48CC-BE22-D53163734B5D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2501"/>
          <a:stretch/>
        </p:blipFill>
        <p:spPr bwMode="auto">
          <a:xfrm>
            <a:off x="1055439" y="1788441"/>
            <a:ext cx="5112569" cy="399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hlinkClick r:id="rId7" tgtFrame="&quot;_blank&quot;"/>
            <a:extLst>
              <a:ext uri="{FF2B5EF4-FFF2-40B4-BE49-F238E27FC236}">
                <a16:creationId xmlns:a16="http://schemas.microsoft.com/office/drawing/2014/main" id="{C5DF13FA-81DB-40F9-88B5-3DF448A6402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599731"/>
            <a:ext cx="4642326" cy="22316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DC350CCA-6A85-4307-AF42-4481BDCFE44F}"/>
              </a:ext>
            </a:extLst>
          </p:cNvPr>
          <p:cNvCxnSpPr/>
          <p:nvPr/>
        </p:nvCxnSpPr>
        <p:spPr>
          <a:xfrm flipV="1">
            <a:off x="2927648" y="3335024"/>
            <a:ext cx="4032448" cy="14940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Obrázek 18">
            <a:hlinkClick r:id="rId9" tgtFrame="&quot;_blank&quot;"/>
            <a:extLst>
              <a:ext uri="{FF2B5EF4-FFF2-40B4-BE49-F238E27FC236}">
                <a16:creationId xmlns:a16="http://schemas.microsoft.com/office/drawing/2014/main" id="{46C0DB10-5AFB-472C-B847-9B54E9E25F14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4396885"/>
            <a:ext cx="4608510" cy="22316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0CD3A4-E271-80A7-2D65-F93251B31B0F}"/>
              </a:ext>
            </a:extLst>
          </p:cNvPr>
          <p:cNvSpPr txBox="1">
            <a:spLocks/>
          </p:cNvSpPr>
          <p:nvPr/>
        </p:nvSpPr>
        <p:spPr>
          <a:xfrm>
            <a:off x="479376" y="5373214"/>
            <a:ext cx="5544616" cy="1368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>
                <a:solidFill>
                  <a:prstClr val="black"/>
                </a:solidFill>
              </a:rPr>
              <a:t> 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cs-CZ" sz="2300" b="1" dirty="0">
                <a:solidFill>
                  <a:prstClr val="black"/>
                </a:solidFill>
              </a:rPr>
              <a:t>…nebo 5x stisknout </a:t>
            </a:r>
            <a:r>
              <a:rPr lang="cs-CZ" sz="2300" b="1" dirty="0" err="1">
                <a:solidFill>
                  <a:prstClr val="black"/>
                </a:solidFill>
              </a:rPr>
              <a:t>tamper</a:t>
            </a:r>
            <a:r>
              <a:rPr lang="cs-CZ" sz="2300" b="1" dirty="0">
                <a:solidFill>
                  <a:prstClr val="black"/>
                </a:solidFill>
              </a:rPr>
              <a:t> kontakt hned </a:t>
            </a:r>
            <a:r>
              <a:rPr lang="cs-CZ" sz="2300" b="1">
                <a:solidFill>
                  <a:prstClr val="black"/>
                </a:solidFill>
              </a:rPr>
              <a:t>po zapnutí pro </a:t>
            </a:r>
            <a:r>
              <a:rPr lang="cs-CZ" sz="2300" b="1" dirty="0">
                <a:solidFill>
                  <a:prstClr val="black"/>
                </a:solidFill>
              </a:rPr>
              <a:t>obnovení továrního nastavení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7467E1-E952-3DF6-8008-070E928FD3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918" y="1788441"/>
            <a:ext cx="1091562" cy="39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63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3630C6-314B-3BB8-0E29-03BF1BADDDC0}"/>
              </a:ext>
            </a:extLst>
          </p:cNvPr>
          <p:cNvSpPr txBox="1">
            <a:spLocks/>
          </p:cNvSpPr>
          <p:nvPr/>
        </p:nvSpPr>
        <p:spPr>
          <a:xfrm>
            <a:off x="47328" y="44624"/>
            <a:ext cx="1209734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Videovrátné vs </a:t>
            </a:r>
            <a:r>
              <a:rPr kumimoji="0" 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VoIP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861D38E-982B-0FEE-4260-9FF829098B76}"/>
              </a:ext>
            </a:extLst>
          </p:cNvPr>
          <p:cNvSpPr txBox="1"/>
          <p:nvPr/>
        </p:nvSpPr>
        <p:spPr>
          <a:xfrm>
            <a:off x="589952" y="2274838"/>
            <a:ext cx="1022427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Propojení videovrátných Dahua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 vaší SIP ústřednou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za 5 minut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686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861D38E-982B-0FEE-4260-9FF829098B76}"/>
              </a:ext>
            </a:extLst>
          </p:cNvPr>
          <p:cNvSpPr txBox="1"/>
          <p:nvPr/>
        </p:nvSpPr>
        <p:spPr>
          <a:xfrm>
            <a:off x="623392" y="1340768"/>
            <a:ext cx="8918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Nastavení pobočky na SIP ústředně Planet IPX-2100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FFDF9A-22A3-CB27-1075-FFD0B9171F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360" b="22677"/>
          <a:stretch/>
        </p:blipFill>
        <p:spPr>
          <a:xfrm>
            <a:off x="253060" y="2132856"/>
            <a:ext cx="11685880" cy="3813937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0388A590-EB3F-6D2F-8D49-0A5B9ABF639E}"/>
              </a:ext>
            </a:extLst>
          </p:cNvPr>
          <p:cNvSpPr/>
          <p:nvPr/>
        </p:nvSpPr>
        <p:spPr>
          <a:xfrm>
            <a:off x="479376" y="3516625"/>
            <a:ext cx="763905" cy="272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A1015F7B-7A02-3C6D-10DE-79AA640F51FD}"/>
              </a:ext>
            </a:extLst>
          </p:cNvPr>
          <p:cNvSpPr/>
          <p:nvPr/>
        </p:nvSpPr>
        <p:spPr>
          <a:xfrm>
            <a:off x="4727848" y="2449125"/>
            <a:ext cx="792088" cy="331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33D11E92-B69F-343C-1CA0-FA09BF117102}"/>
              </a:ext>
            </a:extLst>
          </p:cNvPr>
          <p:cNvSpPr/>
          <p:nvPr/>
        </p:nvSpPr>
        <p:spPr>
          <a:xfrm>
            <a:off x="3963943" y="2940561"/>
            <a:ext cx="763905" cy="272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41F5DE-C68E-BADC-AF8E-660D340403C9}"/>
              </a:ext>
            </a:extLst>
          </p:cNvPr>
          <p:cNvSpPr txBox="1">
            <a:spLocks/>
          </p:cNvSpPr>
          <p:nvPr/>
        </p:nvSpPr>
        <p:spPr>
          <a:xfrm>
            <a:off x="47328" y="44624"/>
            <a:ext cx="1209734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Videovrátné vs </a:t>
            </a:r>
            <a:r>
              <a:rPr kumimoji="0" 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VoIP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4616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C12C4A81-8716-8795-0753-3251CA6A8B36}"/>
              </a:ext>
            </a:extLst>
          </p:cNvPr>
          <p:cNvSpPr txBox="1"/>
          <p:nvPr/>
        </p:nvSpPr>
        <p:spPr>
          <a:xfrm>
            <a:off x="623392" y="1340768"/>
            <a:ext cx="7738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Nastavení pobočky na SIP ústředně IPX-2100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C2E2A4-E388-9778-855C-2E8C06D33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204864"/>
            <a:ext cx="7590476" cy="386666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F26F37-B478-97DF-742F-9BFE86418C48}"/>
              </a:ext>
            </a:extLst>
          </p:cNvPr>
          <p:cNvSpPr txBox="1">
            <a:spLocks/>
          </p:cNvSpPr>
          <p:nvPr/>
        </p:nvSpPr>
        <p:spPr>
          <a:xfrm>
            <a:off x="47328" y="44624"/>
            <a:ext cx="1209734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Videovrátné vs </a:t>
            </a:r>
            <a:r>
              <a:rPr kumimoji="0" 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VoIP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5017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2AC96F33-65A3-5BD2-3724-3CCEA5019E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"/>
          <a:stretch/>
        </p:blipFill>
        <p:spPr>
          <a:xfrm>
            <a:off x="2310938" y="2234169"/>
            <a:ext cx="7529478" cy="390379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2637541F-1257-7AA0-E1A5-E0CB4BD22C37}"/>
              </a:ext>
            </a:extLst>
          </p:cNvPr>
          <p:cNvSpPr/>
          <p:nvPr/>
        </p:nvSpPr>
        <p:spPr>
          <a:xfrm>
            <a:off x="3575720" y="2882570"/>
            <a:ext cx="763905" cy="272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4390E3F0-4944-3E27-E2DF-09C151BCCAA7}"/>
              </a:ext>
            </a:extLst>
          </p:cNvPr>
          <p:cNvSpPr/>
          <p:nvPr/>
        </p:nvSpPr>
        <p:spPr>
          <a:xfrm>
            <a:off x="3215680" y="4077072"/>
            <a:ext cx="3190097" cy="407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B1E17B8-940E-7927-A394-0F28677C0102}"/>
              </a:ext>
            </a:extLst>
          </p:cNvPr>
          <p:cNvSpPr txBox="1"/>
          <p:nvPr/>
        </p:nvSpPr>
        <p:spPr>
          <a:xfrm>
            <a:off x="623392" y="1340768"/>
            <a:ext cx="7738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Nastavení pobočky na SIP ústředně IPX-2100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244EA-B964-3FE4-B35F-512999BB882D}"/>
              </a:ext>
            </a:extLst>
          </p:cNvPr>
          <p:cNvSpPr txBox="1">
            <a:spLocks/>
          </p:cNvSpPr>
          <p:nvPr/>
        </p:nvSpPr>
        <p:spPr>
          <a:xfrm>
            <a:off x="47328" y="44624"/>
            <a:ext cx="1209734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Videovrátné vs </a:t>
            </a:r>
            <a:r>
              <a:rPr kumimoji="0" 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VoIP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0157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C085226-5A78-7432-9A00-9F856D1AB7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 b="11000"/>
          <a:stretch/>
        </p:blipFill>
        <p:spPr>
          <a:xfrm>
            <a:off x="2492326" y="2033464"/>
            <a:ext cx="6700018" cy="4231287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2637541F-1257-7AA0-E1A5-E0CB4BD22C37}"/>
              </a:ext>
            </a:extLst>
          </p:cNvPr>
          <p:cNvSpPr/>
          <p:nvPr/>
        </p:nvSpPr>
        <p:spPr>
          <a:xfrm>
            <a:off x="6344471" y="2321950"/>
            <a:ext cx="2883594" cy="4619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4390E3F0-4944-3E27-E2DF-09C151BCCAA7}"/>
              </a:ext>
            </a:extLst>
          </p:cNvPr>
          <p:cNvSpPr/>
          <p:nvPr/>
        </p:nvSpPr>
        <p:spPr>
          <a:xfrm>
            <a:off x="6168008" y="4437112"/>
            <a:ext cx="180020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B1E17B8-940E-7927-A394-0F28677C0102}"/>
              </a:ext>
            </a:extLst>
          </p:cNvPr>
          <p:cNvSpPr txBox="1"/>
          <p:nvPr/>
        </p:nvSpPr>
        <p:spPr>
          <a:xfrm>
            <a:off x="623392" y="1340768"/>
            <a:ext cx="7738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Nastavení pobočky na SIP ústředně IPX-2100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F099E-3C2E-5DDE-909A-A7AA0B00A979}"/>
              </a:ext>
            </a:extLst>
          </p:cNvPr>
          <p:cNvSpPr txBox="1">
            <a:spLocks/>
          </p:cNvSpPr>
          <p:nvPr/>
        </p:nvSpPr>
        <p:spPr>
          <a:xfrm>
            <a:off x="47328" y="44624"/>
            <a:ext cx="1209734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Videovrátné vs </a:t>
            </a:r>
            <a:r>
              <a:rPr kumimoji="0" 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VoIP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39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9E89BFB-005D-975A-F49D-D063DF6B8188}"/>
              </a:ext>
            </a:extLst>
          </p:cNvPr>
          <p:cNvSpPr txBox="1"/>
          <p:nvPr/>
        </p:nvSpPr>
        <p:spPr>
          <a:xfrm>
            <a:off x="623392" y="1340768"/>
            <a:ext cx="7382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Seznam poboček na SIP ústředně IPX-2100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E15861-DABC-79D1-29F0-9E8CF37A6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564904"/>
            <a:ext cx="9009524" cy="339047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730C42-9529-7279-1F05-1D36152C3D44}"/>
              </a:ext>
            </a:extLst>
          </p:cNvPr>
          <p:cNvSpPr txBox="1">
            <a:spLocks/>
          </p:cNvSpPr>
          <p:nvPr/>
        </p:nvSpPr>
        <p:spPr>
          <a:xfrm>
            <a:off x="47328" y="44624"/>
            <a:ext cx="1209734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Videovrátné vs </a:t>
            </a:r>
            <a:r>
              <a:rPr kumimoji="0" 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VoIP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4239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528" y="44624"/>
            <a:ext cx="856895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videovrátné</a:t>
            </a: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DDD0726E-DCB2-45B3-9776-B7077A046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58" y="2492896"/>
            <a:ext cx="1821139" cy="232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2009CC8-CCFC-4B43-8FF3-69E3BD14FB1C}"/>
              </a:ext>
            </a:extLst>
          </p:cNvPr>
          <p:cNvSpPr txBox="1">
            <a:spLocks/>
          </p:cNvSpPr>
          <p:nvPr/>
        </p:nvSpPr>
        <p:spPr>
          <a:xfrm>
            <a:off x="3539716" y="1988840"/>
            <a:ext cx="7308812" cy="4536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>
                <a:solidFill>
                  <a:prstClr val="black"/>
                </a:solidFill>
              </a:rPr>
              <a:t> </a:t>
            </a:r>
            <a:endParaRPr lang="cs-CZ" sz="2600" dirty="0">
              <a:solidFill>
                <a:prstClr val="black"/>
              </a:solidFill>
            </a:endParaRP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b="1" dirty="0">
                <a:solidFill>
                  <a:prstClr val="black"/>
                </a:solidFill>
              </a:rPr>
              <a:t>Univerzální IP po CAT5e i IP po 2-lince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2Mpix kamera, široký 160</a:t>
            </a:r>
            <a:r>
              <a:rPr lang="cs-CZ" sz="2400" dirty="0"/>
              <a:t>°</a:t>
            </a:r>
            <a:r>
              <a:rPr lang="cs-CZ" sz="2300" dirty="0">
                <a:solidFill>
                  <a:prstClr val="black"/>
                </a:solidFill>
              </a:rPr>
              <a:t> úhel záběru 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b="1" dirty="0">
                <a:solidFill>
                  <a:prstClr val="black"/>
                </a:solidFill>
              </a:rPr>
              <a:t>Kvalitní noční vidění</a:t>
            </a:r>
            <a:r>
              <a:rPr lang="cs-CZ" sz="2300" dirty="0">
                <a:solidFill>
                  <a:prstClr val="black"/>
                </a:solidFill>
              </a:rPr>
              <a:t>, zvukové indikátory 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Tamper alarm, hlasová zpráva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Kryt z hliníkové slitiny, IP55 &amp; IK07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Zápustná i povrchová montáž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Česká webová správa, české audio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Mobilní aplikace, DSS Express na PC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Lze integrovat do NVR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Napájení: 12V (svorkovnice) nebo </a:t>
            </a:r>
            <a:r>
              <a:rPr lang="cs-CZ" sz="2300" b="1" dirty="0">
                <a:solidFill>
                  <a:prstClr val="black"/>
                </a:solidFill>
              </a:rPr>
              <a:t>PoE 802.3af </a:t>
            </a:r>
            <a:endParaRPr lang="cs-CZ" sz="2300" b="1" i="1" dirty="0">
              <a:solidFill>
                <a:prstClr val="black"/>
              </a:solidFill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05B55842-C17C-482E-9615-E59F2E2DE4E3}"/>
              </a:ext>
            </a:extLst>
          </p:cNvPr>
          <p:cNvSpPr txBox="1"/>
          <p:nvPr/>
        </p:nvSpPr>
        <p:spPr>
          <a:xfrm>
            <a:off x="623392" y="1363415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IP/2D dveřní stanice VTO2202F-P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9776AD5-79E8-4CCC-A80E-5A561395E952}"/>
              </a:ext>
            </a:extLst>
          </p:cNvPr>
          <p:cNvSpPr txBox="1"/>
          <p:nvPr/>
        </p:nvSpPr>
        <p:spPr>
          <a:xfrm>
            <a:off x="1217712" y="4931876"/>
            <a:ext cx="134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dirty="0">
                <a:solidFill>
                  <a:srgbClr val="00B050"/>
                </a:solidFill>
              </a:rPr>
              <a:t>VTO2202F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77A350-9575-4BF5-88C3-99DAF18C5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48" y="4432937"/>
            <a:ext cx="1239072" cy="16154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2A1372-ED78-4311-9BAD-9CE5BD8E9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06" y="2220820"/>
            <a:ext cx="2469947" cy="170537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65B3805-57E1-4636-AF28-9FF76E1C6C35}"/>
              </a:ext>
            </a:extLst>
          </p:cNvPr>
          <p:cNvSpPr txBox="1"/>
          <p:nvPr/>
        </p:nvSpPr>
        <p:spPr>
          <a:xfrm>
            <a:off x="9181506" y="388358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dirty="0">
                <a:solidFill>
                  <a:srgbClr val="00B050"/>
                </a:solidFill>
              </a:rPr>
              <a:t>K dispozici zápustná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FD8FA73-3350-460D-9B7A-630A99E66C19}"/>
              </a:ext>
            </a:extLst>
          </p:cNvPr>
          <p:cNvSpPr txBox="1"/>
          <p:nvPr/>
        </p:nvSpPr>
        <p:spPr>
          <a:xfrm>
            <a:off x="9186539" y="4432937"/>
            <a:ext cx="134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dirty="0">
                <a:solidFill>
                  <a:srgbClr val="00B050"/>
                </a:solidFill>
              </a:rPr>
              <a:t>i povrchová</a:t>
            </a:r>
          </a:p>
          <a:p>
            <a:pPr>
              <a:spcBef>
                <a:spcPct val="0"/>
              </a:spcBef>
            </a:pPr>
            <a:r>
              <a:rPr lang="cs-CZ" dirty="0">
                <a:solidFill>
                  <a:srgbClr val="00B050"/>
                </a:solidFill>
              </a:rPr>
              <a:t>montáž</a:t>
            </a:r>
          </a:p>
        </p:txBody>
      </p:sp>
    </p:spTree>
    <p:extLst>
      <p:ext uri="{BB962C8B-B14F-4D97-AF65-F5344CB8AC3E}">
        <p14:creationId xmlns:p14="http://schemas.microsoft.com/office/powerpoint/2010/main" val="2877439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861D38E-982B-0FEE-4260-9FF829098B76}"/>
              </a:ext>
            </a:extLst>
          </p:cNvPr>
          <p:cNvSpPr txBox="1"/>
          <p:nvPr/>
        </p:nvSpPr>
        <p:spPr>
          <a:xfrm>
            <a:off x="623392" y="1340768"/>
            <a:ext cx="5141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Nastavení dveřní stanice VTO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39B7408-97B6-9E53-82DE-CE0B16D08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2204864"/>
            <a:ext cx="10860016" cy="42582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186233-FD1C-49A2-3103-C181E565A428}"/>
              </a:ext>
            </a:extLst>
          </p:cNvPr>
          <p:cNvSpPr txBox="1">
            <a:spLocks/>
          </p:cNvSpPr>
          <p:nvPr/>
        </p:nvSpPr>
        <p:spPr>
          <a:xfrm>
            <a:off x="47328" y="44624"/>
            <a:ext cx="1209734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Videovrátné vs </a:t>
            </a:r>
            <a:r>
              <a:rPr kumimoji="0" 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VoIP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1026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9E89BFB-005D-975A-F49D-D063DF6B8188}"/>
              </a:ext>
            </a:extLst>
          </p:cNvPr>
          <p:cNvSpPr txBox="1"/>
          <p:nvPr/>
        </p:nvSpPr>
        <p:spPr>
          <a:xfrm>
            <a:off x="623392" y="1340768"/>
            <a:ext cx="631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Finální nastavení dveřní stanice VTO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C2B77F-234E-C506-2226-4FA7252CC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20" y="2948808"/>
            <a:ext cx="2571870" cy="13842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3580E93-E602-6DD6-F2A1-A95DC2E05A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69" r="49140"/>
          <a:stretch/>
        </p:blipFill>
        <p:spPr>
          <a:xfrm>
            <a:off x="4076495" y="1953418"/>
            <a:ext cx="1728192" cy="4115374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B229BA2-4A2A-FE54-CF5B-C2B7D110570C}"/>
              </a:ext>
            </a:extLst>
          </p:cNvPr>
          <p:cNvCxnSpPr>
            <a:cxnSpLocks/>
          </p:cNvCxnSpPr>
          <p:nvPr/>
        </p:nvCxnSpPr>
        <p:spPr>
          <a:xfrm>
            <a:off x="3254117" y="3717032"/>
            <a:ext cx="75365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51E6CDE8-314B-8CE8-07EC-531FBE640574}"/>
              </a:ext>
            </a:extLst>
          </p:cNvPr>
          <p:cNvSpPr txBox="1">
            <a:spLocks/>
          </p:cNvSpPr>
          <p:nvPr/>
        </p:nvSpPr>
        <p:spPr>
          <a:xfrm>
            <a:off x="47328" y="44624"/>
            <a:ext cx="1209734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Videovrátné vs </a:t>
            </a:r>
            <a:r>
              <a:rPr kumimoji="0" 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VoIP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C1FF1BD-4E85-C491-CA7B-D70E5AC083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501"/>
          <a:stretch/>
        </p:blipFill>
        <p:spPr>
          <a:xfrm>
            <a:off x="6672064" y="2190279"/>
            <a:ext cx="5112568" cy="386139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8DC2FBD6-8575-167F-A854-94E056B4DC95}"/>
              </a:ext>
            </a:extLst>
          </p:cNvPr>
          <p:cNvSpPr/>
          <p:nvPr/>
        </p:nvSpPr>
        <p:spPr>
          <a:xfrm>
            <a:off x="8904312" y="3832352"/>
            <a:ext cx="1539736" cy="35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997BCE7-EA24-AAEF-B558-DD26446E148A}"/>
              </a:ext>
            </a:extLst>
          </p:cNvPr>
          <p:cNvSpPr txBox="1"/>
          <p:nvPr/>
        </p:nvSpPr>
        <p:spPr>
          <a:xfrm>
            <a:off x="7489848" y="1768752"/>
            <a:ext cx="410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Nastavení hesla pro otevření zámku: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3C6865-73DF-54FD-1D50-451357EE74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737402"/>
            <a:ext cx="936104" cy="75110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431D33-9934-D9ED-8EA8-FA0D996E2566}"/>
              </a:ext>
            </a:extLst>
          </p:cNvPr>
          <p:cNvSpPr txBox="1"/>
          <p:nvPr/>
        </p:nvSpPr>
        <p:spPr>
          <a:xfrm>
            <a:off x="796115" y="5343599"/>
            <a:ext cx="174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8005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59A452C6-2FB5-2360-1EC5-27719AED50D3}"/>
              </a:ext>
            </a:extLst>
          </p:cNvPr>
          <p:cNvCxnSpPr>
            <a:cxnSpLocks/>
          </p:cNvCxnSpPr>
          <p:nvPr/>
        </p:nvCxnSpPr>
        <p:spPr>
          <a:xfrm flipV="1">
            <a:off x="1775520" y="4333056"/>
            <a:ext cx="0" cy="444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300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861D38E-982B-0FEE-4260-9FF829098B76}"/>
              </a:ext>
            </a:extLst>
          </p:cNvPr>
          <p:cNvSpPr txBox="1"/>
          <p:nvPr/>
        </p:nvSpPr>
        <p:spPr>
          <a:xfrm>
            <a:off x="623392" y="1340768"/>
            <a:ext cx="6063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Nastavení klientského SIP telefonu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D8B5E55-2683-3AFD-19F9-3439E06CAB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3" b="45800"/>
          <a:stretch/>
        </p:blipFill>
        <p:spPr>
          <a:xfrm>
            <a:off x="695400" y="2132856"/>
            <a:ext cx="6473005" cy="37170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6090FCD-A1D3-F051-8215-5E35135B17E2}"/>
              </a:ext>
            </a:extLst>
          </p:cNvPr>
          <p:cNvSpPr txBox="1">
            <a:spLocks/>
          </p:cNvSpPr>
          <p:nvPr/>
        </p:nvSpPr>
        <p:spPr>
          <a:xfrm>
            <a:off x="47328" y="44624"/>
            <a:ext cx="1209734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Videovrátné vs </a:t>
            </a:r>
            <a:r>
              <a:rPr kumimoji="0" 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VoIP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102C5B5-2B79-3DB6-6471-C767B6C9FBFC}"/>
              </a:ext>
            </a:extLst>
          </p:cNvPr>
          <p:cNvSpPr/>
          <p:nvPr/>
        </p:nvSpPr>
        <p:spPr>
          <a:xfrm>
            <a:off x="2423592" y="4437112"/>
            <a:ext cx="352839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393F599-926D-92E9-BFB6-AE64C18B3DFF}"/>
              </a:ext>
            </a:extLst>
          </p:cNvPr>
          <p:cNvSpPr/>
          <p:nvPr/>
        </p:nvSpPr>
        <p:spPr>
          <a:xfrm>
            <a:off x="2423592" y="5345923"/>
            <a:ext cx="4176464" cy="243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77D4A7B-0774-E9B7-5B74-CBD37AF0E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786158"/>
            <a:ext cx="3534410" cy="283591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BBB727B0-400E-8750-4469-C3890B105327}"/>
              </a:ext>
            </a:extLst>
          </p:cNvPr>
          <p:cNvSpPr txBox="1"/>
          <p:nvPr/>
        </p:nvSpPr>
        <p:spPr>
          <a:xfrm>
            <a:off x="9336360" y="558924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ICF-1900</a:t>
            </a:r>
          </a:p>
        </p:txBody>
      </p:sp>
    </p:spTree>
    <p:extLst>
      <p:ext uri="{BB962C8B-B14F-4D97-AF65-F5344CB8AC3E}">
        <p14:creationId xmlns:p14="http://schemas.microsoft.com/office/powerpoint/2010/main" val="1715399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486C5AE-46BC-462D-9B89-554D4F87DA6A}"/>
              </a:ext>
            </a:extLst>
          </p:cNvPr>
          <p:cNvSpPr txBox="1">
            <a:spLocks/>
          </p:cNvSpPr>
          <p:nvPr/>
        </p:nvSpPr>
        <p:spPr>
          <a:xfrm>
            <a:off x="911424" y="80628"/>
            <a:ext cx="10369152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Nastavení VTH monitoru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přes </a:t>
            </a:r>
            <a:r>
              <a:rPr kumimoji="0" lang="cs-CZ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Config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cs-CZ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Tool</a:t>
            </a: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467070-C46F-8CCE-989F-8F143DBAC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89248"/>
            <a:ext cx="6729042" cy="41456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8B56A3B-4F59-B713-5C9A-58AFDABD08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63"/>
          <a:stretch/>
        </p:blipFill>
        <p:spPr>
          <a:xfrm>
            <a:off x="7104112" y="2420888"/>
            <a:ext cx="4762085" cy="157747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EBBF288-364C-C6D4-F68F-E97ACE315335}"/>
              </a:ext>
            </a:extLst>
          </p:cNvPr>
          <p:cNvSpPr/>
          <p:nvPr/>
        </p:nvSpPr>
        <p:spPr>
          <a:xfrm>
            <a:off x="2423592" y="2780928"/>
            <a:ext cx="2232248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1380932-106A-4A02-3263-A5B77E7CF698}"/>
              </a:ext>
            </a:extLst>
          </p:cNvPr>
          <p:cNvSpPr/>
          <p:nvPr/>
        </p:nvSpPr>
        <p:spPr>
          <a:xfrm>
            <a:off x="2423592" y="4437112"/>
            <a:ext cx="223224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52AE5DA-814A-B3E4-371A-EC06074C841D}"/>
              </a:ext>
            </a:extLst>
          </p:cNvPr>
          <p:cNvSpPr/>
          <p:nvPr/>
        </p:nvSpPr>
        <p:spPr>
          <a:xfrm>
            <a:off x="9480375" y="2996952"/>
            <a:ext cx="2385821" cy="6681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004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9E89BFB-005D-975A-F49D-D063DF6B8188}"/>
              </a:ext>
            </a:extLst>
          </p:cNvPr>
          <p:cNvSpPr txBox="1"/>
          <p:nvPr/>
        </p:nvSpPr>
        <p:spPr>
          <a:xfrm>
            <a:off x="623392" y="1340768"/>
            <a:ext cx="7382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Seznam poboček na SIP ústředně IPX-2100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D10835A-AAD5-586C-8EEF-B249B1D75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209" y="2523988"/>
            <a:ext cx="8283581" cy="181002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730C42-9529-7279-1F05-1D36152C3D44}"/>
              </a:ext>
            </a:extLst>
          </p:cNvPr>
          <p:cNvSpPr txBox="1">
            <a:spLocks/>
          </p:cNvSpPr>
          <p:nvPr/>
        </p:nvSpPr>
        <p:spPr>
          <a:xfrm>
            <a:off x="47328" y="44624"/>
            <a:ext cx="1209734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Videovrátné vs </a:t>
            </a:r>
            <a:r>
              <a:rPr kumimoji="0" lang="cs-CZ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VoIP</a:t>
            </a: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BFC2191-8345-5E57-EDAE-24C366BEA167}"/>
              </a:ext>
            </a:extLst>
          </p:cNvPr>
          <p:cNvSpPr txBox="1"/>
          <p:nvPr/>
        </p:nvSpPr>
        <p:spPr>
          <a:xfrm>
            <a:off x="7248128" y="4522186"/>
            <a:ext cx="3469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…hotovo, voláme ;)</a:t>
            </a:r>
          </a:p>
        </p:txBody>
      </p:sp>
    </p:spTree>
    <p:extLst>
      <p:ext uri="{BB962C8B-B14F-4D97-AF65-F5344CB8AC3E}">
        <p14:creationId xmlns:p14="http://schemas.microsoft.com/office/powerpoint/2010/main" val="17486639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49132D4-E9E1-4347-9A86-3E896A8DD2EB}"/>
              </a:ext>
            </a:extLst>
          </p:cNvPr>
          <p:cNvSpPr txBox="1">
            <a:spLocks/>
          </p:cNvSpPr>
          <p:nvPr/>
        </p:nvSpPr>
        <p:spPr>
          <a:xfrm>
            <a:off x="0" y="44624"/>
            <a:ext cx="1219200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Videovrátní - srovnání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B8CD81-E728-4A99-ADEE-1C90FD925A53}"/>
              </a:ext>
            </a:extLst>
          </p:cNvPr>
          <p:cNvSpPr txBox="1">
            <a:spLocks/>
          </p:cNvSpPr>
          <p:nvPr/>
        </p:nvSpPr>
        <p:spPr>
          <a:xfrm>
            <a:off x="479376" y="1340768"/>
            <a:ext cx="11233248" cy="5472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Analogový 2-drát XtendLan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Jen 2 vodiče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Již není tak omezený počet účastníků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Nižší stabilita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Nízká cena (pokud je častěji využito jen audio sluchátko)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Digitální 2-drát XtendLan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300" dirty="0">
                <a:solidFill>
                  <a:prstClr val="black"/>
                </a:solidFill>
                <a:latin typeface="Calibri"/>
              </a:rPr>
              <a:t>Jen 2 vodiče, nejen kroucené, ale i paralelní nebo i 4+N</a:t>
            </a:r>
            <a:endParaRPr kumimoji="0" lang="cs-CZ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Zatím omezení na 64 monitorů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Velmi snadná konfigurace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Design, kvalita a cena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IP Dahua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CAT5 nebo 2 vodiče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Podpora SIP 2.0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Skvělá mobilní </a:t>
            </a:r>
            <a:r>
              <a:rPr kumimoji="0" lang="cs-CZ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appka</a:t>
            </a: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Wingdings" panose="05000000000000000000" pitchFamily="2" charset="2"/>
              </a:rPr>
              <a:t></a:t>
            </a:r>
            <a:r>
              <a:rPr kumimoji="0" lang="cs-CZ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Provázanost s dalšími Dahua produkty (kamery, zabezpečovačky…)</a:t>
            </a: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8534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== Work ==\Workshop 2014\Pics\Dahua logo 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242" y="3140969"/>
            <a:ext cx="2772582" cy="88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16"/>
          <p:cNvSpPr/>
          <p:nvPr/>
        </p:nvSpPr>
        <p:spPr>
          <a:xfrm>
            <a:off x="5663953" y="1931385"/>
            <a:ext cx="4680519" cy="3439401"/>
          </a:xfrm>
          <a:prstGeom prst="rect">
            <a:avLst/>
          </a:prstGeom>
        </p:spPr>
        <p:txBody>
          <a:bodyPr wrap="square" lIns="68579" tIns="34289" rIns="68579" bIns="34289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cs-CZ" sz="3000" b="1" dirty="0">
                <a:solidFill>
                  <a:prstClr val="black"/>
                </a:solidFill>
              </a:rPr>
              <a:t>Kamerový systém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cs-CZ" sz="3000" b="1" dirty="0">
                <a:solidFill>
                  <a:prstClr val="black"/>
                </a:solidFill>
              </a:rPr>
              <a:t>+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cs-CZ" sz="3000" b="1" dirty="0">
                <a:solidFill>
                  <a:prstClr val="black"/>
                </a:solidFill>
              </a:rPr>
              <a:t>IP systém videovrátných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cs-CZ" sz="3000" b="1" dirty="0">
                <a:solidFill>
                  <a:prstClr val="black"/>
                </a:solidFill>
              </a:rPr>
              <a:t>+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cs-CZ" sz="3000" b="1" dirty="0">
                <a:solidFill>
                  <a:prstClr val="black"/>
                </a:solidFill>
              </a:rPr>
              <a:t>Přístupový systém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cs-CZ" sz="3000" b="1" dirty="0">
                <a:solidFill>
                  <a:prstClr val="black"/>
                </a:solidFill>
              </a:rPr>
              <a:t>+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cs-CZ" sz="3000" b="1">
                <a:solidFill>
                  <a:prstClr val="black"/>
                </a:solidFill>
              </a:rPr>
              <a:t>Zabezpečovací systém</a:t>
            </a:r>
            <a:endParaRPr lang="cs-CZ" sz="3000" b="1" dirty="0">
              <a:solidFill>
                <a:prstClr val="black"/>
              </a:solidFill>
            </a:endParaRPr>
          </a:p>
        </p:txBody>
      </p:sp>
      <p:sp>
        <p:nvSpPr>
          <p:cNvPr id="6" name="矩形 16"/>
          <p:cNvSpPr/>
          <p:nvPr/>
        </p:nvSpPr>
        <p:spPr>
          <a:xfrm>
            <a:off x="4871865" y="3128340"/>
            <a:ext cx="576063" cy="1038744"/>
          </a:xfrm>
          <a:prstGeom prst="rect">
            <a:avLst/>
          </a:prstGeom>
        </p:spPr>
        <p:txBody>
          <a:bodyPr wrap="square" lIns="68579" tIns="34289" rIns="68579" bIns="34289" anchor="ctr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cs-CZ" sz="7000" b="1" dirty="0">
                <a:solidFill>
                  <a:prstClr val="black"/>
                </a:solidFill>
              </a:rPr>
              <a:t>=</a:t>
            </a:r>
            <a:endParaRPr lang="en-GB" sz="7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1340769"/>
            <a:ext cx="8229600" cy="4525963"/>
          </a:xfrm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endParaRPr lang="cs-CZ" sz="88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sz="8800" b="1" dirty="0"/>
              <a:t>Konec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sz="1400" b="1" dirty="0"/>
          </a:p>
          <a:p>
            <a:pPr algn="ctr">
              <a:spcBef>
                <a:spcPct val="0"/>
              </a:spcBef>
              <a:buFontTx/>
              <a:buNone/>
            </a:pPr>
            <a:endParaRPr lang="cs-CZ" sz="1400" b="1" dirty="0"/>
          </a:p>
          <a:p>
            <a:pPr algn="ctr">
              <a:spcBef>
                <a:spcPct val="0"/>
              </a:spcBef>
              <a:buFontTx/>
              <a:buNone/>
            </a:pPr>
            <a:endParaRPr lang="cs-CZ" sz="1400" b="1" dirty="0"/>
          </a:p>
          <a:p>
            <a:pPr algn="ctr">
              <a:spcBef>
                <a:spcPct val="0"/>
              </a:spcBef>
              <a:buFontTx/>
              <a:buNone/>
            </a:pPr>
            <a:endParaRPr lang="cs-CZ" sz="1400" b="1" dirty="0"/>
          </a:p>
          <a:p>
            <a:pPr algn="ctr">
              <a:spcBef>
                <a:spcPct val="0"/>
              </a:spcBef>
              <a:buFontTx/>
              <a:buNone/>
            </a:pPr>
            <a:endParaRPr lang="cs-CZ" sz="1400" b="1" dirty="0"/>
          </a:p>
          <a:p>
            <a:pPr algn="ctr">
              <a:spcBef>
                <a:spcPct val="0"/>
              </a:spcBef>
              <a:buFontTx/>
              <a:buNone/>
            </a:pP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2035409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528" y="44624"/>
            <a:ext cx="856895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2D videovrátné – vila</a:t>
            </a:r>
          </a:p>
        </p:txBody>
      </p:sp>
      <p:cxnSp>
        <p:nvCxnSpPr>
          <p:cNvPr id="192" name="直接连接符 13">
            <a:extLst>
              <a:ext uri="{FF2B5EF4-FFF2-40B4-BE49-F238E27FC236}">
                <a16:creationId xmlns:a16="http://schemas.microsoft.com/office/drawing/2014/main" id="{2AB16450-39C3-4631-80C5-18F1BCF66013}"/>
              </a:ext>
            </a:extLst>
          </p:cNvPr>
          <p:cNvCxnSpPr/>
          <p:nvPr/>
        </p:nvCxnSpPr>
        <p:spPr>
          <a:xfrm flipH="1" flipV="1">
            <a:off x="5747732" y="4455094"/>
            <a:ext cx="1" cy="25939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连接符 14">
            <a:extLst>
              <a:ext uri="{FF2B5EF4-FFF2-40B4-BE49-F238E27FC236}">
                <a16:creationId xmlns:a16="http://schemas.microsoft.com/office/drawing/2014/main" id="{DA34EADB-80FB-41F0-84B2-F7EC4E4AF7D2}"/>
              </a:ext>
            </a:extLst>
          </p:cNvPr>
          <p:cNvCxnSpPr>
            <a:cxnSpLocks/>
          </p:cNvCxnSpPr>
          <p:nvPr/>
        </p:nvCxnSpPr>
        <p:spPr>
          <a:xfrm>
            <a:off x="2729041" y="4864805"/>
            <a:ext cx="5381421" cy="0"/>
          </a:xfrm>
          <a:prstGeom prst="line">
            <a:avLst/>
          </a:prstGeom>
          <a:ln w="31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" name="Picture 4" descr="E:\6-宣传推广\素材\earth94.png">
            <a:extLst>
              <a:ext uri="{FF2B5EF4-FFF2-40B4-BE49-F238E27FC236}">
                <a16:creationId xmlns:a16="http://schemas.microsoft.com/office/drawing/2014/main" id="{5C35A1D1-C338-4779-A9E8-CBEB5C6E0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55" y="5967440"/>
            <a:ext cx="585788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TextBox 333">
            <a:extLst>
              <a:ext uri="{FF2B5EF4-FFF2-40B4-BE49-F238E27FC236}">
                <a16:creationId xmlns:a16="http://schemas.microsoft.com/office/drawing/2014/main" id="{C488E69C-0047-4856-AADC-D91C792AF06D}"/>
              </a:ext>
            </a:extLst>
          </p:cNvPr>
          <p:cNvSpPr txBox="1"/>
          <p:nvPr/>
        </p:nvSpPr>
        <p:spPr>
          <a:xfrm flipH="1">
            <a:off x="6813789" y="6051258"/>
            <a:ext cx="808683" cy="1246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latin typeface="Segoe UI" pitchFamily="34" charset="0"/>
                <a:cs typeface="Segoe UI" pitchFamily="34" charset="0"/>
              </a:rPr>
              <a:t>Public net</a:t>
            </a:r>
            <a:endParaRPr lang="zh-CN" altLang="en-US" sz="10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96" name="TextBox 393">
            <a:extLst>
              <a:ext uri="{FF2B5EF4-FFF2-40B4-BE49-F238E27FC236}">
                <a16:creationId xmlns:a16="http://schemas.microsoft.com/office/drawing/2014/main" id="{0B7FD213-1670-4CEC-B9DB-9F71A5DCD9BF}"/>
              </a:ext>
            </a:extLst>
          </p:cNvPr>
          <p:cNvSpPr txBox="1"/>
          <p:nvPr/>
        </p:nvSpPr>
        <p:spPr>
          <a:xfrm flipH="1">
            <a:off x="9445935" y="5633719"/>
            <a:ext cx="89853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latin typeface="Segoe UI" pitchFamily="34" charset="0"/>
                <a:cs typeface="Segoe UI" pitchFamily="34" charset="0"/>
              </a:rPr>
              <a:t>APP</a:t>
            </a:r>
            <a:endParaRPr lang="zh-CN" altLang="en-US" sz="10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97" name="Picture 2" descr="E:\6-宣传推广\素材\APP\手机界面02 副本.png">
            <a:extLst>
              <a:ext uri="{FF2B5EF4-FFF2-40B4-BE49-F238E27FC236}">
                <a16:creationId xmlns:a16="http://schemas.microsoft.com/office/drawing/2014/main" id="{D5E9166A-2561-41CE-B1E4-F50BD39F1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850" y="5852008"/>
            <a:ext cx="427095" cy="82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8" name="直接连接符 28">
            <a:extLst>
              <a:ext uri="{FF2B5EF4-FFF2-40B4-BE49-F238E27FC236}">
                <a16:creationId xmlns:a16="http://schemas.microsoft.com/office/drawing/2014/main" id="{50AE79FF-9819-45B8-9779-5A4E923CA8B6}"/>
              </a:ext>
            </a:extLst>
          </p:cNvPr>
          <p:cNvCxnSpPr/>
          <p:nvPr/>
        </p:nvCxnSpPr>
        <p:spPr>
          <a:xfrm flipH="1">
            <a:off x="6768146" y="6265519"/>
            <a:ext cx="2798153" cy="0"/>
          </a:xfrm>
          <a:prstGeom prst="line">
            <a:avLst/>
          </a:prstGeom>
          <a:ln w="3175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90">
            <a:extLst>
              <a:ext uri="{FF2B5EF4-FFF2-40B4-BE49-F238E27FC236}">
                <a16:creationId xmlns:a16="http://schemas.microsoft.com/office/drawing/2014/main" id="{DC05DBBA-9D59-4D39-B3F2-7F05524EEB61}"/>
              </a:ext>
            </a:extLst>
          </p:cNvPr>
          <p:cNvCxnSpPr/>
          <p:nvPr/>
        </p:nvCxnSpPr>
        <p:spPr>
          <a:xfrm>
            <a:off x="2277489" y="5304919"/>
            <a:ext cx="5889734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矩形 91">
            <a:extLst>
              <a:ext uri="{FF2B5EF4-FFF2-40B4-BE49-F238E27FC236}">
                <a16:creationId xmlns:a16="http://schemas.microsoft.com/office/drawing/2014/main" id="{AE4FFCAA-D022-4536-AAD4-6871AF93792D}"/>
              </a:ext>
            </a:extLst>
          </p:cNvPr>
          <p:cNvSpPr/>
          <p:nvPr/>
        </p:nvSpPr>
        <p:spPr>
          <a:xfrm>
            <a:off x="2502790" y="4481224"/>
            <a:ext cx="105059" cy="8061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矩形 92">
            <a:extLst>
              <a:ext uri="{FF2B5EF4-FFF2-40B4-BE49-F238E27FC236}">
                <a16:creationId xmlns:a16="http://schemas.microsoft.com/office/drawing/2014/main" id="{5317DEDB-C864-45BE-84D3-872E21C9EA38}"/>
              </a:ext>
            </a:extLst>
          </p:cNvPr>
          <p:cNvSpPr/>
          <p:nvPr/>
        </p:nvSpPr>
        <p:spPr>
          <a:xfrm>
            <a:off x="2447871" y="4460650"/>
            <a:ext cx="222850" cy="411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" name="直接连接符 93">
            <a:extLst>
              <a:ext uri="{FF2B5EF4-FFF2-40B4-BE49-F238E27FC236}">
                <a16:creationId xmlns:a16="http://schemas.microsoft.com/office/drawing/2014/main" id="{1E20BCDA-3177-44D8-BC38-A852DDEB9D52}"/>
              </a:ext>
            </a:extLst>
          </p:cNvPr>
          <p:cNvCxnSpPr/>
          <p:nvPr/>
        </p:nvCxnSpPr>
        <p:spPr>
          <a:xfrm>
            <a:off x="3582919" y="3838492"/>
            <a:ext cx="3530685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接连接符 94">
            <a:extLst>
              <a:ext uri="{FF2B5EF4-FFF2-40B4-BE49-F238E27FC236}">
                <a16:creationId xmlns:a16="http://schemas.microsoft.com/office/drawing/2014/main" id="{95B2D55F-F611-4686-807C-56F320532E71}"/>
              </a:ext>
            </a:extLst>
          </p:cNvPr>
          <p:cNvCxnSpPr/>
          <p:nvPr/>
        </p:nvCxnSpPr>
        <p:spPr>
          <a:xfrm>
            <a:off x="5893755" y="3838492"/>
            <a:ext cx="0" cy="140370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连接符 95">
            <a:extLst>
              <a:ext uri="{FF2B5EF4-FFF2-40B4-BE49-F238E27FC236}">
                <a16:creationId xmlns:a16="http://schemas.microsoft.com/office/drawing/2014/main" id="{5FACE637-FC6B-467B-B468-0DD1047737C8}"/>
              </a:ext>
            </a:extLst>
          </p:cNvPr>
          <p:cNvCxnSpPr/>
          <p:nvPr/>
        </p:nvCxnSpPr>
        <p:spPr>
          <a:xfrm>
            <a:off x="4682661" y="2715959"/>
            <a:ext cx="0" cy="113157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" name="组合 96">
            <a:extLst>
              <a:ext uri="{FF2B5EF4-FFF2-40B4-BE49-F238E27FC236}">
                <a16:creationId xmlns:a16="http://schemas.microsoft.com/office/drawing/2014/main" id="{86D3BF77-59BF-46B9-9C5B-DE2E00E8D173}"/>
              </a:ext>
            </a:extLst>
          </p:cNvPr>
          <p:cNvGrpSpPr>
            <a:grpSpLocks noChangeAspect="1"/>
          </p:cNvGrpSpPr>
          <p:nvPr/>
        </p:nvGrpSpPr>
        <p:grpSpPr>
          <a:xfrm>
            <a:off x="3176241" y="1422780"/>
            <a:ext cx="4549347" cy="3852993"/>
            <a:chOff x="3185327" y="522515"/>
            <a:chExt cx="5787851" cy="4901920"/>
          </a:xfrm>
        </p:grpSpPr>
        <p:cxnSp>
          <p:nvCxnSpPr>
            <p:cNvPr id="206" name="直接连接符 97">
              <a:extLst>
                <a:ext uri="{FF2B5EF4-FFF2-40B4-BE49-F238E27FC236}">
                  <a16:creationId xmlns:a16="http://schemas.microsoft.com/office/drawing/2014/main" id="{A4845655-6747-43D7-A141-BA23A8E159A2}"/>
                </a:ext>
              </a:extLst>
            </p:cNvPr>
            <p:cNvCxnSpPr/>
            <p:nvPr/>
          </p:nvCxnSpPr>
          <p:spPr>
            <a:xfrm flipH="1">
              <a:off x="3185327" y="522515"/>
              <a:ext cx="2924221" cy="217112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98">
              <a:extLst>
                <a:ext uri="{FF2B5EF4-FFF2-40B4-BE49-F238E27FC236}">
                  <a16:creationId xmlns:a16="http://schemas.microsoft.com/office/drawing/2014/main" id="{31473A45-0648-42AF-A464-DAA1F3DAC613}"/>
                </a:ext>
              </a:extLst>
            </p:cNvPr>
            <p:cNvCxnSpPr/>
            <p:nvPr/>
          </p:nvCxnSpPr>
          <p:spPr>
            <a:xfrm flipH="1" flipV="1">
              <a:off x="6100550" y="522515"/>
              <a:ext cx="1077323" cy="80342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99">
              <a:extLst>
                <a:ext uri="{FF2B5EF4-FFF2-40B4-BE49-F238E27FC236}">
                  <a16:creationId xmlns:a16="http://schemas.microsoft.com/office/drawing/2014/main" id="{04587FB1-D530-4A49-9F84-F97974B9FDA4}"/>
                </a:ext>
              </a:extLst>
            </p:cNvPr>
            <p:cNvCxnSpPr/>
            <p:nvPr/>
          </p:nvCxnSpPr>
          <p:spPr>
            <a:xfrm flipV="1">
              <a:off x="3185327" y="2693638"/>
              <a:ext cx="0" cy="430405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100">
              <a:extLst>
                <a:ext uri="{FF2B5EF4-FFF2-40B4-BE49-F238E27FC236}">
                  <a16:creationId xmlns:a16="http://schemas.microsoft.com/office/drawing/2014/main" id="{5A117341-7610-49B0-BB8D-D18165FB8081}"/>
                </a:ext>
              </a:extLst>
            </p:cNvPr>
            <p:cNvCxnSpPr/>
            <p:nvPr/>
          </p:nvCxnSpPr>
          <p:spPr>
            <a:xfrm flipV="1">
              <a:off x="8973178" y="2672862"/>
              <a:ext cx="0" cy="43040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101">
              <a:extLst>
                <a:ext uri="{FF2B5EF4-FFF2-40B4-BE49-F238E27FC236}">
                  <a16:creationId xmlns:a16="http://schemas.microsoft.com/office/drawing/2014/main" id="{E3783CC4-7B65-4B59-9A4C-F2AC352DE437}"/>
                </a:ext>
              </a:extLst>
            </p:cNvPr>
            <p:cNvCxnSpPr/>
            <p:nvPr/>
          </p:nvCxnSpPr>
          <p:spPr>
            <a:xfrm flipH="1">
              <a:off x="3185327" y="3103265"/>
              <a:ext cx="244511" cy="1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102">
              <a:extLst>
                <a:ext uri="{FF2B5EF4-FFF2-40B4-BE49-F238E27FC236}">
                  <a16:creationId xmlns:a16="http://schemas.microsoft.com/office/drawing/2014/main" id="{EB9D5AD5-3862-4B38-909F-DB01B4B81A08}"/>
                </a:ext>
              </a:extLst>
            </p:cNvPr>
            <p:cNvCxnSpPr/>
            <p:nvPr/>
          </p:nvCxnSpPr>
          <p:spPr>
            <a:xfrm flipV="1">
              <a:off x="8723644" y="3103266"/>
              <a:ext cx="0" cy="2321169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103">
              <a:extLst>
                <a:ext uri="{FF2B5EF4-FFF2-40B4-BE49-F238E27FC236}">
                  <a16:creationId xmlns:a16="http://schemas.microsoft.com/office/drawing/2014/main" id="{6E1FBA31-3433-4CE5-B384-C1BEF8C38A8C}"/>
                </a:ext>
              </a:extLst>
            </p:cNvPr>
            <p:cNvCxnSpPr/>
            <p:nvPr/>
          </p:nvCxnSpPr>
          <p:spPr>
            <a:xfrm flipV="1">
              <a:off x="3429838" y="3103266"/>
              <a:ext cx="0" cy="2321169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104">
              <a:extLst>
                <a:ext uri="{FF2B5EF4-FFF2-40B4-BE49-F238E27FC236}">
                  <a16:creationId xmlns:a16="http://schemas.microsoft.com/office/drawing/2014/main" id="{F095F433-3B90-4668-A3D6-CC6B5E4F991B}"/>
                </a:ext>
              </a:extLst>
            </p:cNvPr>
            <p:cNvCxnSpPr/>
            <p:nvPr/>
          </p:nvCxnSpPr>
          <p:spPr>
            <a:xfrm flipH="1">
              <a:off x="3429838" y="5424435"/>
              <a:ext cx="5293806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105">
              <a:extLst>
                <a:ext uri="{FF2B5EF4-FFF2-40B4-BE49-F238E27FC236}">
                  <a16:creationId xmlns:a16="http://schemas.microsoft.com/office/drawing/2014/main" id="{524E0496-74AB-47C6-B2EC-8F4421CFC0D8}"/>
                </a:ext>
              </a:extLst>
            </p:cNvPr>
            <p:cNvCxnSpPr/>
            <p:nvPr/>
          </p:nvCxnSpPr>
          <p:spPr>
            <a:xfrm flipV="1">
              <a:off x="7177873" y="843612"/>
              <a:ext cx="0" cy="48232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106">
              <a:extLst>
                <a:ext uri="{FF2B5EF4-FFF2-40B4-BE49-F238E27FC236}">
                  <a16:creationId xmlns:a16="http://schemas.microsoft.com/office/drawing/2014/main" id="{0FDADAA6-3CA5-44EB-BCE3-5F87C07436BF}"/>
                </a:ext>
              </a:extLst>
            </p:cNvPr>
            <p:cNvCxnSpPr/>
            <p:nvPr/>
          </p:nvCxnSpPr>
          <p:spPr>
            <a:xfrm flipV="1">
              <a:off x="7681965" y="1220547"/>
              <a:ext cx="0" cy="48232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107">
              <a:extLst>
                <a:ext uri="{FF2B5EF4-FFF2-40B4-BE49-F238E27FC236}">
                  <a16:creationId xmlns:a16="http://schemas.microsoft.com/office/drawing/2014/main" id="{E4734F65-C43D-415E-B44D-54F0E1594F81}"/>
                </a:ext>
              </a:extLst>
            </p:cNvPr>
            <p:cNvCxnSpPr/>
            <p:nvPr/>
          </p:nvCxnSpPr>
          <p:spPr>
            <a:xfrm flipH="1" flipV="1">
              <a:off x="7177873" y="843613"/>
              <a:ext cx="504092" cy="37693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108">
              <a:extLst>
                <a:ext uri="{FF2B5EF4-FFF2-40B4-BE49-F238E27FC236}">
                  <a16:creationId xmlns:a16="http://schemas.microsoft.com/office/drawing/2014/main" id="{838979DC-7198-4981-9692-4C2FFC68F0D6}"/>
                </a:ext>
              </a:extLst>
            </p:cNvPr>
            <p:cNvCxnSpPr/>
            <p:nvPr/>
          </p:nvCxnSpPr>
          <p:spPr>
            <a:xfrm flipH="1">
              <a:off x="8728667" y="3103266"/>
              <a:ext cx="244511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109">
              <a:extLst>
                <a:ext uri="{FF2B5EF4-FFF2-40B4-BE49-F238E27FC236}">
                  <a16:creationId xmlns:a16="http://schemas.microsoft.com/office/drawing/2014/main" id="{D8611301-FEFC-4470-AD31-2D578BF010EB}"/>
                </a:ext>
              </a:extLst>
            </p:cNvPr>
            <p:cNvCxnSpPr/>
            <p:nvPr/>
          </p:nvCxnSpPr>
          <p:spPr>
            <a:xfrm flipH="1" flipV="1">
              <a:off x="7681966" y="1702869"/>
              <a:ext cx="1291212" cy="96999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9" name="直接连接符 111">
            <a:extLst>
              <a:ext uri="{FF2B5EF4-FFF2-40B4-BE49-F238E27FC236}">
                <a16:creationId xmlns:a16="http://schemas.microsoft.com/office/drawing/2014/main" id="{D4954EB6-8E47-44E8-9C4F-BF8A283A0C37}"/>
              </a:ext>
            </a:extLst>
          </p:cNvPr>
          <p:cNvCxnSpPr>
            <a:cxnSpLocks/>
          </p:cNvCxnSpPr>
          <p:nvPr/>
        </p:nvCxnSpPr>
        <p:spPr>
          <a:xfrm>
            <a:off x="2727923" y="4830046"/>
            <a:ext cx="5414555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接连接符 112">
            <a:extLst>
              <a:ext uri="{FF2B5EF4-FFF2-40B4-BE49-F238E27FC236}">
                <a16:creationId xmlns:a16="http://schemas.microsoft.com/office/drawing/2014/main" id="{7C339168-A2F6-48B4-8AF3-543E45D8CE9B}"/>
              </a:ext>
            </a:extLst>
          </p:cNvPr>
          <p:cNvCxnSpPr/>
          <p:nvPr/>
        </p:nvCxnSpPr>
        <p:spPr>
          <a:xfrm flipV="1">
            <a:off x="5557187" y="2901021"/>
            <a:ext cx="0" cy="1816531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矩形 113">
            <a:extLst>
              <a:ext uri="{FF2B5EF4-FFF2-40B4-BE49-F238E27FC236}">
                <a16:creationId xmlns:a16="http://schemas.microsoft.com/office/drawing/2014/main" id="{A7363F32-6481-455B-872C-3107F355F22C}"/>
              </a:ext>
            </a:extLst>
          </p:cNvPr>
          <p:cNvSpPr/>
          <p:nvPr/>
        </p:nvSpPr>
        <p:spPr>
          <a:xfrm>
            <a:off x="7960497" y="4502932"/>
            <a:ext cx="105059" cy="8061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矩形 114">
            <a:extLst>
              <a:ext uri="{FF2B5EF4-FFF2-40B4-BE49-F238E27FC236}">
                <a16:creationId xmlns:a16="http://schemas.microsoft.com/office/drawing/2014/main" id="{61A5F993-F739-4C98-9A52-B82A47AC0148}"/>
              </a:ext>
            </a:extLst>
          </p:cNvPr>
          <p:cNvSpPr/>
          <p:nvPr/>
        </p:nvSpPr>
        <p:spPr>
          <a:xfrm>
            <a:off x="7905578" y="4482358"/>
            <a:ext cx="222850" cy="411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3" name="图片 116">
            <a:extLst>
              <a:ext uri="{FF2B5EF4-FFF2-40B4-BE49-F238E27FC236}">
                <a16:creationId xmlns:a16="http://schemas.microsoft.com/office/drawing/2014/main" id="{13B3EF21-3E46-4D4B-BD2B-A1EE1FA18E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599" b="86056"/>
          <a:stretch/>
        </p:blipFill>
        <p:spPr>
          <a:xfrm>
            <a:off x="2438484" y="5440391"/>
            <a:ext cx="233771" cy="226825"/>
          </a:xfrm>
          <a:prstGeom prst="rect">
            <a:avLst/>
          </a:prstGeom>
        </p:spPr>
      </p:pic>
      <p:pic>
        <p:nvPicPr>
          <p:cNvPr id="224" name="图片 117">
            <a:extLst>
              <a:ext uri="{FF2B5EF4-FFF2-40B4-BE49-F238E27FC236}">
                <a16:creationId xmlns:a16="http://schemas.microsoft.com/office/drawing/2014/main" id="{80712D4B-1B1F-493A-B13B-737F3E1212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599" b="86056"/>
          <a:stretch/>
        </p:blipFill>
        <p:spPr>
          <a:xfrm>
            <a:off x="7908707" y="5402481"/>
            <a:ext cx="233771" cy="226825"/>
          </a:xfrm>
          <a:prstGeom prst="rect">
            <a:avLst/>
          </a:prstGeom>
        </p:spPr>
      </p:pic>
      <p:pic>
        <p:nvPicPr>
          <p:cNvPr id="225" name="图片 118">
            <a:extLst>
              <a:ext uri="{FF2B5EF4-FFF2-40B4-BE49-F238E27FC236}">
                <a16:creationId xmlns:a16="http://schemas.microsoft.com/office/drawing/2014/main" id="{A2F04385-2DE7-4B28-AAE4-AC534133DA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0860" y="3385539"/>
            <a:ext cx="496142" cy="239543"/>
          </a:xfrm>
          <a:prstGeom prst="rect">
            <a:avLst/>
          </a:prstGeom>
        </p:spPr>
      </p:pic>
      <p:cxnSp>
        <p:nvCxnSpPr>
          <p:cNvPr id="226" name="直接连接符 119">
            <a:extLst>
              <a:ext uri="{FF2B5EF4-FFF2-40B4-BE49-F238E27FC236}">
                <a16:creationId xmlns:a16="http://schemas.microsoft.com/office/drawing/2014/main" id="{160D3377-6390-4383-AD31-984272D51271}"/>
              </a:ext>
            </a:extLst>
          </p:cNvPr>
          <p:cNvCxnSpPr/>
          <p:nvPr/>
        </p:nvCxnSpPr>
        <p:spPr>
          <a:xfrm>
            <a:off x="6631712" y="3440790"/>
            <a:ext cx="88364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接连接符 120">
            <a:extLst>
              <a:ext uri="{FF2B5EF4-FFF2-40B4-BE49-F238E27FC236}">
                <a16:creationId xmlns:a16="http://schemas.microsoft.com/office/drawing/2014/main" id="{873D12A0-10A2-4406-8E32-E5F7C641B4A9}"/>
              </a:ext>
            </a:extLst>
          </p:cNvPr>
          <p:cNvCxnSpPr/>
          <p:nvPr/>
        </p:nvCxnSpPr>
        <p:spPr>
          <a:xfrm flipH="1" flipV="1">
            <a:off x="6637221" y="3440093"/>
            <a:ext cx="629" cy="92261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64">
            <a:extLst>
              <a:ext uri="{FF2B5EF4-FFF2-40B4-BE49-F238E27FC236}">
                <a16:creationId xmlns:a16="http://schemas.microsoft.com/office/drawing/2014/main" id="{426CA8E1-EBF3-434B-99C9-5CFF2BE9AA82}"/>
              </a:ext>
            </a:extLst>
          </p:cNvPr>
          <p:cNvSpPr txBox="1"/>
          <p:nvPr/>
        </p:nvSpPr>
        <p:spPr>
          <a:xfrm flipH="1">
            <a:off x="7617552" y="5632436"/>
            <a:ext cx="808683" cy="1246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latin typeface="Segoe UI" pitchFamily="34" charset="0"/>
                <a:cs typeface="Segoe UI" pitchFamily="34" charset="0"/>
              </a:rPr>
              <a:t>Electric Lock</a:t>
            </a:r>
            <a:endParaRPr lang="zh-CN" altLang="en-US" sz="1000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29" name="直接连接符 122">
            <a:extLst>
              <a:ext uri="{FF2B5EF4-FFF2-40B4-BE49-F238E27FC236}">
                <a16:creationId xmlns:a16="http://schemas.microsoft.com/office/drawing/2014/main" id="{29CB5BF7-162D-4A9E-8216-43DFD00361F1}"/>
              </a:ext>
            </a:extLst>
          </p:cNvPr>
          <p:cNvCxnSpPr/>
          <p:nvPr/>
        </p:nvCxnSpPr>
        <p:spPr>
          <a:xfrm>
            <a:off x="2552182" y="4982976"/>
            <a:ext cx="0" cy="45581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接连接符 123">
            <a:extLst>
              <a:ext uri="{FF2B5EF4-FFF2-40B4-BE49-F238E27FC236}">
                <a16:creationId xmlns:a16="http://schemas.microsoft.com/office/drawing/2014/main" id="{3F1FD12D-70E7-4289-9830-F1B47E711236}"/>
              </a:ext>
            </a:extLst>
          </p:cNvPr>
          <p:cNvCxnSpPr/>
          <p:nvPr/>
        </p:nvCxnSpPr>
        <p:spPr>
          <a:xfrm>
            <a:off x="8013026" y="5081865"/>
            <a:ext cx="0" cy="31523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直接连接符 124">
            <a:extLst>
              <a:ext uri="{FF2B5EF4-FFF2-40B4-BE49-F238E27FC236}">
                <a16:creationId xmlns:a16="http://schemas.microsoft.com/office/drawing/2014/main" id="{BA550ED2-F6B3-461F-A6D0-E22D0F7EBDE8}"/>
              </a:ext>
            </a:extLst>
          </p:cNvPr>
          <p:cNvCxnSpPr/>
          <p:nvPr/>
        </p:nvCxnSpPr>
        <p:spPr>
          <a:xfrm>
            <a:off x="1925245" y="5340303"/>
            <a:ext cx="773632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直接连接符 125">
            <a:extLst>
              <a:ext uri="{FF2B5EF4-FFF2-40B4-BE49-F238E27FC236}">
                <a16:creationId xmlns:a16="http://schemas.microsoft.com/office/drawing/2014/main" id="{45C7ECB6-2346-487E-9B1E-345196475802}"/>
              </a:ext>
            </a:extLst>
          </p:cNvPr>
          <p:cNvCxnSpPr/>
          <p:nvPr/>
        </p:nvCxnSpPr>
        <p:spPr>
          <a:xfrm>
            <a:off x="8587745" y="4624373"/>
            <a:ext cx="0" cy="71593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直接连接符 126">
            <a:extLst>
              <a:ext uri="{FF2B5EF4-FFF2-40B4-BE49-F238E27FC236}">
                <a16:creationId xmlns:a16="http://schemas.microsoft.com/office/drawing/2014/main" id="{BA1F3111-6413-4B38-969E-4CC9BA7C770C}"/>
              </a:ext>
            </a:extLst>
          </p:cNvPr>
          <p:cNvCxnSpPr/>
          <p:nvPr/>
        </p:nvCxnSpPr>
        <p:spPr>
          <a:xfrm>
            <a:off x="9371967" y="4624373"/>
            <a:ext cx="0" cy="716911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梯形 127">
            <a:extLst>
              <a:ext uri="{FF2B5EF4-FFF2-40B4-BE49-F238E27FC236}">
                <a16:creationId xmlns:a16="http://schemas.microsoft.com/office/drawing/2014/main" id="{8EA8AE72-CD3E-4E59-BF28-1D69CFE275DB}"/>
              </a:ext>
            </a:extLst>
          </p:cNvPr>
          <p:cNvSpPr/>
          <p:nvPr/>
        </p:nvSpPr>
        <p:spPr>
          <a:xfrm>
            <a:off x="8426235" y="4484936"/>
            <a:ext cx="1080528" cy="208807"/>
          </a:xfrm>
          <a:prstGeom prst="trapezoid">
            <a:avLst>
              <a:gd name="adj" fmla="val 8517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5" name="图片 128">
            <a:extLst>
              <a:ext uri="{FF2B5EF4-FFF2-40B4-BE49-F238E27FC236}">
                <a16:creationId xmlns:a16="http://schemas.microsoft.com/office/drawing/2014/main" id="{7765F37B-E28F-421F-B103-D54B0F6E31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599" b="86056"/>
          <a:stretch/>
        </p:blipFill>
        <p:spPr>
          <a:xfrm>
            <a:off x="8849613" y="5402481"/>
            <a:ext cx="233771" cy="226825"/>
          </a:xfrm>
          <a:prstGeom prst="rect">
            <a:avLst/>
          </a:prstGeom>
        </p:spPr>
      </p:pic>
      <p:cxnSp>
        <p:nvCxnSpPr>
          <p:cNvPr id="236" name="直接连接符 129">
            <a:extLst>
              <a:ext uri="{FF2B5EF4-FFF2-40B4-BE49-F238E27FC236}">
                <a16:creationId xmlns:a16="http://schemas.microsoft.com/office/drawing/2014/main" id="{602812D1-48EA-4CAF-B210-D6279D75F120}"/>
              </a:ext>
            </a:extLst>
          </p:cNvPr>
          <p:cNvCxnSpPr/>
          <p:nvPr/>
        </p:nvCxnSpPr>
        <p:spPr>
          <a:xfrm>
            <a:off x="8426235" y="5515894"/>
            <a:ext cx="4680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直接连接符 130">
            <a:extLst>
              <a:ext uri="{FF2B5EF4-FFF2-40B4-BE49-F238E27FC236}">
                <a16:creationId xmlns:a16="http://schemas.microsoft.com/office/drawing/2014/main" id="{09E42949-2845-4617-9489-EACB9F3FFD10}"/>
              </a:ext>
            </a:extLst>
          </p:cNvPr>
          <p:cNvCxnSpPr/>
          <p:nvPr/>
        </p:nvCxnSpPr>
        <p:spPr>
          <a:xfrm>
            <a:off x="8142478" y="5081865"/>
            <a:ext cx="283757" cy="43402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8" name="Picture 3" descr="C:\Users\22017\Desktop\open137.png">
            <a:extLst>
              <a:ext uri="{FF2B5EF4-FFF2-40B4-BE49-F238E27FC236}">
                <a16:creationId xmlns:a16="http://schemas.microsoft.com/office/drawing/2014/main" id="{5D87EAB8-9911-4804-B96D-148A6A6BA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7" b="1"/>
          <a:stretch/>
        </p:blipFill>
        <p:spPr bwMode="auto">
          <a:xfrm>
            <a:off x="8630167" y="4959364"/>
            <a:ext cx="740673" cy="40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9" name="直接连接符 132">
            <a:extLst>
              <a:ext uri="{FF2B5EF4-FFF2-40B4-BE49-F238E27FC236}">
                <a16:creationId xmlns:a16="http://schemas.microsoft.com/office/drawing/2014/main" id="{B1D2FB06-D127-4F62-8238-4F3716C546E9}"/>
              </a:ext>
            </a:extLst>
          </p:cNvPr>
          <p:cNvCxnSpPr/>
          <p:nvPr/>
        </p:nvCxnSpPr>
        <p:spPr>
          <a:xfrm>
            <a:off x="4527943" y="3129320"/>
            <a:ext cx="910200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77">
            <a:extLst>
              <a:ext uri="{FF2B5EF4-FFF2-40B4-BE49-F238E27FC236}">
                <a16:creationId xmlns:a16="http://schemas.microsoft.com/office/drawing/2014/main" id="{5DBB6E36-FD9B-4608-AB1C-B1671AE6DECA}"/>
              </a:ext>
            </a:extLst>
          </p:cNvPr>
          <p:cNvSpPr txBox="1"/>
          <p:nvPr/>
        </p:nvSpPr>
        <p:spPr>
          <a:xfrm flipH="1">
            <a:off x="3087918" y="4782894"/>
            <a:ext cx="657867" cy="138499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&lt;2</a:t>
            </a:r>
            <a:r>
              <a:rPr lang="cs-CZ" altLang="zh-CN" sz="1000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 vodiče</a:t>
            </a:r>
            <a:r>
              <a:rPr lang="en-US" altLang="zh-CN" sz="1000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&gt;</a:t>
            </a:r>
            <a:endParaRPr lang="zh-CN" altLang="en-US" sz="1000" dirty="0">
              <a:solidFill>
                <a:srgbClr val="FF000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41" name="TextBox 278">
            <a:extLst>
              <a:ext uri="{FF2B5EF4-FFF2-40B4-BE49-F238E27FC236}">
                <a16:creationId xmlns:a16="http://schemas.microsoft.com/office/drawing/2014/main" id="{A65B00AA-44E9-44DF-961A-04C7E009AD83}"/>
              </a:ext>
            </a:extLst>
          </p:cNvPr>
          <p:cNvSpPr txBox="1"/>
          <p:nvPr/>
        </p:nvSpPr>
        <p:spPr>
          <a:xfrm flipH="1">
            <a:off x="2517946" y="4893239"/>
            <a:ext cx="808683" cy="1246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latin typeface="Segoe UI" pitchFamily="34" charset="0"/>
                <a:cs typeface="Segoe UI" pitchFamily="34" charset="0"/>
              </a:rPr>
              <a:t>VTO1</a:t>
            </a:r>
            <a:endParaRPr lang="zh-CN" altLang="en-US" sz="10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42" name="TextBox 279">
            <a:extLst>
              <a:ext uri="{FF2B5EF4-FFF2-40B4-BE49-F238E27FC236}">
                <a16:creationId xmlns:a16="http://schemas.microsoft.com/office/drawing/2014/main" id="{7259D48D-72BC-4024-B511-F6594553BE33}"/>
              </a:ext>
            </a:extLst>
          </p:cNvPr>
          <p:cNvSpPr txBox="1"/>
          <p:nvPr/>
        </p:nvSpPr>
        <p:spPr>
          <a:xfrm flipH="1">
            <a:off x="7269166" y="4932968"/>
            <a:ext cx="808683" cy="1246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latin typeface="Segoe UI" pitchFamily="34" charset="0"/>
                <a:cs typeface="Segoe UI" pitchFamily="34" charset="0"/>
              </a:rPr>
              <a:t>VTO2</a:t>
            </a:r>
            <a:endParaRPr lang="zh-CN" altLang="en-US" sz="10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43" name="TextBox 280">
            <a:extLst>
              <a:ext uri="{FF2B5EF4-FFF2-40B4-BE49-F238E27FC236}">
                <a16:creationId xmlns:a16="http://schemas.microsoft.com/office/drawing/2014/main" id="{AA0BCB6E-BD7A-404A-9833-F6A0EAFD3457}"/>
              </a:ext>
            </a:extLst>
          </p:cNvPr>
          <p:cNvSpPr txBox="1"/>
          <p:nvPr/>
        </p:nvSpPr>
        <p:spPr>
          <a:xfrm flipH="1">
            <a:off x="7469411" y="3747815"/>
            <a:ext cx="808683" cy="1246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latin typeface="Segoe UI" pitchFamily="34" charset="0"/>
                <a:cs typeface="Segoe UI" pitchFamily="34" charset="0"/>
              </a:rPr>
              <a:t>IPC</a:t>
            </a:r>
            <a:endParaRPr lang="zh-CN" altLang="en-US" sz="10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44" name="TextBox 281">
            <a:extLst>
              <a:ext uri="{FF2B5EF4-FFF2-40B4-BE49-F238E27FC236}">
                <a16:creationId xmlns:a16="http://schemas.microsoft.com/office/drawing/2014/main" id="{0CB42453-75C1-4F19-B66E-8B73BC515C34}"/>
              </a:ext>
            </a:extLst>
          </p:cNvPr>
          <p:cNvSpPr txBox="1"/>
          <p:nvPr/>
        </p:nvSpPr>
        <p:spPr>
          <a:xfrm flipH="1">
            <a:off x="4060472" y="3298473"/>
            <a:ext cx="808683" cy="1246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latin typeface="Segoe UI" pitchFamily="34" charset="0"/>
                <a:cs typeface="Segoe UI" pitchFamily="34" charset="0"/>
              </a:rPr>
              <a:t>Detector</a:t>
            </a:r>
            <a:endParaRPr lang="zh-CN" altLang="en-US" sz="10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45" name="TextBox 282">
            <a:extLst>
              <a:ext uri="{FF2B5EF4-FFF2-40B4-BE49-F238E27FC236}">
                <a16:creationId xmlns:a16="http://schemas.microsoft.com/office/drawing/2014/main" id="{21091429-68C5-4DEE-A136-4A2458AF053A}"/>
              </a:ext>
            </a:extLst>
          </p:cNvPr>
          <p:cNvSpPr txBox="1"/>
          <p:nvPr/>
        </p:nvSpPr>
        <p:spPr>
          <a:xfrm flipH="1">
            <a:off x="3891615" y="4293096"/>
            <a:ext cx="112426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latin typeface="Segoe UI" pitchFamily="34" charset="0"/>
                <a:cs typeface="Segoe UI" pitchFamily="34" charset="0"/>
              </a:rPr>
              <a:t>VTH5422HB</a:t>
            </a:r>
            <a:endParaRPr lang="zh-CN" altLang="en-US" sz="10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46" name="TextBox 283">
            <a:extLst>
              <a:ext uri="{FF2B5EF4-FFF2-40B4-BE49-F238E27FC236}">
                <a16:creationId xmlns:a16="http://schemas.microsoft.com/office/drawing/2014/main" id="{29CB480D-6FCF-41F5-8E1A-BDDD90A49321}"/>
              </a:ext>
            </a:extLst>
          </p:cNvPr>
          <p:cNvSpPr txBox="1"/>
          <p:nvPr/>
        </p:nvSpPr>
        <p:spPr>
          <a:xfrm flipH="1">
            <a:off x="4932204" y="3617463"/>
            <a:ext cx="118891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cs-CZ" altLang="zh-CN" sz="1000" dirty="0">
                <a:latin typeface="Segoe UI" pitchFamily="34" charset="0"/>
                <a:cs typeface="Segoe UI" pitchFamily="34" charset="0"/>
              </a:rPr>
              <a:t>VTH5422HB</a:t>
            </a:r>
            <a:endParaRPr lang="zh-CN" altLang="en-US" sz="1000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47" name="直接连接符 140">
            <a:extLst>
              <a:ext uri="{FF2B5EF4-FFF2-40B4-BE49-F238E27FC236}">
                <a16:creationId xmlns:a16="http://schemas.microsoft.com/office/drawing/2014/main" id="{EC243CA5-C638-4009-9242-B6AD0D67161C}"/>
              </a:ext>
            </a:extLst>
          </p:cNvPr>
          <p:cNvCxnSpPr/>
          <p:nvPr/>
        </p:nvCxnSpPr>
        <p:spPr>
          <a:xfrm>
            <a:off x="6567376" y="4717552"/>
            <a:ext cx="7073" cy="1437893"/>
          </a:xfrm>
          <a:prstGeom prst="line">
            <a:avLst/>
          </a:prstGeom>
          <a:ln w="3175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接连接符 144">
            <a:extLst>
              <a:ext uri="{FF2B5EF4-FFF2-40B4-BE49-F238E27FC236}">
                <a16:creationId xmlns:a16="http://schemas.microsoft.com/office/drawing/2014/main" id="{38191576-8127-4A30-AF32-F328A99EFF12}"/>
              </a:ext>
            </a:extLst>
          </p:cNvPr>
          <p:cNvCxnSpPr/>
          <p:nvPr/>
        </p:nvCxnSpPr>
        <p:spPr>
          <a:xfrm flipV="1">
            <a:off x="5599692" y="2937910"/>
            <a:ext cx="0" cy="1816531"/>
          </a:xfrm>
          <a:prstGeom prst="line">
            <a:avLst/>
          </a:prstGeom>
          <a:ln w="31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5" name="Picture 8" descr="E:\6-宣传推广\素材\素材2\201111231015136581164.jpg">
            <a:extLst>
              <a:ext uri="{FF2B5EF4-FFF2-40B4-BE49-F238E27FC236}">
                <a16:creationId xmlns:a16="http://schemas.microsoft.com/office/drawing/2014/main" id="{48CDC90A-B4AA-4E4C-A17A-41A8D6346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07" y="2831176"/>
            <a:ext cx="499292" cy="49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6" name="直接连接符 150">
            <a:extLst>
              <a:ext uri="{FF2B5EF4-FFF2-40B4-BE49-F238E27FC236}">
                <a16:creationId xmlns:a16="http://schemas.microsoft.com/office/drawing/2014/main" id="{FC818B45-9B55-48B5-AD76-1986AA43EE89}"/>
              </a:ext>
            </a:extLst>
          </p:cNvPr>
          <p:cNvCxnSpPr/>
          <p:nvPr/>
        </p:nvCxnSpPr>
        <p:spPr>
          <a:xfrm>
            <a:off x="5740888" y="4460650"/>
            <a:ext cx="88364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7" name="Picture 2" descr="C:\Users\22017\Desktop\路由.png">
            <a:extLst>
              <a:ext uri="{FF2B5EF4-FFF2-40B4-BE49-F238E27FC236}">
                <a16:creationId xmlns:a16="http://schemas.microsoft.com/office/drawing/2014/main" id="{C3BC8AC7-88D7-49E1-AEEA-36E90F40D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679" y="4035097"/>
            <a:ext cx="645540" cy="64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TextBox 324">
            <a:extLst>
              <a:ext uri="{FF2B5EF4-FFF2-40B4-BE49-F238E27FC236}">
                <a16:creationId xmlns:a16="http://schemas.microsoft.com/office/drawing/2014/main" id="{3B78DE25-FEA0-4E00-91C6-0107683260D8}"/>
              </a:ext>
            </a:extLst>
          </p:cNvPr>
          <p:cNvSpPr txBox="1"/>
          <p:nvPr/>
        </p:nvSpPr>
        <p:spPr>
          <a:xfrm flipH="1">
            <a:off x="6717690" y="3372888"/>
            <a:ext cx="609236" cy="138499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solidFill>
                  <a:srgbClr val="00B0F0"/>
                </a:solidFill>
                <a:latin typeface="Segoe UI" pitchFamily="34" charset="0"/>
                <a:cs typeface="Segoe UI" pitchFamily="34" charset="0"/>
              </a:rPr>
              <a:t>&lt;Cat 5e&gt;</a:t>
            </a:r>
            <a:endParaRPr lang="zh-CN" altLang="en-US" sz="1000" dirty="0">
              <a:solidFill>
                <a:srgbClr val="00B0F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259" name="Picture 4" descr="C:\Users\22017\Desktop\DEE1010B小图.png">
            <a:extLst>
              <a:ext uri="{FF2B5EF4-FFF2-40B4-BE49-F238E27FC236}">
                <a16:creationId xmlns:a16="http://schemas.microsoft.com/office/drawing/2014/main" id="{38C76DE8-5EC0-4B54-AFF0-B6367FD75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356" y="5405913"/>
            <a:ext cx="355845" cy="19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图片 159">
            <a:extLst>
              <a:ext uri="{FF2B5EF4-FFF2-40B4-BE49-F238E27FC236}">
                <a16:creationId xmlns:a16="http://schemas.microsoft.com/office/drawing/2014/main" id="{B8BAC207-41C2-4AA3-B2CF-982FA9938C4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8" y="4405102"/>
            <a:ext cx="439288" cy="56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2" name="图片 196">
            <a:extLst>
              <a:ext uri="{FF2B5EF4-FFF2-40B4-BE49-F238E27FC236}">
                <a16:creationId xmlns:a16="http://schemas.microsoft.com/office/drawing/2014/main" id="{62705EC6-A881-4954-93FE-50494892FB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805" y="4443656"/>
            <a:ext cx="439288" cy="56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EC97344-0352-4115-AA2B-49FB9F273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292" b="95833" l="8929" r="89286">
                        <a14:foregroundMark x1="46429" y1="8333" x2="46429" y2="8333"/>
                        <a14:foregroundMark x1="48214" y1="95833" x2="48214" y2="9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560887" y="4950416"/>
            <a:ext cx="291955" cy="654763"/>
          </a:xfrm>
          <a:prstGeom prst="rect">
            <a:avLst/>
          </a:prstGeom>
        </p:spPr>
      </p:pic>
      <p:sp>
        <p:nvSpPr>
          <p:cNvPr id="76" name="TextovéPole 75">
            <a:extLst>
              <a:ext uri="{FF2B5EF4-FFF2-40B4-BE49-F238E27FC236}">
                <a16:creationId xmlns:a16="http://schemas.microsoft.com/office/drawing/2014/main" id="{6A4AE979-D55F-4426-808D-7BA45F532DFA}"/>
              </a:ext>
            </a:extLst>
          </p:cNvPr>
          <p:cNvSpPr txBox="1"/>
          <p:nvPr/>
        </p:nvSpPr>
        <p:spPr>
          <a:xfrm>
            <a:off x="4943872" y="4895582"/>
            <a:ext cx="10846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VTNS2003B-2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305334-4800-FFDF-9E85-E49B77FD08F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3" b="17805"/>
          <a:stretch/>
        </p:blipFill>
        <p:spPr>
          <a:xfrm>
            <a:off x="5075090" y="4372348"/>
            <a:ext cx="1049974" cy="645540"/>
          </a:xfrm>
          <a:prstGeom prst="rect">
            <a:avLst/>
          </a:prstGeom>
        </p:spPr>
      </p:pic>
      <p:pic>
        <p:nvPicPr>
          <p:cNvPr id="6" name="Obrázek 5" descr="Obsah obrázku text, monitor, obrazovka, displej&#10;&#10;Popis byl vytvořen automaticky">
            <a:extLst>
              <a:ext uri="{FF2B5EF4-FFF2-40B4-BE49-F238E27FC236}">
                <a16:creationId xmlns:a16="http://schemas.microsoft.com/office/drawing/2014/main" id="{316A1E9F-9CBA-CB70-1B8E-F2C2B5658D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24537" r="10376" b="21659"/>
          <a:stretch/>
        </p:blipFill>
        <p:spPr>
          <a:xfrm>
            <a:off x="3935298" y="4424046"/>
            <a:ext cx="1113016" cy="789550"/>
          </a:xfrm>
          <a:prstGeom prst="rect">
            <a:avLst/>
          </a:prstGeom>
        </p:spPr>
      </p:pic>
      <p:pic>
        <p:nvPicPr>
          <p:cNvPr id="80" name="Obrázek 79" descr="Obsah obrázku text, monitor, obrazovka, displej&#10;&#10;Popis byl vytvořen automaticky">
            <a:extLst>
              <a:ext uri="{FF2B5EF4-FFF2-40B4-BE49-F238E27FC236}">
                <a16:creationId xmlns:a16="http://schemas.microsoft.com/office/drawing/2014/main" id="{7B721E7A-D63E-CD06-877F-64A605C7CAA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24537" r="10376" b="21659"/>
          <a:stretch/>
        </p:blipFill>
        <p:spPr>
          <a:xfrm>
            <a:off x="4972276" y="2740024"/>
            <a:ext cx="1113016" cy="7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1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chemeClr val="accent2">
                    <a:lumMod val="75000"/>
                  </a:schemeClr>
                </a:solidFill>
              </a:rPr>
              <a:t>IP videovrátné</a:t>
            </a:r>
          </a:p>
        </p:txBody>
      </p:sp>
      <p:sp>
        <p:nvSpPr>
          <p:cNvPr id="4" name="矩形 90">
            <a:extLst>
              <a:ext uri="{FF2B5EF4-FFF2-40B4-BE49-F238E27FC236}">
                <a16:creationId xmlns:a16="http://schemas.microsoft.com/office/drawing/2014/main" id="{BA92949B-72AB-4C91-866D-9CEDE60F24E2}"/>
              </a:ext>
            </a:extLst>
          </p:cNvPr>
          <p:cNvSpPr/>
          <p:nvPr/>
        </p:nvSpPr>
        <p:spPr>
          <a:xfrm>
            <a:off x="119336" y="1250209"/>
            <a:ext cx="3917640" cy="738631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algn="ctr"/>
            <a:r>
              <a:rPr lang="pl-PL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VTO4202F-X</a:t>
            </a:r>
          </a:p>
        </p:txBody>
      </p:sp>
      <p:sp>
        <p:nvSpPr>
          <p:cNvPr id="6" name="矩形 43">
            <a:extLst>
              <a:ext uri="{FF2B5EF4-FFF2-40B4-BE49-F238E27FC236}">
                <a16:creationId xmlns:a16="http://schemas.microsoft.com/office/drawing/2014/main" id="{DFC3CE34-C9A7-40FD-BD9D-029B3319F79C}"/>
              </a:ext>
            </a:extLst>
          </p:cNvPr>
          <p:cNvSpPr/>
          <p:nvPr/>
        </p:nvSpPr>
        <p:spPr>
          <a:xfrm>
            <a:off x="5059771" y="2626806"/>
            <a:ext cx="1744026" cy="584743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>
                <a:ea typeface="Segoe UI" pitchFamily="34" charset="0"/>
                <a:cs typeface="Segoe UI" pitchFamily="34" charset="0"/>
              </a:rPr>
              <a:t>VTO4202F-P</a:t>
            </a:r>
          </a:p>
          <a:p>
            <a:pPr algn="ctr"/>
            <a:r>
              <a:rPr lang="pl-PL" altLang="zh-CN" sz="1000" dirty="0">
                <a:ea typeface="Segoe UI" pitchFamily="34" charset="0"/>
                <a:cs typeface="Segoe UI" pitchFamily="34" charset="0"/>
              </a:rPr>
              <a:t>Kamera </a:t>
            </a:r>
            <a:r>
              <a:rPr lang="en-US" altLang="zh-CN" sz="1000" dirty="0">
                <a:ea typeface="Segoe UI" pitchFamily="34" charset="0"/>
                <a:cs typeface="Segoe UI" pitchFamily="34" charset="0"/>
              </a:rPr>
              <a:t>2.0MP</a:t>
            </a:r>
            <a:r>
              <a:rPr lang="cs-CZ" altLang="zh-CN" sz="1000" dirty="0">
                <a:ea typeface="Segoe UI" pitchFamily="34" charset="0"/>
                <a:cs typeface="Segoe UI" pitchFamily="34" charset="0"/>
              </a:rPr>
              <a:t>, </a:t>
            </a:r>
            <a:r>
              <a:rPr lang="en-US" altLang="zh-CN" sz="1000" dirty="0">
                <a:ea typeface="张海山锐线体简" panose="02000000000000000000" pitchFamily="2" charset="-122"/>
              </a:rPr>
              <a:t>160°</a:t>
            </a:r>
            <a:endParaRPr lang="cs-CZ" altLang="zh-CN" sz="1000" dirty="0">
              <a:ea typeface="张海山锐线体简" panose="02000000000000000000" pitchFamily="2" charset="-122"/>
            </a:endParaRPr>
          </a:p>
          <a:p>
            <a:pPr algn="ctr"/>
            <a:r>
              <a:rPr lang="cs-CZ" altLang="zh-CN" sz="1000" dirty="0">
                <a:ea typeface="张海山锐线体简" panose="02000000000000000000" pitchFamily="2" charset="-122"/>
                <a:cs typeface="Segoe UI" pitchFamily="34" charset="0"/>
              </a:rPr>
              <a:t>CAT5 / 2 drát</a:t>
            </a:r>
            <a:endParaRPr lang="en-US" altLang="zh-CN" sz="1000" dirty="0"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矩形 44">
            <a:extLst>
              <a:ext uri="{FF2B5EF4-FFF2-40B4-BE49-F238E27FC236}">
                <a16:creationId xmlns:a16="http://schemas.microsoft.com/office/drawing/2014/main" id="{E18E9AD9-279E-4832-87F2-F5C13018CC5E}"/>
              </a:ext>
            </a:extLst>
          </p:cNvPr>
          <p:cNvSpPr/>
          <p:nvPr/>
        </p:nvSpPr>
        <p:spPr>
          <a:xfrm>
            <a:off x="6872254" y="2610187"/>
            <a:ext cx="1744026" cy="430855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/>
              <a:t>VTO4202F-MS</a:t>
            </a:r>
            <a:r>
              <a:rPr lang="en-US" altLang="zh-CN" sz="1000" dirty="0">
                <a:ea typeface="Segoe UI" pitchFamily="34" charset="0"/>
                <a:cs typeface="Segoe UI" pitchFamily="34" charset="0"/>
              </a:rPr>
              <a:t> </a:t>
            </a:r>
          </a:p>
          <a:p>
            <a:pPr algn="ctr"/>
            <a:r>
              <a:rPr lang="pl-PL" altLang="zh-CN" sz="1000" dirty="0">
                <a:ea typeface="Segoe UI" pitchFamily="34" charset="0"/>
                <a:cs typeface="Segoe UI" pitchFamily="34" charset="0"/>
              </a:rPr>
              <a:t>Display modul</a:t>
            </a:r>
            <a:endParaRPr lang="zh-CN" altLang="en-US" sz="1000" dirty="0">
              <a:ea typeface="张海山锐线体简" panose="02000000000000000000" pitchFamily="2" charset="-122"/>
              <a:cs typeface="Segoe UI" pitchFamily="34" charset="0"/>
            </a:endParaRPr>
          </a:p>
        </p:txBody>
      </p:sp>
      <p:sp>
        <p:nvSpPr>
          <p:cNvPr id="12" name="矩形 45">
            <a:extLst>
              <a:ext uri="{FF2B5EF4-FFF2-40B4-BE49-F238E27FC236}">
                <a16:creationId xmlns:a16="http://schemas.microsoft.com/office/drawing/2014/main" id="{7DC2AEA2-C77B-46AB-8064-A98F7457383B}"/>
              </a:ext>
            </a:extLst>
          </p:cNvPr>
          <p:cNvSpPr/>
          <p:nvPr/>
        </p:nvSpPr>
        <p:spPr>
          <a:xfrm>
            <a:off x="8600447" y="2604672"/>
            <a:ext cx="1744025" cy="430855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>
                <a:ea typeface="Segoe UI" pitchFamily="34" charset="0"/>
                <a:cs typeface="Segoe UI" pitchFamily="34" charset="0"/>
              </a:rPr>
              <a:t>VTO4202F-MB5</a:t>
            </a:r>
          </a:p>
          <a:p>
            <a:pPr algn="ctr"/>
            <a:r>
              <a:rPr lang="pl-PL" altLang="zh-CN" sz="1000" dirty="0">
                <a:ea typeface="Segoe UI" pitchFamily="34" charset="0"/>
                <a:cs typeface="Segoe UI" pitchFamily="34" charset="0"/>
              </a:rPr>
              <a:t>5-tlačítkový modul</a:t>
            </a:r>
            <a:endParaRPr lang="en-US" altLang="zh-CN" sz="1000" dirty="0"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" name="图片 140">
            <a:extLst>
              <a:ext uri="{FF2B5EF4-FFF2-40B4-BE49-F238E27FC236}">
                <a16:creationId xmlns:a16="http://schemas.microsoft.com/office/drawing/2014/main" id="{B1503862-A87E-49A9-84BC-37DC581C6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64" y="1354888"/>
            <a:ext cx="1316547" cy="1215275"/>
          </a:xfrm>
          <a:prstGeom prst="rect">
            <a:avLst/>
          </a:prstGeom>
        </p:spPr>
      </p:pic>
      <p:pic>
        <p:nvPicPr>
          <p:cNvPr id="16" name="图片 141">
            <a:extLst>
              <a:ext uri="{FF2B5EF4-FFF2-40B4-BE49-F238E27FC236}">
                <a16:creationId xmlns:a16="http://schemas.microsoft.com/office/drawing/2014/main" id="{629E05E0-B87D-4B9F-BC69-00FD72176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774" y="1346941"/>
            <a:ext cx="1213883" cy="1223222"/>
          </a:xfrm>
          <a:prstGeom prst="rect">
            <a:avLst/>
          </a:prstGeom>
        </p:spPr>
      </p:pic>
      <p:pic>
        <p:nvPicPr>
          <p:cNvPr id="18" name="图片 142">
            <a:extLst>
              <a:ext uri="{FF2B5EF4-FFF2-40B4-BE49-F238E27FC236}">
                <a16:creationId xmlns:a16="http://schemas.microsoft.com/office/drawing/2014/main" id="{4F690758-DE2A-404B-9969-C8D276D24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121" y="3501008"/>
            <a:ext cx="1295190" cy="647595"/>
          </a:xfrm>
          <a:prstGeom prst="rect">
            <a:avLst/>
          </a:prstGeom>
        </p:spPr>
      </p:pic>
      <p:pic>
        <p:nvPicPr>
          <p:cNvPr id="20" name="图片 143">
            <a:extLst>
              <a:ext uri="{FF2B5EF4-FFF2-40B4-BE49-F238E27FC236}">
                <a16:creationId xmlns:a16="http://schemas.microsoft.com/office/drawing/2014/main" id="{3C52D48A-462A-4FB7-B798-C71F78DD4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0608" y="4702283"/>
            <a:ext cx="1295097" cy="642605"/>
          </a:xfrm>
          <a:prstGeom prst="rect">
            <a:avLst/>
          </a:prstGeom>
        </p:spPr>
      </p:pic>
      <p:pic>
        <p:nvPicPr>
          <p:cNvPr id="26" name="图片 147">
            <a:extLst>
              <a:ext uri="{FF2B5EF4-FFF2-40B4-BE49-F238E27FC236}">
                <a16:creationId xmlns:a16="http://schemas.microsoft.com/office/drawing/2014/main" id="{6A118A74-662B-4FDE-A3EB-17995192D3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7081" y="1340768"/>
            <a:ext cx="1204688" cy="1223222"/>
          </a:xfrm>
          <a:prstGeom prst="rect">
            <a:avLst/>
          </a:prstGeom>
        </p:spPr>
      </p:pic>
      <p:sp>
        <p:nvSpPr>
          <p:cNvPr id="28" name="矩形 148">
            <a:extLst>
              <a:ext uri="{FF2B5EF4-FFF2-40B4-BE49-F238E27FC236}">
                <a16:creationId xmlns:a16="http://schemas.microsoft.com/office/drawing/2014/main" id="{F8555B7C-6653-4FF6-8ECB-33C7A870407E}"/>
              </a:ext>
            </a:extLst>
          </p:cNvPr>
          <p:cNvSpPr/>
          <p:nvPr/>
        </p:nvSpPr>
        <p:spPr>
          <a:xfrm>
            <a:off x="5277120" y="4167145"/>
            <a:ext cx="1538959" cy="738631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>
                <a:ea typeface="Segoe UI" pitchFamily="34" charset="0"/>
                <a:cs typeface="Segoe UI" pitchFamily="34" charset="0"/>
              </a:rPr>
              <a:t>VTO4202F-ML</a:t>
            </a:r>
            <a:endParaRPr lang="cs-CZ" altLang="zh-CN" sz="1000" b="1" dirty="0"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cs-CZ" altLang="zh-CN" sz="1000" dirty="0">
                <a:ea typeface="Segoe UI" pitchFamily="34" charset="0"/>
                <a:cs typeface="Segoe UI" pitchFamily="34" charset="0"/>
              </a:rPr>
              <a:t>Informační LED</a:t>
            </a:r>
            <a:endParaRPr lang="en-US" altLang="zh-CN" sz="1000" dirty="0">
              <a:ea typeface="Segoe UI" pitchFamily="34" charset="0"/>
              <a:cs typeface="Segoe UI" pitchFamily="34" charset="0"/>
            </a:endParaRPr>
          </a:p>
          <a:p>
            <a:pPr algn="ctr"/>
            <a:endParaRPr lang="pl-PL" altLang="zh-CN" sz="1000" dirty="0"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pl-PL" altLang="zh-CN" sz="1000" dirty="0">
                <a:ea typeface="Segoe UI" pitchFamily="34" charset="0"/>
                <a:cs typeface="Segoe UI" pitchFamily="34" charset="0"/>
              </a:rPr>
              <a:t> </a:t>
            </a:r>
            <a:endParaRPr lang="en-US" altLang="zh-CN" sz="1000" dirty="0"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矩形 150">
            <a:extLst>
              <a:ext uri="{FF2B5EF4-FFF2-40B4-BE49-F238E27FC236}">
                <a16:creationId xmlns:a16="http://schemas.microsoft.com/office/drawing/2014/main" id="{2521BB53-895F-45F5-A532-68D165122F5F}"/>
              </a:ext>
            </a:extLst>
          </p:cNvPr>
          <p:cNvSpPr/>
          <p:nvPr/>
        </p:nvSpPr>
        <p:spPr>
          <a:xfrm>
            <a:off x="4911525" y="5366221"/>
            <a:ext cx="2120579" cy="430855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>
                <a:ea typeface="Segoe UI" pitchFamily="34" charset="0"/>
                <a:cs typeface="Segoe UI" pitchFamily="34" charset="0"/>
              </a:rPr>
              <a:t>VTO4202F-MR</a:t>
            </a:r>
          </a:p>
          <a:p>
            <a:pPr algn="ctr"/>
            <a:r>
              <a:rPr lang="pl-PL" altLang="zh-CN" sz="1000" dirty="0">
                <a:ea typeface="Segoe UI" pitchFamily="34" charset="0"/>
                <a:cs typeface="Segoe UI" pitchFamily="34" charset="0"/>
              </a:rPr>
              <a:t>Čtečka karet</a:t>
            </a:r>
          </a:p>
        </p:txBody>
      </p:sp>
      <p:sp>
        <p:nvSpPr>
          <p:cNvPr id="34" name="矩形 151">
            <a:extLst>
              <a:ext uri="{FF2B5EF4-FFF2-40B4-BE49-F238E27FC236}">
                <a16:creationId xmlns:a16="http://schemas.microsoft.com/office/drawing/2014/main" id="{46ECFCEE-315E-4A4F-B719-CEF6FCE8BE12}"/>
              </a:ext>
            </a:extLst>
          </p:cNvPr>
          <p:cNvSpPr/>
          <p:nvPr/>
        </p:nvSpPr>
        <p:spPr>
          <a:xfrm>
            <a:off x="8722981" y="4150584"/>
            <a:ext cx="1607846" cy="430855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>
                <a:ea typeface="Segoe UI" pitchFamily="34" charset="0"/>
                <a:cs typeface="Segoe UI" pitchFamily="34" charset="0"/>
              </a:rPr>
              <a:t>VTO4202F-MB1</a:t>
            </a:r>
          </a:p>
          <a:p>
            <a:pPr algn="ctr"/>
            <a:r>
              <a:rPr lang="sk-SK" altLang="zh-CN" sz="1000" dirty="0">
                <a:ea typeface="Segoe UI" pitchFamily="34" charset="0"/>
                <a:cs typeface="Segoe UI" pitchFamily="34" charset="0"/>
              </a:rPr>
              <a:t>1-tlačítkový modul</a:t>
            </a:r>
            <a:endParaRPr lang="en-US" altLang="zh-CN" sz="1000" dirty="0">
              <a:ea typeface="Segoe UI" pitchFamily="34" charset="0"/>
              <a:cs typeface="Segoe UI" pitchFamily="34" charset="0"/>
            </a:endParaRPr>
          </a:p>
        </p:txBody>
      </p:sp>
      <p:sp>
        <p:nvSpPr>
          <p:cNvPr id="36" name="矩形 152">
            <a:extLst>
              <a:ext uri="{FF2B5EF4-FFF2-40B4-BE49-F238E27FC236}">
                <a16:creationId xmlns:a16="http://schemas.microsoft.com/office/drawing/2014/main" id="{90AFBF59-BD2E-425D-9BB2-AA96E8930071}"/>
              </a:ext>
            </a:extLst>
          </p:cNvPr>
          <p:cNvSpPr/>
          <p:nvPr/>
        </p:nvSpPr>
        <p:spPr>
          <a:xfrm>
            <a:off x="7046633" y="4111492"/>
            <a:ext cx="1641655" cy="430855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>
                <a:ea typeface="Segoe UI" pitchFamily="34" charset="0"/>
                <a:cs typeface="Segoe UI" pitchFamily="34" charset="0"/>
              </a:rPr>
              <a:t>VTO4202F-MB2</a:t>
            </a:r>
          </a:p>
          <a:p>
            <a:pPr algn="ctr"/>
            <a:r>
              <a:rPr lang="pl-PL" altLang="zh-CN" sz="1000" dirty="0">
                <a:ea typeface="Segoe UI" pitchFamily="34" charset="0"/>
                <a:cs typeface="Segoe UI" pitchFamily="34" charset="0"/>
              </a:rPr>
              <a:t>2 tlačítkový modul</a:t>
            </a:r>
            <a:endParaRPr lang="en-US" altLang="zh-CN" sz="1000" dirty="0">
              <a:ea typeface="Segoe UI" pitchFamily="34" charset="0"/>
              <a:cs typeface="Segoe UI" pitchFamily="34" charset="0"/>
            </a:endParaRPr>
          </a:p>
        </p:txBody>
      </p:sp>
      <p:sp>
        <p:nvSpPr>
          <p:cNvPr id="38" name="矩形 47">
            <a:extLst>
              <a:ext uri="{FF2B5EF4-FFF2-40B4-BE49-F238E27FC236}">
                <a16:creationId xmlns:a16="http://schemas.microsoft.com/office/drawing/2014/main" id="{024D2FE3-BB4D-4FF2-B091-C2085DC5C8DF}"/>
              </a:ext>
            </a:extLst>
          </p:cNvPr>
          <p:cNvSpPr txBox="1">
            <a:spLocks/>
          </p:cNvSpPr>
          <p:nvPr/>
        </p:nvSpPr>
        <p:spPr bwMode="auto">
          <a:xfrm>
            <a:off x="10240940" y="2628759"/>
            <a:ext cx="1759716" cy="40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9" tIns="60944" rIns="121889" bIns="60944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>
                <a:ea typeface="Segoe UI" pitchFamily="34" charset="0"/>
                <a:cs typeface="Segoe UI" pitchFamily="34" charset="0"/>
              </a:rPr>
              <a:t>VTO4202F-M</a:t>
            </a:r>
            <a:r>
              <a:rPr lang="cs-CZ" altLang="zh-CN" sz="1000" b="1" dirty="0">
                <a:ea typeface="Segoe UI" pitchFamily="34" charset="0"/>
                <a:cs typeface="Segoe UI" pitchFamily="34" charset="0"/>
              </a:rPr>
              <a:t>F</a:t>
            </a:r>
            <a:endParaRPr lang="en-US" altLang="zh-CN" sz="1000" b="1" dirty="0"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pl-PL" altLang="zh-CN" sz="1000" dirty="0">
                <a:ea typeface="Segoe UI" pitchFamily="34" charset="0"/>
                <a:cs typeface="Segoe UI" pitchFamily="34" charset="0"/>
              </a:rPr>
              <a:t>Modul otisků prstů</a:t>
            </a:r>
            <a:endParaRPr lang="zh-CN" altLang="en-US" sz="1000" dirty="0">
              <a:ea typeface="张海山锐线体简" panose="02000000000000000000" pitchFamily="2" charset="-122"/>
              <a:cs typeface="Segoe UI" pitchFamily="34" charset="0"/>
            </a:endParaRPr>
          </a:p>
        </p:txBody>
      </p:sp>
      <p:pic>
        <p:nvPicPr>
          <p:cNvPr id="40" name="图片 139">
            <a:extLst>
              <a:ext uri="{FF2B5EF4-FFF2-40B4-BE49-F238E27FC236}">
                <a16:creationId xmlns:a16="http://schemas.microsoft.com/office/drawing/2014/main" id="{277F0AE5-A734-4B15-8C82-E7598A99D3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03"/>
          <a:stretch/>
        </p:blipFill>
        <p:spPr>
          <a:xfrm>
            <a:off x="806377" y="2156725"/>
            <a:ext cx="3917641" cy="3144483"/>
          </a:xfrm>
          <a:prstGeom prst="rect">
            <a:avLst/>
          </a:prstGeom>
        </p:spPr>
      </p:pic>
      <p:sp>
        <p:nvSpPr>
          <p:cNvPr id="42" name="TextovéPole 41">
            <a:extLst>
              <a:ext uri="{FF2B5EF4-FFF2-40B4-BE49-F238E27FC236}">
                <a16:creationId xmlns:a16="http://schemas.microsoft.com/office/drawing/2014/main" id="{47644BF3-B81C-43A3-94FA-CDC7A57290C1}"/>
              </a:ext>
            </a:extLst>
          </p:cNvPr>
          <p:cNvSpPr txBox="1"/>
          <p:nvPr/>
        </p:nvSpPr>
        <p:spPr>
          <a:xfrm>
            <a:off x="551384" y="5602014"/>
            <a:ext cx="5322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Možnost volání přímo na mobilní aplikaci (FW 4.4)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Připojení CAT5 nebo 2-drát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Zápustná montáž i povrchová montáž</a:t>
            </a:r>
            <a:endParaRPr lang="sk-SK" dirty="0"/>
          </a:p>
        </p:txBody>
      </p:sp>
      <p:pic>
        <p:nvPicPr>
          <p:cNvPr id="44" name="Obrázek 43">
            <a:extLst>
              <a:ext uri="{FF2B5EF4-FFF2-40B4-BE49-F238E27FC236}">
                <a16:creationId xmlns:a16="http://schemas.microsoft.com/office/drawing/2014/main" id="{279564A5-B428-4AEF-8F0F-6FEC7003A3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4199" r="3433" b="4214"/>
          <a:stretch/>
        </p:blipFill>
        <p:spPr>
          <a:xfrm>
            <a:off x="10443994" y="3483602"/>
            <a:ext cx="1244453" cy="1234851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49E96C12-E4CD-47C3-ACE2-461673B02684}"/>
              </a:ext>
            </a:extLst>
          </p:cNvPr>
          <p:cNvSpPr/>
          <p:nvPr/>
        </p:nvSpPr>
        <p:spPr>
          <a:xfrm>
            <a:off x="10071223" y="4798283"/>
            <a:ext cx="2029869" cy="430855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>
                <a:ea typeface="Segoe UI" pitchFamily="34" charset="0"/>
                <a:cs typeface="Segoe UI" pitchFamily="34" charset="0"/>
              </a:rPr>
              <a:t>VTO4202F-MK</a:t>
            </a:r>
          </a:p>
          <a:p>
            <a:pPr algn="ctr"/>
            <a:r>
              <a:rPr lang="pl-PL" altLang="zh-CN" sz="1000" dirty="0">
                <a:ea typeface="Segoe UI" pitchFamily="34" charset="0"/>
                <a:cs typeface="Segoe UI" pitchFamily="34" charset="0"/>
              </a:rPr>
              <a:t>Klávesnicový modul</a:t>
            </a:r>
            <a:endParaRPr lang="en-US" altLang="zh-CN" sz="1000" dirty="0"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F92A9131-52CB-4C03-B355-26627CB433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13460" r="3512" b="14160"/>
          <a:stretch/>
        </p:blipFill>
        <p:spPr>
          <a:xfrm>
            <a:off x="7101951" y="4695599"/>
            <a:ext cx="1292798" cy="646841"/>
          </a:xfrm>
          <a:prstGeom prst="rect">
            <a:avLst/>
          </a:prstGeom>
        </p:spPr>
      </p:pic>
      <p:sp>
        <p:nvSpPr>
          <p:cNvPr id="50" name="矩形 150">
            <a:extLst>
              <a:ext uri="{FF2B5EF4-FFF2-40B4-BE49-F238E27FC236}">
                <a16:creationId xmlns:a16="http://schemas.microsoft.com/office/drawing/2014/main" id="{C7C7F6F7-B7BB-49CB-BD12-C6244A926AE2}"/>
              </a:ext>
            </a:extLst>
          </p:cNvPr>
          <p:cNvSpPr/>
          <p:nvPr/>
        </p:nvSpPr>
        <p:spPr>
          <a:xfrm>
            <a:off x="6974625" y="5355824"/>
            <a:ext cx="1641655" cy="430855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>
                <a:ea typeface="Segoe UI" pitchFamily="34" charset="0"/>
                <a:cs typeface="Segoe UI" pitchFamily="34" charset="0"/>
              </a:rPr>
              <a:t>VTO4202F-MN</a:t>
            </a:r>
          </a:p>
          <a:p>
            <a:pPr algn="ctr"/>
            <a:r>
              <a:rPr lang="pl-PL" altLang="zh-CN" sz="1000" dirty="0">
                <a:ea typeface="Segoe UI" pitchFamily="34" charset="0"/>
                <a:cs typeface="Segoe UI" pitchFamily="34" charset="0"/>
              </a:rPr>
              <a:t>Záslepka</a:t>
            </a:r>
          </a:p>
        </p:txBody>
      </p:sp>
      <p:pic>
        <p:nvPicPr>
          <p:cNvPr id="52" name="Obrázek 51">
            <a:extLst>
              <a:ext uri="{FF2B5EF4-FFF2-40B4-BE49-F238E27FC236}">
                <a16:creationId xmlns:a16="http://schemas.microsoft.com/office/drawing/2014/main" id="{16439386-A564-4B63-85A7-8D04FF7766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3532" r="2990" b="6150"/>
          <a:stretch/>
        </p:blipFill>
        <p:spPr>
          <a:xfrm>
            <a:off x="8763642" y="1340768"/>
            <a:ext cx="1292798" cy="1252787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5736AA3F-14B1-4D1A-A962-97EAA7E0C1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13754" r="3508" b="13616"/>
          <a:stretch/>
        </p:blipFill>
        <p:spPr>
          <a:xfrm>
            <a:off x="7101951" y="3473236"/>
            <a:ext cx="1272173" cy="638002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3559573D-39F0-4C11-A47F-F137E2DE6B7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15017" r="2559" b="12520"/>
          <a:stretch/>
        </p:blipFill>
        <p:spPr>
          <a:xfrm>
            <a:off x="8800409" y="3501008"/>
            <a:ext cx="1317127" cy="647595"/>
          </a:xfrm>
          <a:prstGeom prst="rect">
            <a:avLst/>
          </a:prstGeom>
        </p:spPr>
      </p:pic>
      <p:pic>
        <p:nvPicPr>
          <p:cNvPr id="5" name="Obrázek 4" descr="Obsah obrázku text, elektronika, reproduktor&#10;&#10;Popis byl vytvořen automaticky">
            <a:extLst>
              <a:ext uri="{FF2B5EF4-FFF2-40B4-BE49-F238E27FC236}">
                <a16:creationId xmlns:a16="http://schemas.microsoft.com/office/drawing/2014/main" id="{93198F13-8D95-2BA6-CED6-5094A688AB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210" y="5092011"/>
            <a:ext cx="1276749" cy="1258875"/>
          </a:xfrm>
          <a:prstGeom prst="rect">
            <a:avLst/>
          </a:prstGeom>
        </p:spPr>
      </p:pic>
      <p:sp>
        <p:nvSpPr>
          <p:cNvPr id="29" name="矩形 45">
            <a:extLst>
              <a:ext uri="{FF2B5EF4-FFF2-40B4-BE49-F238E27FC236}">
                <a16:creationId xmlns:a16="http://schemas.microsoft.com/office/drawing/2014/main" id="{89F7E0C8-3A52-3FB3-B268-34D61C5C1661}"/>
              </a:ext>
            </a:extLst>
          </p:cNvPr>
          <p:cNvSpPr/>
          <p:nvPr/>
        </p:nvSpPr>
        <p:spPr>
          <a:xfrm>
            <a:off x="9877724" y="5911359"/>
            <a:ext cx="2029869" cy="430855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altLang="zh-CN" sz="1000" b="1" dirty="0">
                <a:ea typeface="Segoe UI" pitchFamily="34" charset="0"/>
                <a:cs typeface="Segoe UI" pitchFamily="34" charset="0"/>
              </a:rPr>
              <a:t>K dispozici také v černém provedení</a:t>
            </a:r>
            <a:endParaRPr lang="en-US" altLang="zh-CN" sz="1000" dirty="0"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93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9C815B47-F28D-4CE4-8FC9-DD76506532F4}"/>
              </a:ext>
            </a:extLst>
          </p:cNvPr>
          <p:cNvSpPr txBox="1"/>
          <p:nvPr/>
        </p:nvSpPr>
        <p:spPr>
          <a:xfrm>
            <a:off x="695400" y="1395195"/>
            <a:ext cx="1016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VTO4202F-X</a:t>
            </a:r>
            <a:r>
              <a:rPr lang="cs-CZ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</a:t>
            </a:r>
            <a:r>
              <a:rPr lang="cs-CZ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ální</a:t>
            </a:r>
            <a:r>
              <a:rPr lang="cs-CZ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instalace</a:t>
            </a:r>
            <a:endParaRPr lang="en-US" altLang="zh-CN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本框 19">
            <a:extLst>
              <a:ext uri="{FF2B5EF4-FFF2-40B4-BE49-F238E27FC236}">
                <a16:creationId xmlns:a16="http://schemas.microsoft.com/office/drawing/2014/main" id="{422E1597-900D-4014-B86F-ED52654DA3F7}"/>
              </a:ext>
            </a:extLst>
          </p:cNvPr>
          <p:cNvSpPr txBox="1"/>
          <p:nvPr/>
        </p:nvSpPr>
        <p:spPr>
          <a:xfrm>
            <a:off x="759312" y="5975995"/>
            <a:ext cx="10673376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Je možná vertikální i horizontální instalace s využitím dvou nebo tří modulů.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75E5CF-61FE-4805-9A92-5A56ECF7B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655" y="3732476"/>
            <a:ext cx="4417874" cy="1812045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C023AAB-8ACC-451A-9E39-6DA6215B2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66" y="3711840"/>
            <a:ext cx="3109635" cy="1812602"/>
          </a:xfrm>
          <a:prstGeom prst="rect">
            <a:avLst/>
          </a:prstGeom>
        </p:spPr>
      </p:pic>
      <p:sp>
        <p:nvSpPr>
          <p:cNvPr id="11" name="Arc 17">
            <a:extLst>
              <a:ext uri="{FF2B5EF4-FFF2-40B4-BE49-F238E27FC236}">
                <a16:creationId xmlns:a16="http://schemas.microsoft.com/office/drawing/2014/main" id="{FD0EDA23-45B1-4CCD-A6F1-833FEC8CB221}"/>
              </a:ext>
            </a:extLst>
          </p:cNvPr>
          <p:cNvSpPr/>
          <p:nvPr/>
        </p:nvSpPr>
        <p:spPr>
          <a:xfrm rot="11329798" flipH="1">
            <a:off x="3308990" y="3281975"/>
            <a:ext cx="5267367" cy="2116533"/>
          </a:xfrm>
          <a:prstGeom prst="arc">
            <a:avLst>
              <a:gd name="adj1" fmla="val 7876909"/>
              <a:gd name="adj2" fmla="val 11048449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1FA5E618-0D9A-4035-B366-B9B3B464EE21}"/>
              </a:ext>
            </a:extLst>
          </p:cNvPr>
          <p:cNvSpPr/>
          <p:nvPr/>
        </p:nvSpPr>
        <p:spPr>
          <a:xfrm>
            <a:off x="10653990" y="2644617"/>
            <a:ext cx="1349613" cy="1357357"/>
          </a:xfrm>
          <a:prstGeom prst="ellipse">
            <a:avLst/>
          </a:prstGeom>
          <a:solidFill>
            <a:srgbClr val="E25E0E"/>
          </a:solidFill>
          <a:ln w="7620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798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Arc 17">
            <a:extLst>
              <a:ext uri="{FF2B5EF4-FFF2-40B4-BE49-F238E27FC236}">
                <a16:creationId xmlns:a16="http://schemas.microsoft.com/office/drawing/2014/main" id="{D049B7AC-0FC3-49DE-92BC-8F2054D3B8B5}"/>
              </a:ext>
            </a:extLst>
          </p:cNvPr>
          <p:cNvSpPr/>
          <p:nvPr/>
        </p:nvSpPr>
        <p:spPr>
          <a:xfrm rot="11100053" flipH="1">
            <a:off x="8305907" y="2750287"/>
            <a:ext cx="2983038" cy="2313882"/>
          </a:xfrm>
          <a:prstGeom prst="arc">
            <a:avLst>
              <a:gd name="adj1" fmla="val 15369264"/>
              <a:gd name="adj2" fmla="val 25244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文本框 33">
            <a:extLst>
              <a:ext uri="{FF2B5EF4-FFF2-40B4-BE49-F238E27FC236}">
                <a16:creationId xmlns:a16="http://schemas.microsoft.com/office/drawing/2014/main" id="{14B08079-8A9D-4E9E-BD36-4026B078F491}"/>
              </a:ext>
            </a:extLst>
          </p:cNvPr>
          <p:cNvSpPr txBox="1"/>
          <p:nvPr/>
        </p:nvSpPr>
        <p:spPr>
          <a:xfrm>
            <a:off x="10579292" y="3000129"/>
            <a:ext cx="150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zh-CN" dirty="0">
                <a:solidFill>
                  <a:prstClr val="white"/>
                </a:solidFill>
                <a:latin typeface="Arial"/>
                <a:ea typeface="微软雅黑"/>
              </a:rPr>
              <a:t>Prázdný modul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Arc 17">
            <a:extLst>
              <a:ext uri="{FF2B5EF4-FFF2-40B4-BE49-F238E27FC236}">
                <a16:creationId xmlns:a16="http://schemas.microsoft.com/office/drawing/2014/main" id="{0CD4548B-9B57-46B0-9677-52D2ACBED0DD}"/>
              </a:ext>
            </a:extLst>
          </p:cNvPr>
          <p:cNvSpPr/>
          <p:nvPr/>
        </p:nvSpPr>
        <p:spPr>
          <a:xfrm rot="13789240" flipH="1">
            <a:off x="7890605" y="3572111"/>
            <a:ext cx="2983038" cy="2313882"/>
          </a:xfrm>
          <a:prstGeom prst="arc">
            <a:avLst>
              <a:gd name="adj1" fmla="val 15369264"/>
              <a:gd name="adj2" fmla="val 25244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8C26AB6C-F36F-4A1C-A3B0-9A8C34966FF5}"/>
              </a:ext>
            </a:extLst>
          </p:cNvPr>
          <p:cNvSpPr/>
          <p:nvPr/>
        </p:nvSpPr>
        <p:spPr>
          <a:xfrm>
            <a:off x="10352606" y="5002920"/>
            <a:ext cx="1349613" cy="1357357"/>
          </a:xfrm>
          <a:prstGeom prst="ellipse">
            <a:avLst/>
          </a:prstGeom>
          <a:solidFill>
            <a:srgbClr val="E25E0E"/>
          </a:solidFill>
          <a:ln w="7620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798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文本框 18">
            <a:extLst>
              <a:ext uri="{FF2B5EF4-FFF2-40B4-BE49-F238E27FC236}">
                <a16:creationId xmlns:a16="http://schemas.microsoft.com/office/drawing/2014/main" id="{76CBB4F1-A68B-4283-ABD9-1E1E079BD365}"/>
              </a:ext>
            </a:extLst>
          </p:cNvPr>
          <p:cNvSpPr txBox="1"/>
          <p:nvPr/>
        </p:nvSpPr>
        <p:spPr>
          <a:xfrm>
            <a:off x="10162305" y="5276579"/>
            <a:ext cx="176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zh-CN" dirty="0">
                <a:solidFill>
                  <a:prstClr val="white"/>
                </a:solidFill>
                <a:latin typeface="Arial"/>
                <a:ea typeface="微软雅黑"/>
              </a:rPr>
              <a:t>Modul klávesnice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6" name="组合 10">
            <a:extLst>
              <a:ext uri="{FF2B5EF4-FFF2-40B4-BE49-F238E27FC236}">
                <a16:creationId xmlns:a16="http://schemas.microsoft.com/office/drawing/2014/main" id="{A43907D9-A2C2-4927-AFDD-ECF7C7423320}"/>
              </a:ext>
            </a:extLst>
          </p:cNvPr>
          <p:cNvGrpSpPr/>
          <p:nvPr/>
        </p:nvGrpSpPr>
        <p:grpSpPr>
          <a:xfrm>
            <a:off x="5087888" y="2204864"/>
            <a:ext cx="1359479" cy="1357357"/>
            <a:chOff x="9965505" y="319380"/>
            <a:chExt cx="1359793" cy="1357671"/>
          </a:xfrm>
        </p:grpSpPr>
        <p:sp>
          <p:nvSpPr>
            <p:cNvPr id="47" name="Oval 5">
              <a:extLst>
                <a:ext uri="{FF2B5EF4-FFF2-40B4-BE49-F238E27FC236}">
                  <a16:creationId xmlns:a16="http://schemas.microsoft.com/office/drawing/2014/main" id="{98D352B5-85B9-4C22-B27D-8BB2EC5A9515}"/>
                </a:ext>
              </a:extLst>
            </p:cNvPr>
            <p:cNvSpPr/>
            <p:nvPr/>
          </p:nvSpPr>
          <p:spPr>
            <a:xfrm>
              <a:off x="9965505" y="319380"/>
              <a:ext cx="1349925" cy="1357671"/>
            </a:xfrm>
            <a:prstGeom prst="ellipse">
              <a:avLst/>
            </a:prstGeom>
            <a:solidFill>
              <a:srgbClr val="E25E0E"/>
            </a:solidFill>
            <a:ln w="762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798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文本框 5">
              <a:extLst>
                <a:ext uri="{FF2B5EF4-FFF2-40B4-BE49-F238E27FC236}">
                  <a16:creationId xmlns:a16="http://schemas.microsoft.com/office/drawing/2014/main" id="{C19354DD-A165-41B0-8AC1-0B983DF77089}"/>
                </a:ext>
              </a:extLst>
            </p:cNvPr>
            <p:cNvSpPr txBox="1"/>
            <p:nvPr/>
          </p:nvSpPr>
          <p:spPr>
            <a:xfrm>
              <a:off x="9975830" y="681020"/>
              <a:ext cx="1349468" cy="64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5-</a:t>
              </a:r>
              <a:r>
                <a:rPr kumimoji="0" lang="cs-CZ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tlačítkový modul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848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7DEFE9C-2347-48B9-BBDD-455F4F7BE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198" y="1412776"/>
            <a:ext cx="8743289" cy="5409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528" y="44624"/>
            <a:ext cx="856895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2D videovrátné – bytový dům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EC97344-0352-4115-AA2B-49FB9F273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92" b="95833" l="8929" r="89286">
                        <a14:foregroundMark x1="46429" y1="8333" x2="46429" y2="8333"/>
                        <a14:foregroundMark x1="48214" y1="95833" x2="48214" y2="9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369323" y="3249481"/>
            <a:ext cx="230733" cy="3955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EDA5087-04D4-435A-926C-D354F9155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92" b="95833" l="8929" r="89286">
                        <a14:foregroundMark x1="46429" y1="8333" x2="46429" y2="8333"/>
                        <a14:foregroundMark x1="48214" y1="95833" x2="48214" y2="9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773147" y="2122460"/>
            <a:ext cx="230733" cy="3955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DC2B95D-96E2-4A14-9159-17961B11B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92" b="95833" l="8929" r="89286">
                        <a14:foregroundMark x1="46429" y1="8333" x2="46429" y2="8333"/>
                        <a14:foregroundMark x1="48214" y1="95833" x2="48214" y2="9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289974" y="5938884"/>
            <a:ext cx="230733" cy="3955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A667662-45F3-4773-9327-446A434D6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92" b="95833" l="8929" r="89286">
                        <a14:foregroundMark x1="46429" y1="8333" x2="46429" y2="8333"/>
                        <a14:foregroundMark x1="48214" y1="95833" x2="48214" y2="9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4810254" y="5636142"/>
            <a:ext cx="230733" cy="39554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2AF7B57-E5E5-4F54-BBFA-860758DC1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92" b="95833" l="8929" r="89286">
                        <a14:foregroundMark x1="46429" y1="8333" x2="46429" y2="8333"/>
                        <a14:foregroundMark x1="48214" y1="95833" x2="48214" y2="9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782863" y="5074788"/>
            <a:ext cx="230733" cy="395543"/>
          </a:xfrm>
          <a:prstGeom prst="rect">
            <a:avLst/>
          </a:prstGeom>
        </p:spPr>
      </p:pic>
      <p:grpSp>
        <p:nvGrpSpPr>
          <p:cNvPr id="20" name="组合 13">
            <a:extLst>
              <a:ext uri="{FF2B5EF4-FFF2-40B4-BE49-F238E27FC236}">
                <a16:creationId xmlns:a16="http://schemas.microsoft.com/office/drawing/2014/main" id="{ACC13130-7A06-4BC4-8C4F-6B2BC71D797E}"/>
              </a:ext>
            </a:extLst>
          </p:cNvPr>
          <p:cNvGrpSpPr>
            <a:grpSpLocks noChangeAspect="1"/>
          </p:cNvGrpSpPr>
          <p:nvPr/>
        </p:nvGrpSpPr>
        <p:grpSpPr>
          <a:xfrm>
            <a:off x="533830" y="1693078"/>
            <a:ext cx="2919822" cy="964411"/>
            <a:chOff x="2483768" y="51470"/>
            <a:chExt cx="2075685" cy="668512"/>
          </a:xfrm>
        </p:grpSpPr>
        <p:grpSp>
          <p:nvGrpSpPr>
            <p:cNvPr id="21" name="组合 17">
              <a:extLst>
                <a:ext uri="{FF2B5EF4-FFF2-40B4-BE49-F238E27FC236}">
                  <a16:creationId xmlns:a16="http://schemas.microsoft.com/office/drawing/2014/main" id="{F0E1F7BC-E86C-4222-9A60-5F975CAC9E75}"/>
                </a:ext>
              </a:extLst>
            </p:cNvPr>
            <p:cNvGrpSpPr/>
            <p:nvPr/>
          </p:nvGrpSpPr>
          <p:grpSpPr>
            <a:xfrm>
              <a:off x="3365532" y="292088"/>
              <a:ext cx="462210" cy="324974"/>
              <a:chOff x="3214678" y="2357436"/>
              <a:chExt cx="2857520" cy="1785950"/>
            </a:xfrm>
            <a:noFill/>
          </p:grpSpPr>
          <p:sp>
            <p:nvSpPr>
              <p:cNvPr id="48" name="圆角矩形 27">
                <a:extLst>
                  <a:ext uri="{FF2B5EF4-FFF2-40B4-BE49-F238E27FC236}">
                    <a16:creationId xmlns:a16="http://schemas.microsoft.com/office/drawing/2014/main" id="{292D0BF2-EE9B-44EE-9A18-DD9099791B0A}"/>
                  </a:ext>
                </a:extLst>
              </p:cNvPr>
              <p:cNvSpPr/>
              <p:nvPr/>
            </p:nvSpPr>
            <p:spPr bwMode="auto">
              <a:xfrm>
                <a:off x="3214678" y="2357436"/>
                <a:ext cx="2857520" cy="1785950"/>
              </a:xfrm>
              <a:prstGeom prst="roundRect">
                <a:avLst/>
              </a:prstGeom>
              <a:grpFill/>
              <a:ln w="635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49" name="圆角矩形 28">
                <a:extLst>
                  <a:ext uri="{FF2B5EF4-FFF2-40B4-BE49-F238E27FC236}">
                    <a16:creationId xmlns:a16="http://schemas.microsoft.com/office/drawing/2014/main" id="{ECF42446-6251-41F1-A2C9-18FAB6B2B580}"/>
                  </a:ext>
                </a:extLst>
              </p:cNvPr>
              <p:cNvSpPr/>
              <p:nvPr/>
            </p:nvSpPr>
            <p:spPr bwMode="auto">
              <a:xfrm>
                <a:off x="3286116" y="2428874"/>
                <a:ext cx="2714644" cy="1643073"/>
              </a:xfrm>
              <a:prstGeom prst="roundRect">
                <a:avLst/>
              </a:prstGeom>
              <a:grpFill/>
              <a:ln w="635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50" name="矩形 29">
                <a:extLst>
                  <a:ext uri="{FF2B5EF4-FFF2-40B4-BE49-F238E27FC236}">
                    <a16:creationId xmlns:a16="http://schemas.microsoft.com/office/drawing/2014/main" id="{ABFEBEEA-DE39-4B76-9DD9-CDA6FF7E1439}"/>
                  </a:ext>
                </a:extLst>
              </p:cNvPr>
              <p:cNvSpPr/>
              <p:nvPr/>
            </p:nvSpPr>
            <p:spPr>
              <a:xfrm>
                <a:off x="3643306" y="2714626"/>
                <a:ext cx="1928826" cy="1071570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椭圆 30">
                <a:extLst>
                  <a:ext uri="{FF2B5EF4-FFF2-40B4-BE49-F238E27FC236}">
                    <a16:creationId xmlns:a16="http://schemas.microsoft.com/office/drawing/2014/main" id="{47CB9C55-C1FE-432F-91E2-2921D2FB181B}"/>
                  </a:ext>
                </a:extLst>
              </p:cNvPr>
              <p:cNvSpPr/>
              <p:nvPr/>
            </p:nvSpPr>
            <p:spPr>
              <a:xfrm>
                <a:off x="5715008" y="2714626"/>
                <a:ext cx="142876" cy="142876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椭圆 31">
                <a:extLst>
                  <a:ext uri="{FF2B5EF4-FFF2-40B4-BE49-F238E27FC236}">
                    <a16:creationId xmlns:a16="http://schemas.microsoft.com/office/drawing/2014/main" id="{7AFCF545-3120-46FD-9AFF-659B5EB05715}"/>
                  </a:ext>
                </a:extLst>
              </p:cNvPr>
              <p:cNvSpPr/>
              <p:nvPr/>
            </p:nvSpPr>
            <p:spPr>
              <a:xfrm>
                <a:off x="5715008" y="2928940"/>
                <a:ext cx="142876" cy="142876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椭圆 32">
                <a:extLst>
                  <a:ext uri="{FF2B5EF4-FFF2-40B4-BE49-F238E27FC236}">
                    <a16:creationId xmlns:a16="http://schemas.microsoft.com/office/drawing/2014/main" id="{E652D602-3C39-4376-9678-43515773D38C}"/>
                  </a:ext>
                </a:extLst>
              </p:cNvPr>
              <p:cNvSpPr/>
              <p:nvPr/>
            </p:nvSpPr>
            <p:spPr>
              <a:xfrm>
                <a:off x="5715008" y="3143254"/>
                <a:ext cx="142876" cy="142876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椭圆 33">
                <a:extLst>
                  <a:ext uri="{FF2B5EF4-FFF2-40B4-BE49-F238E27FC236}">
                    <a16:creationId xmlns:a16="http://schemas.microsoft.com/office/drawing/2014/main" id="{7B9FCCF3-6929-4555-8977-48D09737E6A8}"/>
                  </a:ext>
                </a:extLst>
              </p:cNvPr>
              <p:cNvSpPr/>
              <p:nvPr/>
            </p:nvSpPr>
            <p:spPr>
              <a:xfrm>
                <a:off x="5715008" y="3357568"/>
                <a:ext cx="142876" cy="142876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椭圆 34">
                <a:extLst>
                  <a:ext uri="{FF2B5EF4-FFF2-40B4-BE49-F238E27FC236}">
                    <a16:creationId xmlns:a16="http://schemas.microsoft.com/office/drawing/2014/main" id="{997FB16E-B4FB-4DD5-B219-1E7E662B1AD6}"/>
                  </a:ext>
                </a:extLst>
              </p:cNvPr>
              <p:cNvSpPr/>
              <p:nvPr/>
            </p:nvSpPr>
            <p:spPr>
              <a:xfrm>
                <a:off x="5715008" y="3571882"/>
                <a:ext cx="142876" cy="142876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" name="组合 136">
              <a:extLst>
                <a:ext uri="{FF2B5EF4-FFF2-40B4-BE49-F238E27FC236}">
                  <a16:creationId xmlns:a16="http://schemas.microsoft.com/office/drawing/2014/main" id="{9EBFE976-21A1-488E-903E-A8E066B7FDAF}"/>
                </a:ext>
              </a:extLst>
            </p:cNvPr>
            <p:cNvGrpSpPr/>
            <p:nvPr/>
          </p:nvGrpSpPr>
          <p:grpSpPr>
            <a:xfrm>
              <a:off x="2483768" y="51470"/>
              <a:ext cx="231020" cy="565592"/>
              <a:chOff x="6180642" y="3314702"/>
              <a:chExt cx="355454" cy="870237"/>
            </a:xfrm>
          </p:grpSpPr>
          <p:sp>
            <p:nvSpPr>
              <p:cNvPr id="28" name="矩形 7">
                <a:extLst>
                  <a:ext uri="{FF2B5EF4-FFF2-40B4-BE49-F238E27FC236}">
                    <a16:creationId xmlns:a16="http://schemas.microsoft.com/office/drawing/2014/main" id="{50AA73BB-D994-49C3-B78B-2B7444C0B028}"/>
                  </a:ext>
                </a:extLst>
              </p:cNvPr>
              <p:cNvSpPr/>
              <p:nvPr/>
            </p:nvSpPr>
            <p:spPr>
              <a:xfrm>
                <a:off x="6180642" y="3314702"/>
                <a:ext cx="355454" cy="87023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" name="组合 138">
                <a:extLst>
                  <a:ext uri="{FF2B5EF4-FFF2-40B4-BE49-F238E27FC236}">
                    <a16:creationId xmlns:a16="http://schemas.microsoft.com/office/drawing/2014/main" id="{4B1B24D5-FA7F-4A96-AA46-7E8865A304F9}"/>
                  </a:ext>
                </a:extLst>
              </p:cNvPr>
              <p:cNvGrpSpPr/>
              <p:nvPr/>
            </p:nvGrpSpPr>
            <p:grpSpPr>
              <a:xfrm>
                <a:off x="6304278" y="3396759"/>
                <a:ext cx="103499" cy="103179"/>
                <a:chOff x="3009641" y="1522879"/>
                <a:chExt cx="532429" cy="480745"/>
              </a:xfrm>
            </p:grpSpPr>
            <p:sp>
              <p:nvSpPr>
                <p:cNvPr id="46" name="椭圆 25">
                  <a:extLst>
                    <a:ext uri="{FF2B5EF4-FFF2-40B4-BE49-F238E27FC236}">
                      <a16:creationId xmlns:a16="http://schemas.microsoft.com/office/drawing/2014/main" id="{BB51BD64-F9F4-441B-9393-CBF240B5B746}"/>
                    </a:ext>
                  </a:extLst>
                </p:cNvPr>
                <p:cNvSpPr/>
                <p:nvPr/>
              </p:nvSpPr>
              <p:spPr>
                <a:xfrm>
                  <a:off x="3098379" y="1603004"/>
                  <a:ext cx="354952" cy="320496"/>
                </a:xfrm>
                <a:prstGeom prst="ellipse">
                  <a:avLst/>
                </a:prstGeom>
                <a:noFill/>
                <a:ln w="6350" cmpd="dbl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椭圆 26">
                  <a:extLst>
                    <a:ext uri="{FF2B5EF4-FFF2-40B4-BE49-F238E27FC236}">
                      <a16:creationId xmlns:a16="http://schemas.microsoft.com/office/drawing/2014/main" id="{16BCC0DD-6933-4EF2-BB15-461D534DA810}"/>
                    </a:ext>
                  </a:extLst>
                </p:cNvPr>
                <p:cNvSpPr/>
                <p:nvPr/>
              </p:nvSpPr>
              <p:spPr>
                <a:xfrm>
                  <a:off x="3009641" y="1522879"/>
                  <a:ext cx="532429" cy="480745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B3C1576F-A2B6-4A71-8238-ED89BE1B9A03}"/>
                  </a:ext>
                </a:extLst>
              </p:cNvPr>
              <p:cNvSpPr/>
              <p:nvPr/>
            </p:nvSpPr>
            <p:spPr>
              <a:xfrm>
                <a:off x="6273369" y="3528334"/>
                <a:ext cx="170000" cy="10818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1" name="组合 140">
                <a:extLst>
                  <a:ext uri="{FF2B5EF4-FFF2-40B4-BE49-F238E27FC236}">
                    <a16:creationId xmlns:a16="http://schemas.microsoft.com/office/drawing/2014/main" id="{BD3C8016-DD19-4708-A22F-957015F9124E}"/>
                  </a:ext>
                </a:extLst>
              </p:cNvPr>
              <p:cNvGrpSpPr/>
              <p:nvPr/>
            </p:nvGrpSpPr>
            <p:grpSpPr>
              <a:xfrm>
                <a:off x="6265988" y="3795886"/>
                <a:ext cx="178220" cy="178220"/>
                <a:chOff x="2627784" y="1347614"/>
                <a:chExt cx="792088" cy="792088"/>
              </a:xfrm>
            </p:grpSpPr>
            <p:sp>
              <p:nvSpPr>
                <p:cNvPr id="32" name="椭圆 11">
                  <a:extLst>
                    <a:ext uri="{FF2B5EF4-FFF2-40B4-BE49-F238E27FC236}">
                      <a16:creationId xmlns:a16="http://schemas.microsoft.com/office/drawing/2014/main" id="{D41B1433-F52F-44DA-BEED-0D55E9ADC814}"/>
                    </a:ext>
                  </a:extLst>
                </p:cNvPr>
                <p:cNvSpPr/>
                <p:nvPr/>
              </p:nvSpPr>
              <p:spPr>
                <a:xfrm>
                  <a:off x="2627784" y="1347614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椭圆 12">
                  <a:extLst>
                    <a:ext uri="{FF2B5EF4-FFF2-40B4-BE49-F238E27FC236}">
                      <a16:creationId xmlns:a16="http://schemas.microsoft.com/office/drawing/2014/main" id="{C331133E-8847-43FA-B165-5976C446CC67}"/>
                    </a:ext>
                  </a:extLst>
                </p:cNvPr>
                <p:cNvSpPr/>
                <p:nvPr/>
              </p:nvSpPr>
              <p:spPr>
                <a:xfrm>
                  <a:off x="3299312" y="1347614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椭圆 13">
                  <a:extLst>
                    <a:ext uri="{FF2B5EF4-FFF2-40B4-BE49-F238E27FC236}">
                      <a16:creationId xmlns:a16="http://schemas.microsoft.com/office/drawing/2014/main" id="{81EC71E6-C94E-47F0-AA7C-6E60204E1056}"/>
                    </a:ext>
                  </a:extLst>
                </p:cNvPr>
                <p:cNvSpPr/>
                <p:nvPr/>
              </p:nvSpPr>
              <p:spPr>
                <a:xfrm>
                  <a:off x="3083288" y="1347614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椭圆 14">
                  <a:extLst>
                    <a:ext uri="{FF2B5EF4-FFF2-40B4-BE49-F238E27FC236}">
                      <a16:creationId xmlns:a16="http://schemas.microsoft.com/office/drawing/2014/main" id="{EB398447-ED37-4CB2-B1AD-5457DB92058F}"/>
                    </a:ext>
                  </a:extLst>
                </p:cNvPr>
                <p:cNvSpPr/>
                <p:nvPr/>
              </p:nvSpPr>
              <p:spPr>
                <a:xfrm>
                  <a:off x="2867264" y="1347614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椭圆 15">
                  <a:extLst>
                    <a:ext uri="{FF2B5EF4-FFF2-40B4-BE49-F238E27FC236}">
                      <a16:creationId xmlns:a16="http://schemas.microsoft.com/office/drawing/2014/main" id="{7CF02915-A64D-4163-9A0F-898550DB924A}"/>
                    </a:ext>
                  </a:extLst>
                </p:cNvPr>
                <p:cNvSpPr/>
                <p:nvPr/>
              </p:nvSpPr>
              <p:spPr>
                <a:xfrm>
                  <a:off x="2627784" y="1587468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椭圆 16">
                  <a:extLst>
                    <a:ext uri="{FF2B5EF4-FFF2-40B4-BE49-F238E27FC236}">
                      <a16:creationId xmlns:a16="http://schemas.microsoft.com/office/drawing/2014/main" id="{0A8AD4A2-0624-4860-A687-E8AD110CD8E9}"/>
                    </a:ext>
                  </a:extLst>
                </p:cNvPr>
                <p:cNvSpPr/>
                <p:nvPr/>
              </p:nvSpPr>
              <p:spPr>
                <a:xfrm>
                  <a:off x="3299312" y="1587468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椭圆 17">
                  <a:extLst>
                    <a:ext uri="{FF2B5EF4-FFF2-40B4-BE49-F238E27FC236}">
                      <a16:creationId xmlns:a16="http://schemas.microsoft.com/office/drawing/2014/main" id="{23193A20-4DED-4E66-8946-15872BE48F2E}"/>
                    </a:ext>
                  </a:extLst>
                </p:cNvPr>
                <p:cNvSpPr/>
                <p:nvPr/>
              </p:nvSpPr>
              <p:spPr>
                <a:xfrm>
                  <a:off x="3083288" y="1587468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椭圆 18">
                  <a:extLst>
                    <a:ext uri="{FF2B5EF4-FFF2-40B4-BE49-F238E27FC236}">
                      <a16:creationId xmlns:a16="http://schemas.microsoft.com/office/drawing/2014/main" id="{E3181632-8DD1-4687-9684-F4F29DCF3368}"/>
                    </a:ext>
                  </a:extLst>
                </p:cNvPr>
                <p:cNvSpPr/>
                <p:nvPr/>
              </p:nvSpPr>
              <p:spPr>
                <a:xfrm>
                  <a:off x="2867264" y="1587468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椭圆 19">
                  <a:extLst>
                    <a:ext uri="{FF2B5EF4-FFF2-40B4-BE49-F238E27FC236}">
                      <a16:creationId xmlns:a16="http://schemas.microsoft.com/office/drawing/2014/main" id="{BDCF6A5A-2207-4FB0-A6A0-CAF627E4C8E4}"/>
                    </a:ext>
                  </a:extLst>
                </p:cNvPr>
                <p:cNvSpPr/>
                <p:nvPr/>
              </p:nvSpPr>
              <p:spPr>
                <a:xfrm>
                  <a:off x="2627784" y="1803492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椭圆 20">
                  <a:extLst>
                    <a:ext uri="{FF2B5EF4-FFF2-40B4-BE49-F238E27FC236}">
                      <a16:creationId xmlns:a16="http://schemas.microsoft.com/office/drawing/2014/main" id="{4B3F21A0-FB8D-4859-AAA1-45BA855E43C9}"/>
                    </a:ext>
                  </a:extLst>
                </p:cNvPr>
                <p:cNvSpPr/>
                <p:nvPr/>
              </p:nvSpPr>
              <p:spPr>
                <a:xfrm>
                  <a:off x="3299312" y="1803492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椭圆 21">
                  <a:extLst>
                    <a:ext uri="{FF2B5EF4-FFF2-40B4-BE49-F238E27FC236}">
                      <a16:creationId xmlns:a16="http://schemas.microsoft.com/office/drawing/2014/main" id="{A27D8C58-DAF0-4A28-B2C2-DEC27719A0C3}"/>
                    </a:ext>
                  </a:extLst>
                </p:cNvPr>
                <p:cNvSpPr/>
                <p:nvPr/>
              </p:nvSpPr>
              <p:spPr>
                <a:xfrm>
                  <a:off x="3083288" y="1803492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椭圆 22">
                  <a:extLst>
                    <a:ext uri="{FF2B5EF4-FFF2-40B4-BE49-F238E27FC236}">
                      <a16:creationId xmlns:a16="http://schemas.microsoft.com/office/drawing/2014/main" id="{380D72C6-C433-4BA6-9362-C90949DA3B9F}"/>
                    </a:ext>
                  </a:extLst>
                </p:cNvPr>
                <p:cNvSpPr/>
                <p:nvPr/>
              </p:nvSpPr>
              <p:spPr>
                <a:xfrm>
                  <a:off x="2867264" y="1803492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椭圆 23">
                  <a:extLst>
                    <a:ext uri="{FF2B5EF4-FFF2-40B4-BE49-F238E27FC236}">
                      <a16:creationId xmlns:a16="http://schemas.microsoft.com/office/drawing/2014/main" id="{2AE31B89-E334-4DCE-B0AD-7361D352A37D}"/>
                    </a:ext>
                  </a:extLst>
                </p:cNvPr>
                <p:cNvSpPr/>
                <p:nvPr/>
              </p:nvSpPr>
              <p:spPr>
                <a:xfrm>
                  <a:off x="2627784" y="2019516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椭圆 24">
                  <a:extLst>
                    <a:ext uri="{FF2B5EF4-FFF2-40B4-BE49-F238E27FC236}">
                      <a16:creationId xmlns:a16="http://schemas.microsoft.com/office/drawing/2014/main" id="{BAE5264A-687B-46AB-8800-158F9FD83998}"/>
                    </a:ext>
                  </a:extLst>
                </p:cNvPr>
                <p:cNvSpPr/>
                <p:nvPr/>
              </p:nvSpPr>
              <p:spPr>
                <a:xfrm>
                  <a:off x="3299312" y="2019516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5" name="矩形 4">
              <a:extLst>
                <a:ext uri="{FF2B5EF4-FFF2-40B4-BE49-F238E27FC236}">
                  <a16:creationId xmlns:a16="http://schemas.microsoft.com/office/drawing/2014/main" id="{B10AD17A-5045-430D-88C7-EAFE58DF6151}"/>
                </a:ext>
              </a:extLst>
            </p:cNvPr>
            <p:cNvSpPr/>
            <p:nvPr/>
          </p:nvSpPr>
          <p:spPr>
            <a:xfrm>
              <a:off x="2696297" y="314627"/>
              <a:ext cx="738054" cy="40535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20</a:t>
              </a:r>
            </a:p>
            <a:p>
              <a:r>
                <a:rPr lang="cs-CZ" altLang="zh-CN" sz="1600" dirty="0" err="1">
                  <a:latin typeface="Segoe UI" pitchFamily="34" charset="0"/>
                  <a:cs typeface="Segoe UI" pitchFamily="34" charset="0"/>
                </a:rPr>
                <a:t>Dv.stanic</a:t>
              </a:r>
              <a:endParaRPr lang="zh-CN" altLang="en-US" sz="1600" dirty="0"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26" name="矩形 5">
              <a:extLst>
                <a:ext uri="{FF2B5EF4-FFF2-40B4-BE49-F238E27FC236}">
                  <a16:creationId xmlns:a16="http://schemas.microsoft.com/office/drawing/2014/main" id="{80F3A8EE-A4F8-414C-A1AD-A1365CE0CAAF}"/>
                </a:ext>
              </a:extLst>
            </p:cNvPr>
            <p:cNvSpPr/>
            <p:nvPr/>
          </p:nvSpPr>
          <p:spPr>
            <a:xfrm>
              <a:off x="3804689" y="302593"/>
              <a:ext cx="754764" cy="40535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1000</a:t>
              </a:r>
            </a:p>
            <a:p>
              <a:r>
                <a:rPr lang="cs-CZ" altLang="zh-CN" sz="1600" dirty="0">
                  <a:latin typeface="Segoe UI" pitchFamily="34" charset="0"/>
                  <a:cs typeface="Segoe UI" pitchFamily="34" charset="0"/>
                </a:rPr>
                <a:t>Monitorů</a:t>
              </a:r>
              <a:endParaRPr lang="zh-CN" altLang="en-US" sz="1600" dirty="0"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27" name="矩形 6">
              <a:extLst>
                <a:ext uri="{FF2B5EF4-FFF2-40B4-BE49-F238E27FC236}">
                  <a16:creationId xmlns:a16="http://schemas.microsoft.com/office/drawing/2014/main" id="{D77E1374-A3A8-429E-AC9A-A949BE2BC7EA}"/>
                </a:ext>
              </a:extLst>
            </p:cNvPr>
            <p:cNvSpPr/>
            <p:nvPr/>
          </p:nvSpPr>
          <p:spPr>
            <a:xfrm>
              <a:off x="3000667" y="276409"/>
              <a:ext cx="346423" cy="230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+</a:t>
              </a:r>
              <a:endParaRPr lang="zh-CN" altLang="en-US" dirty="0"/>
            </a:p>
          </p:txBody>
        </p:sp>
      </p:grpSp>
      <p:sp>
        <p:nvSpPr>
          <p:cNvPr id="56" name="矩形 35">
            <a:extLst>
              <a:ext uri="{FF2B5EF4-FFF2-40B4-BE49-F238E27FC236}">
                <a16:creationId xmlns:a16="http://schemas.microsoft.com/office/drawing/2014/main" id="{C0DCC5E5-E6B2-4A92-AC43-1C6397E8B4D0}"/>
              </a:ext>
            </a:extLst>
          </p:cNvPr>
          <p:cNvSpPr/>
          <p:nvPr/>
        </p:nvSpPr>
        <p:spPr>
          <a:xfrm>
            <a:off x="380422" y="1531254"/>
            <a:ext cx="3064065" cy="105039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7" name="图片 116">
            <a:extLst>
              <a:ext uri="{FF2B5EF4-FFF2-40B4-BE49-F238E27FC236}">
                <a16:creationId xmlns:a16="http://schemas.microsoft.com/office/drawing/2014/main" id="{D76C5587-5166-4AEE-B526-0C2BAEDC66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599" b="86056"/>
          <a:stretch/>
        </p:blipFill>
        <p:spPr>
          <a:xfrm>
            <a:off x="4847754" y="3706231"/>
            <a:ext cx="233771" cy="226825"/>
          </a:xfrm>
          <a:prstGeom prst="rect">
            <a:avLst/>
          </a:prstGeom>
        </p:spPr>
      </p:pic>
      <p:cxnSp>
        <p:nvCxnSpPr>
          <p:cNvPr id="168" name="直接连接符 122">
            <a:extLst>
              <a:ext uri="{FF2B5EF4-FFF2-40B4-BE49-F238E27FC236}">
                <a16:creationId xmlns:a16="http://schemas.microsoft.com/office/drawing/2014/main" id="{920160E7-3DE6-4C29-912C-C334307F03A7}"/>
              </a:ext>
            </a:extLst>
          </p:cNvPr>
          <p:cNvCxnSpPr/>
          <p:nvPr/>
        </p:nvCxnSpPr>
        <p:spPr>
          <a:xfrm>
            <a:off x="4961452" y="3248816"/>
            <a:ext cx="0" cy="45581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277">
            <a:extLst>
              <a:ext uri="{FF2B5EF4-FFF2-40B4-BE49-F238E27FC236}">
                <a16:creationId xmlns:a16="http://schemas.microsoft.com/office/drawing/2014/main" id="{43E5E30A-32D9-4076-95A0-3081303FB385}"/>
              </a:ext>
            </a:extLst>
          </p:cNvPr>
          <p:cNvSpPr txBox="1"/>
          <p:nvPr/>
        </p:nvSpPr>
        <p:spPr>
          <a:xfrm flipH="1">
            <a:off x="5182039" y="3012245"/>
            <a:ext cx="712846" cy="138499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&lt;2</a:t>
            </a:r>
            <a:r>
              <a:rPr lang="cs-CZ" altLang="zh-CN" sz="1000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 vodiče</a:t>
            </a:r>
            <a:r>
              <a:rPr lang="en-US" altLang="zh-CN" sz="1000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&gt;</a:t>
            </a:r>
            <a:endParaRPr lang="zh-CN" altLang="en-US" sz="1000" dirty="0">
              <a:solidFill>
                <a:srgbClr val="FF000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72" name="TextBox 278">
            <a:extLst>
              <a:ext uri="{FF2B5EF4-FFF2-40B4-BE49-F238E27FC236}">
                <a16:creationId xmlns:a16="http://schemas.microsoft.com/office/drawing/2014/main" id="{B1898B06-DB27-49C6-8E6E-FEFB6AD998C4}"/>
              </a:ext>
            </a:extLst>
          </p:cNvPr>
          <p:cNvSpPr txBox="1"/>
          <p:nvPr/>
        </p:nvSpPr>
        <p:spPr>
          <a:xfrm flipH="1">
            <a:off x="4295800" y="3362509"/>
            <a:ext cx="80868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0000"/>
            </a:pPr>
            <a:r>
              <a:rPr lang="en-US" altLang="zh-CN" sz="1000" dirty="0">
                <a:latin typeface="Segoe UI" pitchFamily="34" charset="0"/>
                <a:cs typeface="Segoe UI" pitchFamily="34" charset="0"/>
              </a:rPr>
              <a:t>VTO</a:t>
            </a:r>
            <a:r>
              <a:rPr lang="cs-CZ" altLang="zh-CN" sz="1000" dirty="0">
                <a:latin typeface="Segoe UI" pitchFamily="34" charset="0"/>
                <a:cs typeface="Segoe UI" pitchFamily="34" charset="0"/>
              </a:rPr>
              <a:t>3</a:t>
            </a:r>
            <a:endParaRPr lang="zh-CN" altLang="en-US" sz="10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73" name="图片 159">
            <a:extLst>
              <a:ext uri="{FF2B5EF4-FFF2-40B4-BE49-F238E27FC236}">
                <a16:creationId xmlns:a16="http://schemas.microsoft.com/office/drawing/2014/main" id="{B947BC9A-AE4C-4AAA-9042-8CE22A5563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748467"/>
            <a:ext cx="439288" cy="56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94223398-AECD-EC3B-F2A7-EEC10DA006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3" b="17805"/>
          <a:stretch/>
        </p:blipFill>
        <p:spPr>
          <a:xfrm>
            <a:off x="5735960" y="4943700"/>
            <a:ext cx="1049974" cy="645540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CDB4D88F-3535-69AD-BDB3-C32250709D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3" b="17805"/>
          <a:stretch/>
        </p:blipFill>
        <p:spPr>
          <a:xfrm>
            <a:off x="5822678" y="2783460"/>
            <a:ext cx="1049974" cy="645540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27AE3D3E-2757-B36B-A9CA-0D3A19BEC4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3" b="17805"/>
          <a:stretch/>
        </p:blipFill>
        <p:spPr>
          <a:xfrm>
            <a:off x="5807968" y="2063380"/>
            <a:ext cx="1049974" cy="6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66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44624"/>
            <a:ext cx="7128792" cy="1584176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IP systém videovrátných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7408" y="1988840"/>
            <a:ext cx="7920880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>
                <a:solidFill>
                  <a:prstClr val="black"/>
                </a:solidFill>
              </a:rPr>
              <a:t> </a:t>
            </a:r>
            <a:endParaRPr lang="cs-CZ" sz="2600" dirty="0">
              <a:solidFill>
                <a:prstClr val="black"/>
              </a:solidFill>
            </a:endParaRP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b="1" dirty="0">
                <a:solidFill>
                  <a:prstClr val="black"/>
                </a:solidFill>
              </a:rPr>
              <a:t>Multi-účastnická dveřní stanice s 4 / 3 / 2 tlačítky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Čtečka </a:t>
            </a:r>
            <a:r>
              <a:rPr lang="cs-CZ" sz="2300" b="1" dirty="0" err="1">
                <a:solidFill>
                  <a:prstClr val="black"/>
                </a:solidFill>
              </a:rPr>
              <a:t>Mifare</a:t>
            </a:r>
            <a:r>
              <a:rPr lang="cs-CZ" sz="2300" b="1" dirty="0">
                <a:solidFill>
                  <a:prstClr val="black"/>
                </a:solidFill>
              </a:rPr>
              <a:t> 13,56MHz </a:t>
            </a:r>
            <a:r>
              <a:rPr lang="cs-CZ" sz="2300" dirty="0">
                <a:solidFill>
                  <a:prstClr val="black"/>
                </a:solidFill>
              </a:rPr>
              <a:t>RFID čipů 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2Mpix kamera, kvalitní noční vidění, WDR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Tamper alarm, hlasová zpráva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b="1" dirty="0">
                <a:solidFill>
                  <a:prstClr val="black"/>
                </a:solidFill>
              </a:rPr>
              <a:t>LAN / Wi-Fi 802.11b/g/n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Kryt z hliníkové slitiny, IP55 &amp; </a:t>
            </a:r>
            <a:r>
              <a:rPr lang="cs-CZ" sz="2300" b="1" dirty="0">
                <a:solidFill>
                  <a:prstClr val="black"/>
                </a:solidFill>
              </a:rPr>
              <a:t>IK08</a:t>
            </a:r>
            <a:r>
              <a:rPr lang="cs-CZ" sz="2300" dirty="0">
                <a:solidFill>
                  <a:prstClr val="black"/>
                </a:solidFill>
              </a:rPr>
              <a:t> 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Povrchová montáž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Lze integrovat do NVR, </a:t>
            </a:r>
            <a:r>
              <a:rPr lang="cs-CZ" sz="2300" b="1" dirty="0">
                <a:solidFill>
                  <a:prstClr val="black"/>
                </a:solidFill>
              </a:rPr>
              <a:t>DSS + DSS </a:t>
            </a:r>
            <a:r>
              <a:rPr lang="cs-CZ" sz="2300" b="1" dirty="0" err="1">
                <a:solidFill>
                  <a:prstClr val="black"/>
                </a:solidFill>
              </a:rPr>
              <a:t>for</a:t>
            </a:r>
            <a:r>
              <a:rPr lang="cs-CZ" sz="2300" b="1" dirty="0">
                <a:solidFill>
                  <a:prstClr val="black"/>
                </a:solidFill>
              </a:rPr>
              <a:t> mobile</a:t>
            </a:r>
          </a:p>
          <a:p>
            <a:pPr marL="457200" indent="-457200" algn="l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>
                <a:solidFill>
                  <a:prstClr val="black"/>
                </a:solidFill>
              </a:rPr>
              <a:t>Napájení: DC 12V / 2A, </a:t>
            </a:r>
            <a:r>
              <a:rPr lang="cs-CZ" sz="2300" b="1" dirty="0">
                <a:solidFill>
                  <a:prstClr val="black"/>
                </a:solidFill>
              </a:rPr>
              <a:t>PoE 802.3af                </a:t>
            </a:r>
            <a:endParaRPr lang="cs-CZ" sz="2300" b="1" i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1340769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Dveřní stanice VTO3311Q-WP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42953D-03C5-056B-4586-B24AE0D78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857441"/>
            <a:ext cx="259228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05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15992</TotalTime>
  <Words>1588</Words>
  <Application>Microsoft Office PowerPoint</Application>
  <PresentationFormat>Širokoúhlá obrazovka</PresentationFormat>
  <Paragraphs>362</Paragraphs>
  <Slides>47</Slides>
  <Notes>28</Notes>
  <HiddenSlides>3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47</vt:i4>
      </vt:variant>
    </vt:vector>
  </HeadingPairs>
  <TitlesOfParts>
    <vt:vector size="54" baseType="lpstr">
      <vt:lpstr>微软雅黑</vt:lpstr>
      <vt:lpstr>Arial</vt:lpstr>
      <vt:lpstr>Calibri</vt:lpstr>
      <vt:lpstr>Segoe UI</vt:lpstr>
      <vt:lpstr>张海山锐线体简</vt:lpstr>
      <vt:lpstr>Office Theme</vt:lpstr>
      <vt:lpstr>1_Office Theme</vt:lpstr>
      <vt:lpstr>IP systém videovrátných Dahua</vt:lpstr>
      <vt:lpstr>IP systém videovrátných</vt:lpstr>
      <vt:lpstr>IP videovrátné</vt:lpstr>
      <vt:lpstr>IP videovrátné</vt:lpstr>
      <vt:lpstr>IP 2D videovrátné – vila</vt:lpstr>
      <vt:lpstr>IP videovrátné</vt:lpstr>
      <vt:lpstr>IP systém videovrátných</vt:lpstr>
      <vt:lpstr>IP 2D videovrátné – bytový dům</vt:lpstr>
      <vt:lpstr>IP systém videovrátných</vt:lpstr>
      <vt:lpstr>Prezentace aplikace PowerPoint</vt:lpstr>
      <vt:lpstr>IP systém videovrátných</vt:lpstr>
      <vt:lpstr>IP systém videovrátných</vt:lpstr>
      <vt:lpstr>IP systém videovrátných</vt:lpstr>
      <vt:lpstr>IP systém videovrátných</vt:lpstr>
      <vt:lpstr>IP systém videovrátných</vt:lpstr>
      <vt:lpstr>IP systém videovrátných</vt:lpstr>
      <vt:lpstr>IP systém videovrátných</vt:lpstr>
      <vt:lpstr>IP systém videovrátných</vt:lpstr>
      <vt:lpstr>IP systém videovrátných</vt:lpstr>
      <vt:lpstr>IP systém videovrátných</vt:lpstr>
      <vt:lpstr>IP systém videovrátných</vt:lpstr>
      <vt:lpstr>IP systém videovrátných</vt:lpstr>
      <vt:lpstr>IP systém videovrátných</vt:lpstr>
      <vt:lpstr>Prezentace aplikace PowerPoint</vt:lpstr>
      <vt:lpstr>Prezentace aplikace PowerPoint</vt:lpstr>
      <vt:lpstr>IP systém videovrátných</vt:lpstr>
      <vt:lpstr>IP systém videovrátných</vt:lpstr>
      <vt:lpstr>IP systém videovrátných</vt:lpstr>
      <vt:lpstr>Prezentace aplikace PowerPoint</vt:lpstr>
      <vt:lpstr>Prezentace aplikace PowerPoint</vt:lpstr>
      <vt:lpstr>Prezentace aplikace PowerPoint</vt:lpstr>
      <vt:lpstr>Nastavení celého systému z VTH monitoru</vt:lpstr>
      <vt:lpstr>Obnova zapomenutého hesla u všech VDP v aplikaci Config Tool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Systém videvrátných Dahua</dc:title>
  <dc:creator>Petr Novák [ASM]</dc:creator>
  <cp:lastModifiedBy>Novák Petr</cp:lastModifiedBy>
  <cp:revision>1492</cp:revision>
  <dcterms:created xsi:type="dcterms:W3CDTF">2010-10-16T12:32:08Z</dcterms:created>
  <dcterms:modified xsi:type="dcterms:W3CDTF">2025-02-11T20:31:15Z</dcterms:modified>
</cp:coreProperties>
</file>