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5" r:id="rId5"/>
    <p:sldId id="2601" r:id="rId6"/>
    <p:sldId id="2595" r:id="rId7"/>
    <p:sldId id="2603" r:id="rId8"/>
    <p:sldId id="2607" r:id="rId9"/>
    <p:sldId id="2608" r:id="rId10"/>
    <p:sldId id="2596" r:id="rId11"/>
    <p:sldId id="2598" r:id="rId12"/>
    <p:sldId id="2599" r:id="rId13"/>
    <p:sldId id="260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zentace o 100MEGA" id="{5C84FF7E-7EF6-490E-A14E-380BBAE0104A}">
          <p14:sldIdLst>
            <p14:sldId id="2565"/>
          </p14:sldIdLst>
        </p14:section>
        <p14:section name="Představení firmy" id="{7329C73B-1E20-4E7D-99B2-7C5106170697}">
          <p14:sldIdLst>
            <p14:sldId id="2601"/>
            <p14:sldId id="2595"/>
          </p14:sldIdLst>
        </p14:section>
        <p14:section name="Divize 100M" id="{078CF9B4-7AB3-0C4B-B4F5-04E02BEBCAC1}">
          <p14:sldIdLst>
            <p14:sldId id="2603"/>
            <p14:sldId id="2607"/>
          </p14:sldIdLst>
        </p14:section>
        <p14:section name="Hal3000" id="{F612DB5A-7978-9440-BE54-8E43D96720FA}">
          <p14:sldIdLst>
            <p14:sldId id="2608"/>
          </p14:sldIdLst>
        </p14:section>
        <p14:section name="Divize ASM" id="{84925D19-1A88-4A9D-BF25-9DFA05D5E819}">
          <p14:sldIdLst>
            <p14:sldId id="2596"/>
          </p14:sldIdLst>
        </p14:section>
        <p14:section name="Divize i4wifi" id="{648D65D0-376F-4694-96CC-1A5168650C6E}">
          <p14:sldIdLst>
            <p14:sldId id="2598"/>
          </p14:sldIdLst>
        </p14:section>
        <p14:section name="Divize ENERGY" id="{2D0FB1D0-46D3-4CEB-8DA1-45376DACE42E}">
          <p14:sldIdLst>
            <p14:sldId id="2599"/>
          </p14:sldIdLst>
        </p14:section>
        <p14:section name="Divize 100MEGA SK" id="{90D457B1-2097-4FDE-8AEF-1C328D3E734F}">
          <p14:sldIdLst/>
        </p14:section>
        <p14:section name="Interní služby" id="{EA11AAF6-7151-4931-A9A9-38F972E8658C}">
          <p14:sldIdLst/>
        </p14:section>
        <p14:section name="Závěr" id="{E8D80EC8-8648-4097-B639-1B01C7022130}">
          <p14:sldIdLst>
            <p14:sldId id="26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6A5BD-ED27-44B4-8156-B21C0EF32A9F}" v="1" dt="2025-09-30T15:19:16.050"/>
    <p1510:client id="{A98A3A11-D6DC-4FD7-953C-8F678A77E0AD}" v="4" dt="2025-10-01T08:28:56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efánek Petr" userId="S::petr.stefanek@100mega.cz::a901f646-da3b-46fb-bc0c-4b774f0b21e1" providerId="AD" clId="Web-{01636535-E88C-7B91-706C-A5B811492B45}"/>
    <pc:docChg chg="modSld">
      <pc:chgData name="Štefánek Petr" userId="S::petr.stefanek@100mega.cz::a901f646-da3b-46fb-bc0c-4b774f0b21e1" providerId="AD" clId="Web-{01636535-E88C-7B91-706C-A5B811492B45}" dt="2025-09-10T17:06:17.346" v="29" actId="1076"/>
      <pc:docMkLst>
        <pc:docMk/>
      </pc:docMkLst>
      <pc:sldChg chg="addSp modSp">
        <pc:chgData name="Štefánek Petr" userId="S::petr.stefanek@100mega.cz::a901f646-da3b-46fb-bc0c-4b774f0b21e1" providerId="AD" clId="Web-{01636535-E88C-7B91-706C-A5B811492B45}" dt="2025-09-10T17:06:03.846" v="28" actId="1076"/>
        <pc:sldMkLst>
          <pc:docMk/>
          <pc:sldMk cId="2498653260" sldId="2601"/>
        </pc:sldMkLst>
        <pc:spChg chg="mod">
          <ac:chgData name="Štefánek Petr" userId="S::petr.stefanek@100mega.cz::a901f646-da3b-46fb-bc0c-4b774f0b21e1" providerId="AD" clId="Web-{01636535-E88C-7B91-706C-A5B811492B45}" dt="2025-09-10T17:05:51.971" v="27" actId="20577"/>
          <ac:spMkLst>
            <pc:docMk/>
            <pc:sldMk cId="2498653260" sldId="2601"/>
            <ac:spMk id="3" creationId="{104A470D-073C-5EA7-F98A-6326C23E91A5}"/>
          </ac:spMkLst>
        </pc:spChg>
        <pc:picChg chg="add mod">
          <ac:chgData name="Štefánek Petr" userId="S::petr.stefanek@100mega.cz::a901f646-da3b-46fb-bc0c-4b774f0b21e1" providerId="AD" clId="Web-{01636535-E88C-7B91-706C-A5B811492B45}" dt="2025-09-10T17:06:03.846" v="28" actId="1076"/>
          <ac:picMkLst>
            <pc:docMk/>
            <pc:sldMk cId="2498653260" sldId="2601"/>
            <ac:picMk id="5" creationId="{59FA90D7-16C9-917B-F362-4E01F36B0CBF}"/>
          </ac:picMkLst>
        </pc:picChg>
      </pc:sldChg>
      <pc:sldChg chg="addSp modSp">
        <pc:chgData name="Štefánek Petr" userId="S::petr.stefanek@100mega.cz::a901f646-da3b-46fb-bc0c-4b774f0b21e1" providerId="AD" clId="Web-{01636535-E88C-7B91-706C-A5B811492B45}" dt="2025-09-10T17:06:17.346" v="29" actId="1076"/>
        <pc:sldMkLst>
          <pc:docMk/>
          <pc:sldMk cId="2229669694" sldId="2607"/>
        </pc:sldMkLst>
        <pc:picChg chg="add mod">
          <ac:chgData name="Štefánek Petr" userId="S::petr.stefanek@100mega.cz::a901f646-da3b-46fb-bc0c-4b774f0b21e1" providerId="AD" clId="Web-{01636535-E88C-7B91-706C-A5B811492B45}" dt="2025-09-10T17:06:17.346" v="29" actId="1076"/>
          <ac:picMkLst>
            <pc:docMk/>
            <pc:sldMk cId="2229669694" sldId="2607"/>
            <ac:picMk id="4" creationId="{BE7C678E-0137-1FB2-E768-286BA8A97635}"/>
          </ac:picMkLst>
        </pc:picChg>
      </pc:sldChg>
    </pc:docChg>
  </pc:docChgLst>
  <pc:docChgLst>
    <pc:chgData name="Štefánek Petr" userId="S::petr.stefanek@100mega.cz::a901f646-da3b-46fb-bc0c-4b774f0b21e1" providerId="AD" clId="Web-{A98A3A11-D6DC-4FD7-953C-8F678A77E0AD}"/>
    <pc:docChg chg="modSld">
      <pc:chgData name="Štefánek Petr" userId="S::petr.stefanek@100mega.cz::a901f646-da3b-46fb-bc0c-4b774f0b21e1" providerId="AD" clId="Web-{A98A3A11-D6DC-4FD7-953C-8F678A77E0AD}" dt="2025-10-01T08:28:54.784" v="2" actId="14100"/>
      <pc:docMkLst>
        <pc:docMk/>
      </pc:docMkLst>
      <pc:sldChg chg="modSp">
        <pc:chgData name="Štefánek Petr" userId="S::petr.stefanek@100mega.cz::a901f646-da3b-46fb-bc0c-4b774f0b21e1" providerId="AD" clId="Web-{A98A3A11-D6DC-4FD7-953C-8F678A77E0AD}" dt="2025-10-01T08:28:54.784" v="2" actId="14100"/>
        <pc:sldMkLst>
          <pc:docMk/>
          <pc:sldMk cId="2498653260" sldId="2601"/>
        </pc:sldMkLst>
        <pc:spChg chg="mod">
          <ac:chgData name="Štefánek Petr" userId="S::petr.stefanek@100mega.cz::a901f646-da3b-46fb-bc0c-4b774f0b21e1" providerId="AD" clId="Web-{A98A3A11-D6DC-4FD7-953C-8F678A77E0AD}" dt="2025-10-01T08:28:54.784" v="2" actId="14100"/>
          <ac:spMkLst>
            <pc:docMk/>
            <pc:sldMk cId="2498653260" sldId="2601"/>
            <ac:spMk id="3" creationId="{104A470D-073C-5EA7-F98A-6326C23E91A5}"/>
          </ac:spMkLst>
        </pc:spChg>
      </pc:sldChg>
    </pc:docChg>
  </pc:docChgLst>
  <pc:docChgLst>
    <pc:chgData name="Petrovič David" userId="S::david.petrovic@100mega.cz::319229c6-d78d-43ce-938f-643d88a6bb04" providerId="AD" clId="Web-{9426A5BD-ED27-44B4-8156-B21C0EF32A9F}"/>
    <pc:docChg chg="sldOrd">
      <pc:chgData name="Petrovič David" userId="S::david.petrovic@100mega.cz::319229c6-d78d-43ce-938f-643d88a6bb04" providerId="AD" clId="Web-{9426A5BD-ED27-44B4-8156-B21C0EF32A9F}" dt="2025-09-30T15:19:16.050" v="0"/>
      <pc:docMkLst>
        <pc:docMk/>
      </pc:docMkLst>
      <pc:sldChg chg="ord">
        <pc:chgData name="Petrovič David" userId="S::david.petrovic@100mega.cz::319229c6-d78d-43ce-938f-643d88a6bb04" providerId="AD" clId="Web-{9426A5BD-ED27-44B4-8156-B21C0EF32A9F}" dt="2025-09-30T15:19:16.050" v="0"/>
        <pc:sldMkLst>
          <pc:docMk/>
          <pc:sldMk cId="3700141628" sldId="25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48E7-FBF1-4438-9315-DE5E49965B97}" type="datetimeFigureOut">
              <a:rPr lang="cs-CZ" smtClean="0"/>
              <a:t>01.10.2025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5D1C-E4B8-4171-9CFC-A022BC1F9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99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adisbak" TargetMode="External"/><Relationship Id="rId13" Type="http://schemas.openxmlformats.org/officeDocument/2006/relationships/hyperlink" Target="https://www.instagram.com/herdynofficial" TargetMode="External"/><Relationship Id="rId18" Type="http://schemas.openxmlformats.org/officeDocument/2006/relationships/hyperlink" Target="https://www.twitch.tv/mccitronlp" TargetMode="External"/><Relationship Id="rId26" Type="http://schemas.openxmlformats.org/officeDocument/2006/relationships/hyperlink" Target="https://www.instagram.com/rthwldn" TargetMode="External"/><Relationship Id="rId3" Type="http://schemas.openxmlformats.org/officeDocument/2006/relationships/hyperlink" Target="https://100mega.sharepoint.com/:w:/s/HAL3000/ESU-8yXz2MxKsg_xF-J9sWgBoybCl_59siTQ6X9X9C5Dnw?e=dLzZA1" TargetMode="External"/><Relationship Id="rId21" Type="http://schemas.openxmlformats.org/officeDocument/2006/relationships/hyperlink" Target="https://www.instagram.com/pedrosgame" TargetMode="External"/><Relationship Id="rId7" Type="http://schemas.openxmlformats.org/officeDocument/2006/relationships/hyperlink" Target="https://www.instagram.com/adisbak" TargetMode="External"/><Relationship Id="rId12" Type="http://schemas.openxmlformats.org/officeDocument/2006/relationships/hyperlink" Target="https://www.twitch.tv/czechcloud" TargetMode="External"/><Relationship Id="rId17" Type="http://schemas.openxmlformats.org/officeDocument/2006/relationships/hyperlink" Target="https://www.youtube.com/channel/UCsvieoYKBvt0qfbgxAmmDfQ" TargetMode="External"/><Relationship Id="rId25" Type="http://schemas.openxmlformats.org/officeDocument/2006/relationships/hyperlink" Target="https://www.youtube.com/@17.PortyLP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www.instagram.com/mccitronlp" TargetMode="External"/><Relationship Id="rId20" Type="http://schemas.openxmlformats.org/officeDocument/2006/relationships/hyperlink" Target="https://www.twitch.tv/oskartommy" TargetMode="External"/><Relationship Id="rId29" Type="http://schemas.openxmlformats.org/officeDocument/2006/relationships/hyperlink" Target="https://www.instagram.com/spajkk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layzonearena.cz/" TargetMode="External"/><Relationship Id="rId11" Type="http://schemas.openxmlformats.org/officeDocument/2006/relationships/hyperlink" Target="https://www.youtube.com/user/CzechCloud" TargetMode="External"/><Relationship Id="rId24" Type="http://schemas.openxmlformats.org/officeDocument/2006/relationships/hyperlink" Target="https://www.instagram.com/portykong" TargetMode="External"/><Relationship Id="rId32" Type="http://schemas.openxmlformats.org/officeDocument/2006/relationships/hyperlink" Target="https://www.twitch.tv/sutsuno" TargetMode="External"/><Relationship Id="rId5" Type="http://schemas.openxmlformats.org/officeDocument/2006/relationships/hyperlink" Target="https://www.mcr.gg/" TargetMode="External"/><Relationship Id="rId15" Type="http://schemas.openxmlformats.org/officeDocument/2006/relationships/hyperlink" Target="https://www.twitch.tv/herdyn" TargetMode="External"/><Relationship Id="rId23" Type="http://schemas.openxmlformats.org/officeDocument/2006/relationships/hyperlink" Target="https://www.twitch.tv/pedrosgame" TargetMode="External"/><Relationship Id="rId28" Type="http://schemas.openxmlformats.org/officeDocument/2006/relationships/hyperlink" Target="https://www.twitch.tv/rthwldn" TargetMode="External"/><Relationship Id="rId10" Type="http://schemas.openxmlformats.org/officeDocument/2006/relationships/hyperlink" Target="https://www.instagram.com/trueczechcloud" TargetMode="External"/><Relationship Id="rId19" Type="http://schemas.openxmlformats.org/officeDocument/2006/relationships/hyperlink" Target="https://www.instagram.com/oskartommy" TargetMode="External"/><Relationship Id="rId31" Type="http://schemas.openxmlformats.org/officeDocument/2006/relationships/hyperlink" Target="https://www.instagram.com/anez_martakova" TargetMode="External"/><Relationship Id="rId4" Type="http://schemas.openxmlformats.org/officeDocument/2006/relationships/hyperlink" Target="https://100mega-my.sharepoint.com/personal/filip_hlobil_100mega_cz/Documents/Plocha/mcr.gg" TargetMode="External"/><Relationship Id="rId9" Type="http://schemas.openxmlformats.org/officeDocument/2006/relationships/hyperlink" Target="https://www.twitch.tv/adisbak" TargetMode="External"/><Relationship Id="rId14" Type="http://schemas.openxmlformats.org/officeDocument/2006/relationships/hyperlink" Target="https://www.youtube.com/c/Herdyn" TargetMode="External"/><Relationship Id="rId22" Type="http://schemas.openxmlformats.org/officeDocument/2006/relationships/hyperlink" Target="https://www.youtube.com/c/PedrosGame" TargetMode="External"/><Relationship Id="rId27" Type="http://schemas.openxmlformats.org/officeDocument/2006/relationships/hyperlink" Target="https://www.youtube.com/@rthwldn" TargetMode="External"/><Relationship Id="rId30" Type="http://schemas.openxmlformats.org/officeDocument/2006/relationships/hyperlink" Target="https://www.twitch.tv/spajkk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
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60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140AC-095A-B544-8C06-2EB942CD9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4EF02F-64E3-F27E-2B0C-D1498B1D0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11CA0D-691D-8E86-633E-C6326A198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
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50CD49-1991-67F6-618B-18FEF79E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37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16C62-AFB4-2A71-E933-E642E62F6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380F88-3CD6-A069-30D5-AEB780C23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57F414-F21B-AB29-293C-679A42DB8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Informace o </a:t>
            </a:r>
            <a:r>
              <a:rPr lang="cs-CZ" err="1"/>
              <a:t>celem</a:t>
            </a:r>
            <a:r>
              <a:rPr lang="cs-CZ"/>
              <a:t> „holdingu“</a:t>
            </a:r>
          </a:p>
          <a:p>
            <a:r>
              <a:rPr lang="cs-CZ" err="1"/>
              <a:t>Broadliner</a:t>
            </a:r>
            <a:endParaRPr lang="cs-CZ"/>
          </a:p>
          <a:p>
            <a:r>
              <a:rPr lang="cs-CZ">
                <a:sym typeface="Wingdings" pitchFamily="2" charset="2"/>
              </a:rPr>
              <a:t>	- </a:t>
            </a:r>
            <a:r>
              <a:rPr lang="cs-CZ" err="1">
                <a:sym typeface="Wingdings" pitchFamily="2" charset="2"/>
              </a:rPr>
              <a:t>siroke</a:t>
            </a:r>
            <a:r>
              <a:rPr lang="cs-CZ">
                <a:sym typeface="Wingdings" pitchFamily="2" charset="2"/>
              </a:rPr>
              <a:t> portfolio „box“ produktů</a:t>
            </a:r>
          </a:p>
          <a:p>
            <a:r>
              <a:rPr lang="cs-CZ">
                <a:sym typeface="Wingdings" pitchFamily="2" charset="2"/>
              </a:rPr>
              <a:t>	- box </a:t>
            </a:r>
            <a:r>
              <a:rPr lang="cs-CZ" err="1">
                <a:sym typeface="Wingdings" pitchFamily="2" charset="2"/>
              </a:rPr>
              <a:t>mooving</a:t>
            </a:r>
            <a:endParaRPr lang="cs-CZ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Vtip: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err="1"/>
              <a:t>levne</a:t>
            </a:r>
            <a:r>
              <a:rPr lang="cs-CZ"/>
              <a:t> koupit, draho prodat a neplatit faktury </a:t>
            </a:r>
            <a:r>
              <a:rPr lang="cs-CZ">
                <a:sym typeface="Wingdings" pitchFamily="2" charset="2"/>
              </a:rPr>
              <a:t></a:t>
            </a:r>
          </a:p>
          <a:p>
            <a:r>
              <a:rPr lang="cs-CZ"/>
              <a:t>
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159271-1954-9DEB-B13F-A534C2077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9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FA6C-E112-DDFC-A825-EEB41F6E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E9EFB9B-33F2-42EF-CBD5-C4BAA3D02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72607E1-4F1E-485F-E871-11046D52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/>
              <a:t>Distribuce, také není jen box </a:t>
            </a:r>
            <a:r>
              <a:rPr lang="cs-CZ" err="1"/>
              <a:t>mooving</a:t>
            </a:r>
            <a:endParaRPr lang="cs-CZ"/>
          </a:p>
          <a:p>
            <a:pPr marL="628650" lvl="1" indent="-171450">
              <a:buFontTx/>
              <a:buChar char="-"/>
            </a:pPr>
            <a:r>
              <a:rPr lang="cs-CZ"/>
              <a:t>Vlastní </a:t>
            </a:r>
            <a:r>
              <a:rPr lang="cs-CZ" err="1"/>
              <a:t>znacky</a:t>
            </a:r>
            <a:r>
              <a:rPr lang="cs-CZ"/>
              <a:t> – produkty (hal3000, </a:t>
            </a:r>
            <a:r>
              <a:rPr lang="cs-CZ" err="1"/>
              <a:t>xtendlan</a:t>
            </a:r>
            <a:r>
              <a:rPr lang="cs-CZ"/>
              <a:t> …)</a:t>
            </a:r>
          </a:p>
          <a:p>
            <a:pPr marL="628650" lvl="1" indent="-171450">
              <a:buFontTx/>
              <a:buChar char="-"/>
            </a:pPr>
            <a:r>
              <a:rPr lang="cs-CZ"/>
              <a:t>Přímá zastoupení kompletního portfolia, včetně projektů a návrhů řešení (Dell, HP, networking, </a:t>
            </a:r>
            <a:r>
              <a:rPr lang="cs-CZ" err="1"/>
              <a:t>digital</a:t>
            </a:r>
            <a:r>
              <a:rPr lang="cs-CZ"/>
              <a:t> </a:t>
            </a:r>
            <a:r>
              <a:rPr lang="cs-CZ" err="1"/>
              <a:t>signage</a:t>
            </a:r>
            <a:r>
              <a:rPr lang="cs-CZ"/>
              <a:t>, foto-video, projekce)</a:t>
            </a:r>
          </a:p>
          <a:p>
            <a:pPr marL="628650" lvl="1" indent="-171450">
              <a:buFontTx/>
              <a:buChar char="-"/>
            </a:pPr>
            <a:r>
              <a:rPr lang="cs-CZ" b="1"/>
              <a:t>… doplnit slide pro distribuci!!!!</a:t>
            </a:r>
          </a:p>
          <a:p>
            <a:pPr marL="171450" indent="-171450">
              <a:buFontTx/>
              <a:buChar char="-"/>
            </a:pPr>
            <a:r>
              <a:rPr lang="cs-CZ"/>
              <a:t>Ted budeme mluvit o </a:t>
            </a:r>
            <a:r>
              <a:rPr lang="cs-CZ" err="1"/>
              <a:t>aktivitach</a:t>
            </a:r>
            <a:r>
              <a:rPr lang="cs-CZ"/>
              <a:t> MIMO </a:t>
            </a:r>
            <a:r>
              <a:rPr lang="cs-CZ" err="1"/>
              <a:t>tradicni</a:t>
            </a:r>
            <a:r>
              <a:rPr lang="cs-CZ"/>
              <a:t> distribuci</a:t>
            </a:r>
          </a:p>
          <a:p>
            <a:pPr marL="171450" indent="-171450">
              <a:buFontTx/>
              <a:buChar char="-"/>
            </a:pPr>
            <a:r>
              <a:rPr lang="cs-CZ" err="1"/>
              <a:t>Vzdelavani</a:t>
            </a:r>
            <a:r>
              <a:rPr lang="cs-CZ"/>
              <a:t> … klik na web</a:t>
            </a:r>
          </a:p>
          <a:p>
            <a:pPr marL="171450" indent="-171450">
              <a:buFontTx/>
              <a:buChar char="-"/>
            </a:pPr>
            <a:r>
              <a:rPr lang="cs-CZ"/>
              <a:t>Další jsou v dalších slidech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331C90-E526-7141-5352-06F6EC1A3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6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672BB-22A1-8B80-C047-22D18F9E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142B12-C84E-67A3-0A82-5A92236DF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4D7326F-E3AE-3830-B007-98917CDD6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/>
              <a:t>Skladem v Brně a Praze běžně desetitisíce položek; napojení na dodavatele a automatizace nám pak umožňuje rychlé dodání zboží, které skladem nedržíme nebo je na objednávku</a:t>
            </a:r>
          </a:p>
          <a:p>
            <a:pPr marL="171450" indent="-171450">
              <a:buFontTx/>
              <a:buChar char="-"/>
            </a:pPr>
            <a:r>
              <a:rPr lang="cs-CZ"/>
              <a:t>Běžné odeslání produktu v den objednání s dodáním do 24 hodin, po Brně i tentýž den při použití služby kurýra</a:t>
            </a:r>
          </a:p>
          <a:p>
            <a:pPr marL="171450" indent="-171450">
              <a:buFontTx/>
              <a:buChar char="-"/>
            </a:pPr>
            <a:r>
              <a:rPr lang="cs-CZ"/>
              <a:t>Zkušení produkt manažeři s praxí více než 15 let v oboru pomáhají při řešení na míru poptávce zákazníka. Máme několik produktových týmů, které vzájemně spolupracují při složitějších zadáních.</a:t>
            </a:r>
          </a:p>
          <a:p>
            <a:pPr marL="171450" indent="-171450">
              <a:buFontTx/>
              <a:buChar char="-"/>
            </a:pPr>
            <a:r>
              <a:rPr lang="cs-CZ"/>
              <a:t>Pravidelné marketingové akce a podpora prodeje</a:t>
            </a:r>
          </a:p>
          <a:p>
            <a:pPr marL="171450" indent="-171450">
              <a:buFontTx/>
              <a:buChar char="-"/>
            </a:pPr>
            <a:r>
              <a:rPr lang="cs-CZ"/>
              <a:t>Pravidelné eventy – osobní setkávání s klíčovými partnery</a:t>
            </a:r>
          </a:p>
          <a:p>
            <a:pPr marL="171450" indent="-171450">
              <a:buFontTx/>
              <a:buChar char="-"/>
            </a:pPr>
            <a:r>
              <a:rPr lang="cs-CZ"/>
              <a:t>Integrace automatických systémů do i ven z firmy – napojení na EDI, API, využití AI v automatických procesech</a:t>
            </a:r>
          </a:p>
          <a:p>
            <a:pPr marL="171450" indent="-171450">
              <a:buFontTx/>
              <a:buChar char="-"/>
            </a:pPr>
            <a:r>
              <a:rPr lang="cs-CZ"/>
              <a:t>Specializované ale navzájem propojené prodejní týmy umožňující obsloužení různých prodejních kanálů (</a:t>
            </a:r>
            <a:r>
              <a:rPr lang="cs-CZ" err="1"/>
              <a:t>etail</a:t>
            </a:r>
            <a:r>
              <a:rPr lang="cs-CZ"/>
              <a:t>, retail, B2B, koncový zákazník)</a:t>
            </a:r>
          </a:p>
          <a:p>
            <a:pPr marL="171450" indent="-171450">
              <a:buFontTx/>
              <a:buChar char="-"/>
            </a:pPr>
            <a:r>
              <a:rPr lang="cs-CZ"/>
              <a:t>Možnost vlastního shopu s plným napojením na 100Mega (</a:t>
            </a:r>
            <a:r>
              <a:rPr lang="cs-CZ" err="1"/>
              <a:t>Megashop</a:t>
            </a:r>
            <a:r>
              <a:rPr lang="cs-CZ"/>
              <a:t>)</a:t>
            </a:r>
          </a:p>
          <a:p>
            <a:pPr marL="171450" indent="-171450">
              <a:buFontTx/>
              <a:buChar char="-"/>
            </a:pPr>
            <a:r>
              <a:rPr lang="cs-CZ"/>
              <a:t>Možnost flexibilního zasílání zboží přímo na zákazníka partnery (B2C)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7F8608-EFA1-6380-05F7-B66F43446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7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D89A-C4A4-B3C9-62B8-E562EE8B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2761AB-54A2-CBEA-E92E-43E50AE4D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7E3AADB-6C4F-4370-4085-3040E7FC1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r>
              <a:rPr lang="cs-CZ"/>
              <a:t>- Vlastní značky produktů:</a:t>
            </a:r>
          </a:p>
          <a:p>
            <a:pPr marL="457200" lvl="1" indent="0">
              <a:buFontTx/>
              <a:buNone/>
            </a:pPr>
            <a:r>
              <a:rPr lang="cs-CZ"/>
              <a:t>	- HAL3000 – počítače a servery</a:t>
            </a:r>
          </a:p>
          <a:p>
            <a:pPr marL="457200" lvl="1" indent="0">
              <a:buFontTx/>
              <a:buNone/>
            </a:pPr>
            <a:r>
              <a:rPr lang="cs-CZ"/>
              <a:t>	- </a:t>
            </a:r>
            <a:r>
              <a:rPr lang="cs-CZ" err="1"/>
              <a:t>XtendLan</a:t>
            </a:r>
            <a:r>
              <a:rPr lang="cs-CZ"/>
              <a:t> – síťové produkty, hlavně pasivita</a:t>
            </a:r>
          </a:p>
          <a:p>
            <a:pPr marL="457200" lvl="1" indent="0">
              <a:buFontTx/>
              <a:buNone/>
            </a:pPr>
            <a:r>
              <a:rPr lang="cs-CZ"/>
              <a:t>	- </a:t>
            </a:r>
            <a:r>
              <a:rPr lang="cs-CZ" err="1"/>
              <a:t>XtendHome</a:t>
            </a:r>
            <a:r>
              <a:rPr lang="cs-CZ"/>
              <a:t> – </a:t>
            </a:r>
            <a:r>
              <a:rPr lang="cs-CZ" err="1"/>
              <a:t>smart</a:t>
            </a:r>
            <a:r>
              <a:rPr lang="cs-CZ"/>
              <a:t> </a:t>
            </a:r>
            <a:r>
              <a:rPr lang="cs-CZ" err="1"/>
              <a:t>home</a:t>
            </a:r>
            <a:r>
              <a:rPr lang="cs-CZ"/>
              <a:t> produkty</a:t>
            </a:r>
          </a:p>
          <a:p>
            <a:pPr marL="457200" lvl="1" indent="0">
              <a:buFontTx/>
              <a:buNone/>
            </a:pPr>
            <a:r>
              <a:rPr lang="cs-CZ"/>
              <a:t>	- Vývoj, testování a servis probíhá lidmi ze 100mega. Není to žádný outsourcing. </a:t>
            </a:r>
          </a:p>
          <a:p>
            <a:pPr marL="457200" lvl="1" indent="0">
              <a:buFontTx/>
              <a:buNone/>
            </a:pPr>
            <a:endParaRPr lang="cs-CZ"/>
          </a:p>
          <a:p>
            <a:pPr marL="628650" lvl="1" indent="-171450">
              <a:buFontTx/>
              <a:buChar char="-"/>
            </a:pPr>
            <a:r>
              <a:rPr lang="cs-CZ"/>
              <a:t>Specializovaný </a:t>
            </a:r>
            <a:r>
              <a:rPr lang="cs-CZ" err="1"/>
              <a:t>broadline</a:t>
            </a:r>
            <a:r>
              <a:rPr lang="cs-CZ"/>
              <a:t> distributor – zde přebíráme roli výrobce a zásadní způsobem ovlivňujeme fungování značky na trhu jako exklusivní distributor pro ČR buď sami nebo ve spolupráci s country managerem. Jedná se zejména o značky Genius (malé periferie a příslušenství), </a:t>
            </a:r>
            <a:r>
              <a:rPr lang="cs-CZ" err="1"/>
              <a:t>Endorfy</a:t>
            </a:r>
            <a:r>
              <a:rPr lang="cs-CZ"/>
              <a:t> (skříně, zdroje a příslušenství), </a:t>
            </a:r>
            <a:r>
              <a:rPr lang="cs-CZ" err="1"/>
              <a:t>Rollei</a:t>
            </a:r>
            <a:r>
              <a:rPr lang="cs-CZ"/>
              <a:t> (foto-video), </a:t>
            </a:r>
            <a:r>
              <a:rPr lang="cs-CZ" err="1"/>
              <a:t>BeQuiet</a:t>
            </a:r>
            <a:r>
              <a:rPr lang="cs-CZ"/>
              <a:t> (skříně a zdroje), </a:t>
            </a:r>
            <a:r>
              <a:rPr lang="cs-CZ" err="1"/>
              <a:t>Strong</a:t>
            </a:r>
            <a:r>
              <a:rPr lang="cs-CZ"/>
              <a:t> (networking, TV příslušenství), </a:t>
            </a:r>
            <a:r>
              <a:rPr lang="cs-CZ" err="1"/>
              <a:t>Ezviz</a:t>
            </a:r>
            <a:r>
              <a:rPr lang="cs-CZ"/>
              <a:t> (networking), Arozzi (židle), </a:t>
            </a:r>
            <a:r>
              <a:rPr lang="cs-CZ" err="1"/>
              <a:t>EliteScreens</a:t>
            </a:r>
            <a:r>
              <a:rPr lang="cs-CZ"/>
              <a:t> (projekční plátna)</a:t>
            </a:r>
          </a:p>
          <a:p>
            <a:pPr marL="457200" lvl="1" indent="0">
              <a:buFontTx/>
              <a:buNone/>
            </a:pPr>
            <a:endParaRPr lang="cs-CZ"/>
          </a:p>
          <a:p>
            <a:pPr marL="628650" lvl="1" indent="-171450">
              <a:buFontTx/>
              <a:buChar char="-"/>
            </a:pPr>
            <a:r>
              <a:rPr lang="cs-CZ"/>
              <a:t>Vlastní montáž a spolupráce s oddělením HAL3000 nám umožňuje být </a:t>
            </a:r>
            <a:r>
              <a:rPr lang="cs-CZ" err="1"/>
              <a:t>leadrem</a:t>
            </a:r>
            <a:r>
              <a:rPr lang="cs-CZ"/>
              <a:t> na trhu komponent, zejména v oblasti skříní, zdrojů a čipů, kde jsme distributorem mnoha významných značek (</a:t>
            </a:r>
            <a:r>
              <a:rPr lang="cs-CZ" err="1"/>
              <a:t>Endorfy</a:t>
            </a:r>
            <a:r>
              <a:rPr lang="cs-CZ"/>
              <a:t>, </a:t>
            </a:r>
            <a:r>
              <a:rPr lang="cs-CZ" err="1"/>
              <a:t>BeQuiet</a:t>
            </a:r>
            <a:r>
              <a:rPr lang="cs-CZ"/>
              <a:t>, MSI, Patriot, </a:t>
            </a:r>
            <a:r>
              <a:rPr lang="cs-CZ" err="1"/>
              <a:t>Deepcool</a:t>
            </a:r>
            <a:r>
              <a:rPr lang="cs-CZ"/>
              <a:t>, NZXT, </a:t>
            </a:r>
            <a:r>
              <a:rPr lang="cs-CZ" err="1"/>
              <a:t>Zalman</a:t>
            </a:r>
            <a:r>
              <a:rPr lang="cs-CZ"/>
              <a:t>)</a:t>
            </a:r>
          </a:p>
          <a:p>
            <a:pPr marL="457200" lvl="1" indent="0">
              <a:buFontTx/>
              <a:buNone/>
            </a:pPr>
            <a:endParaRPr lang="cs-CZ"/>
          </a:p>
          <a:p>
            <a:pPr marL="628650" lvl="1" indent="-171450">
              <a:buFontTx/>
              <a:buChar char="-"/>
            </a:pPr>
            <a:r>
              <a:rPr lang="cs-CZ"/>
              <a:t>Servery Dell – jako jediný distributor umožňujeme zákazníků vlastní konfigurace serverů Dell na základě jejich výběru komponent a našeho vlastního </a:t>
            </a:r>
            <a:r>
              <a:rPr lang="cs-CZ" err="1"/>
              <a:t>konfigutoráru</a:t>
            </a:r>
            <a:r>
              <a:rPr lang="cs-CZ"/>
              <a:t>. Úprava probíhá v Brně. </a:t>
            </a:r>
          </a:p>
          <a:p>
            <a:pPr marL="457200" lvl="1" indent="0">
              <a:buFontTx/>
              <a:buNone/>
            </a:pPr>
            <a:endParaRPr lang="cs-CZ"/>
          </a:p>
          <a:p>
            <a:pPr marL="457200" lvl="1" indent="0">
              <a:buFontTx/>
              <a:buNone/>
            </a:pPr>
            <a:endParaRPr lang="cs-CZ"/>
          </a:p>
          <a:p>
            <a:pPr marL="628650" lvl="1" indent="-171450">
              <a:buFontTx/>
              <a:buChar char="-"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FAF5F-FB23-B6A3-FF47-2474FF123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6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843A-5C32-0137-308C-93D9EF902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887078D-AAEC-3D2F-3477-12B05AEA3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F0B7255-AF7B-1831-0A05-0E36F834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hlinkClick r:id="rId3"/>
              </a:rPr>
              <a:t>HAL3000_koncept_o_nas_a_spolupracujeme_web_v2.docx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HAL3000 – Hraj jako vítěz!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 český výrobce počítačů, které pro vás už víc jak 20 let vyrábíme u nás v Brně. Nabízíme pečlivě vyladěné sestavy pro herní nadšence,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streamery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progamery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taky spolehlivé kancelářské PC, výkonné pracovní stanice nebo domácí sestavy, které bez problémů zvládnou školu i zábavu. 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Tým HAL3000 má k počítačům blízko – ať už jako hráči, technici nebo geekové. Moc dobře víme, na co se zaměřit a přizpůsobujeme tomu výběr komponent. Každou konfiguraci pečlivě ladíme a testujeme a v současnosti máme za sebou přes 200 000 vyrobených počítačů už ve více než 7 000 různých konfiguracích.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Podporujeme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ČR už od jeho začátků - jsme generálním partnerem Mistrovství ČR v počítačových hrách už od roku 2011. Spolupracujeme s řadou známých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influencerů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přinášíme svým fanouškům na sociálních mediích spoustu zábavy, zajímavých informací ze světa hardware, ale i soutěží, produktových novinek a výhodných akcí.</a:t>
            </a: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HAL3000 ve zkratce: 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🖥️ Vyrábíme v Česku – konkrétně v Brně.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🎮 Dlouhodobě podporujeme český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 roku 2011 jsme generálním partnerem Mistrovství ČR v počítačových hrách.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🛠️ Vyrobili jsme už přes 200 000 počítačů.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🤝 Spolupracujeme s mnoha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influencery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kteří na našich počítačích hrají,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streamují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tvoří obsah.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Web: </a:t>
            </a:r>
            <a:r>
              <a:rPr lang="en-US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www.hal3000.cz</a:t>
            </a:r>
            <a:endParaRPr lang="cs-CZ" sz="1200" b="1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cs-CZ" sz="1200" b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Sociální sítě HAL3000: Instagram - </a:t>
            </a:r>
            <a:r>
              <a:rPr lang="cs-CZ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instagram.com/hal3000.cz</a:t>
            </a:r>
            <a:r>
              <a:rPr lang="cs-CZ" sz="1200" b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Facebook - </a:t>
            </a:r>
            <a:r>
              <a:rPr lang="cs-CZ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facebook.com/hal3000.cz</a:t>
            </a:r>
            <a:endParaRPr lang="en-US" sz="1200" b="1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endParaRPr lang="cs-CZ" sz="1200" b="1" u="non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US" sz="1200" b="1" u="non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</a:t>
            </a:r>
            <a:r>
              <a:rPr lang="cs-CZ" sz="1200" b="1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prodejci:</a:t>
            </a:r>
            <a:endParaRPr lang="en-US" sz="1200" b="1" u="non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CZ:</a:t>
            </a:r>
          </a:p>
          <a:p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Alza.cz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Datart.cz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HPTronic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Planeo.cz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(FAST CZ),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Mironet.cz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SK:</a:t>
            </a:r>
          </a:p>
          <a:p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Alza.sk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NAY.sk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HPTronic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Planeo.sk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(FAST Plus SK)</a:t>
            </a:r>
          </a:p>
          <a:p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Stručně z naší historie: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 – Vznik značky HAL3000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2004 - Dosáhli jsme 10.000 vyrobených počítačů HAL3000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– Spustili jsme službu HAL3000 Bezstarostný servis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 – Stali jsme se generálním partnerem Mistrovství České republiky v počítačových hrách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2012 - Uvedli jsme první oficiální herní sestavy MČR, každý rok vydáváme nové modely a patří k tomu nejlepšímu, co dnes na hraní můžeš koupit.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2017 - Rozšířili jsme nabídku o nové řady počítačů Master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Online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jejich nejnovější modely najdeš na našem webu!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– Vyrobili jsme první počítače řady MČR Finále, které se zaměřují na zajímavý poměr cena / výkon a v současnosti patří mezi naše nejprodávanější sestavy.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– HAL3000 slaví 20 let!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https://www.hal3000.cz/www/20let/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 – Spustili jsme nový web HAL3000 s vylepšeným konfigurátorem počítačů!</a:t>
            </a: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2025+ - Vyrábíme hromadu nových konfigurací, pokračujeme v podpoře herní komunity a zapojujeme se do zajímavých projektů.</a:t>
            </a:r>
            <a:b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🎥 Kdo s námi spolupracuje?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🏆 Mistrovství ČR v PC hrách – </a:t>
            </a:r>
            <a:r>
              <a:rPr lang="cs-CZ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mcr.gg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Dlouhodobě podporujeme český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 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roku 2011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jsme generálním partnerem </a:t>
            </a:r>
            <a:r>
              <a:rPr lang="cs-CZ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Mistrovství ČR v počítačových hrách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PLAYzone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Vodagone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PLAYzone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Arena - </a:t>
            </a:r>
            <a:r>
              <a:rPr lang="cs-CZ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playzonearena.cz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Multifunkční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esportové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centrum v pražském obchodním centru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Westfield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Chodově s 55 výkonnými PC, virtuální realitou, závodními simulátory i odpočinkovou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lounge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zónou.</a:t>
            </a:r>
          </a:p>
          <a:p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Adis </a:t>
            </a: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vyniká zapálenou tvorbou ke hře Call 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 Duty.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YouTube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Twitch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CzechCloud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(Petr Žalud)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Bývalý profesionální hráč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Hearthstone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dnes aktivní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komentátor.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YouTube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Twitch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Herdyn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(Pavel Mikeš)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Esportová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legenda, komentátor 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fanoušky napříč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Legends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scénou.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YouTube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Twitch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McCitron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hromadou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letsplays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Minecraftu a aktivní komunitou.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YouTube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Twitch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Oskar (Tomáš Šťastný)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Česká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esportová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legenda z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Strike scény.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Twitch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 (</a:t>
            </a: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PedrosGame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 český youtuber,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vlogger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YouTube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Twitch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Porty (17PortyLP)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 český youtuber a rapper, v roce 2016 vyhrál Českého slavíka v kategorii „Hvězda internetu“.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YouTube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Roth </a:t>
            </a: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Wellden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rthwldn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zaměřením na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web, UFO/UAP, technologie; tvůrce od roku 2007.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YouTube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Twitch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SpajKK</a:t>
            </a:r>
            <a:r>
              <a:rPr lang="cs-CZ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(Martin Beneš)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Profesionální hráč 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aktivní ve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Valorantu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PUBG, pravidelně soutěží a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streamuje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/>
              </a:rPr>
              <a:t>Twitch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Sutsuno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Anežka, </a:t>
            </a:r>
            <a:r>
              <a:rPr lang="cs-CZ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streamerka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osobitým stylem, která dohrála už víc jak 220 her.</a:t>
            </a:r>
            <a:b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 </a:t>
            </a:r>
            <a:r>
              <a:rPr lang="cs-CZ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/>
              </a:rPr>
              <a:t>Instagram</a:t>
            </a:r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cs-CZ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/>
              </a:rPr>
              <a:t>Twitch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6A44B8-4C33-0367-525B-B11048D19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05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F9744-235A-E166-9060-04D0A7AD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C642B0-C713-461A-FEA8-B5DFB595B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62A528F-8BF0-1EC5-6059-C948AF75E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 přidaná hodnota pro montážní a realizační firmy ... Partnerům dodáváme technická řešení pro obchodní případy ... Ty jsou pokaždé jiné a je potřeba se jim věnovat od návrhu až po poprodejní servis</a:t>
            </a:r>
          </a:p>
          <a:p>
            <a:pPr marL="171450" indent="-171450">
              <a:buFontTx/>
              <a:buChar char="-"/>
            </a:pPr>
            <a:endParaRPr lang="cs-CZ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 a optika – navrhnout, realizovat a zapojit …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vse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umíme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Kamery,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zabezpeceni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videovratni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od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domacnosti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přes firmy,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specialni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aplikace (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logisticka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centra)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hotel s kasinem 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OTAZKA DO PUBLIKA: co je EMBEDDED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řešení jsou systémy, které kombinují hardware a software k provádění specifických funkcí v rámci většího zařízení nebo systém</a:t>
            </a:r>
          </a:p>
          <a:p>
            <a:pPr marL="1085850" lvl="2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našem případě tedy speciální produkty, které vymýšlejí, navrhují a programují naši inženýři</a:t>
            </a:r>
          </a:p>
          <a:p>
            <a:pPr marL="1085850" lvl="2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Příklad: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zarizeni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otvira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branu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pokud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spz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databaze</a:t>
            </a:r>
            <a:endParaRPr lang="cs-CZ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cs-CZ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projekty jsme k dispozici </a:t>
            </a:r>
          </a:p>
          <a:p>
            <a:pPr marL="628650" lvl="1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návrhu</a:t>
            </a:r>
          </a:p>
          <a:p>
            <a:pPr marL="1085850" lvl="2" indent="-171450">
              <a:buFontTx/>
              <a:buChar char="-"/>
            </a:pP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Obhlidka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Správné rozmístění a výběr kamer</a:t>
            </a:r>
          </a:p>
          <a:p>
            <a:pPr marL="628650" lvl="1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Až po realizaci</a:t>
            </a:r>
          </a:p>
          <a:p>
            <a:pPr marL="1085850" lvl="2" indent="-171450">
              <a:buFontTx/>
              <a:buChar char="-"/>
            </a:pP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Software na míru –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jake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zabery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 jakých okolnosti sledovat, jak dlouho uchovávat atd.</a:t>
            </a:r>
          </a:p>
          <a:p>
            <a:pPr marL="171450" lvl="0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Školení nového HW, trendů, příklady využití</a:t>
            </a:r>
          </a:p>
          <a:p>
            <a:pPr marL="171450" lvl="0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Služby ... Například půjčovna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nařádí</a:t>
            </a: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měřáků atd.</a:t>
            </a:r>
          </a:p>
          <a:p>
            <a:pPr marL="171450" lvl="0" indent="-171450">
              <a:buFontTx/>
              <a:buChar char="-"/>
            </a:pPr>
            <a:endParaRPr lang="cs-CZ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„vtip“</a:t>
            </a:r>
          </a:p>
          <a:p>
            <a:pPr marL="628650" lvl="1" indent="-171450">
              <a:buFontTx/>
              <a:buChar char="-"/>
            </a:pPr>
            <a:r>
              <a:rPr lang="cs-CZ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 je napsáno „kontaktujte nás“, ale kontaktujte Viktora … já už vám dál nepomůžu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C153AF-1362-2E1F-8EB3-C725A5678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17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7C74-38A5-15B1-C28E-730B474B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F0271A-106B-54E2-724B-60F63C93C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9E4AA3-1C57-4DDB-A8E8-C92F3DA2D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/>
              <a:t>Divize se specializuje návrhy, instalace a provoz bezdrátových, metalických a optických sítí se zaměřením na poskytovatele internetových služeb</a:t>
            </a:r>
          </a:p>
          <a:p>
            <a:pPr marL="628650" lvl="1" indent="-171450">
              <a:buFontTx/>
              <a:buChar char="-"/>
            </a:pPr>
            <a:r>
              <a:rPr lang="cs-CZ"/>
              <a:t>8000 ISP zákazníků ze 40 zemí každý rok</a:t>
            </a:r>
          </a:p>
          <a:p>
            <a:pPr marL="628650" lvl="1" indent="-171450">
              <a:buFontTx/>
              <a:buChar char="-"/>
            </a:pPr>
            <a:r>
              <a:rPr lang="cs-CZ"/>
              <a:t>Celkem přes 100 000 zákazníků ... Nejvzdálenější je na Filipínách</a:t>
            </a:r>
          </a:p>
          <a:p>
            <a:pPr marL="628650" lvl="1" indent="-171450">
              <a:buFontTx/>
              <a:buChar char="-"/>
            </a:pPr>
            <a:endParaRPr lang="cs-CZ"/>
          </a:p>
          <a:p>
            <a:pPr marL="171450" lvl="0" indent="-171450">
              <a:buFontTx/>
              <a:buChar char="-"/>
            </a:pPr>
            <a:r>
              <a:rPr lang="cs-CZ"/>
              <a:t>Jedná se o profesionální portfolio </a:t>
            </a:r>
            <a:r>
              <a:rPr lang="cs-CZ" err="1"/>
              <a:t>Hi</a:t>
            </a:r>
            <a:r>
              <a:rPr lang="cs-CZ"/>
              <a:t> End značek pro výstavbu páteřních sítí ISP ... až po koncová zařízení u odběratele</a:t>
            </a:r>
          </a:p>
          <a:p>
            <a:pPr marL="628650" lvl="1" indent="-171450">
              <a:buFontTx/>
              <a:buChar char="-"/>
            </a:pPr>
            <a:endParaRPr lang="cs-CZ"/>
          </a:p>
          <a:p>
            <a:pPr marL="171450" lvl="0" indent="-171450">
              <a:buFontTx/>
              <a:buChar char="-"/>
            </a:pPr>
            <a:r>
              <a:rPr lang="cs-CZ"/>
              <a:t>Školení</a:t>
            </a:r>
          </a:p>
          <a:p>
            <a:pPr marL="628650" lvl="1" indent="-171450">
              <a:buFontTx/>
              <a:buChar char="-"/>
            </a:pPr>
            <a:r>
              <a:rPr lang="cs-CZ"/>
              <a:t>Nutná certifikační školení pro nastavení, bezpečnost a údržbu sítí v provozu</a:t>
            </a:r>
          </a:p>
          <a:p>
            <a:pPr marL="1085850" lvl="2" indent="-171450">
              <a:buFontTx/>
              <a:buChar char="-"/>
            </a:pPr>
            <a:r>
              <a:rPr lang="cs-CZ"/>
              <a:t>Přes 50 školení ročně</a:t>
            </a:r>
          </a:p>
          <a:p>
            <a:pPr marL="1085850" lvl="2" indent="-171450">
              <a:buFontTx/>
              <a:buChar char="-"/>
            </a:pPr>
            <a:r>
              <a:rPr lang="cs-CZ"/>
              <a:t>Školí nejlepší v oboru – buď naši lidé (</a:t>
            </a:r>
            <a:r>
              <a:rPr lang="cs-CZ" err="1"/>
              <a:t>Štepánek</a:t>
            </a:r>
            <a:r>
              <a:rPr lang="cs-CZ"/>
              <a:t> je ikona </a:t>
            </a:r>
            <a:r>
              <a:rPr lang="cs-CZ" err="1"/>
              <a:t>Mikrotiku</a:t>
            </a:r>
            <a:r>
              <a:rPr lang="cs-CZ"/>
              <a:t> ... Je nejlepší na nastaveni </a:t>
            </a:r>
            <a:r>
              <a:rPr lang="cs-CZ" err="1"/>
              <a:t>Mikrotik</a:t>
            </a:r>
            <a:r>
              <a:rPr lang="cs-CZ"/>
              <a:t> router OS ... Všichni kdo to dnes dělají se školí u něj), nebo odborníci na tuto oblast z jednotlivých výrobců</a:t>
            </a:r>
          </a:p>
          <a:p>
            <a:pPr marL="1543050" lvl="3" indent="-171450">
              <a:buFontTx/>
              <a:buChar char="-"/>
            </a:pPr>
            <a:r>
              <a:rPr lang="cs-CZ"/>
              <a:t>Jedná se o workshopy, kde se účastníci přímo učí s produkty pracovat, nastavovat atd.</a:t>
            </a:r>
          </a:p>
          <a:p>
            <a:pPr marL="1543050" lvl="3" indent="-171450">
              <a:buFontTx/>
              <a:buChar char="-"/>
            </a:pPr>
            <a:endParaRPr lang="cs-CZ"/>
          </a:p>
          <a:p>
            <a:pPr marL="171450" lvl="0" indent="-171450">
              <a:buFontTx/>
              <a:buChar char="-"/>
            </a:pPr>
            <a:r>
              <a:rPr lang="cs-CZ"/>
              <a:t>Tech podpora</a:t>
            </a:r>
          </a:p>
          <a:p>
            <a:pPr marL="628650" lvl="1" indent="-171450">
              <a:buFontTx/>
              <a:buChar char="-"/>
            </a:pPr>
            <a:r>
              <a:rPr lang="cs-CZ"/>
              <a:t>Při návrhu, instalaci, nastavení a údržbu si ISP objednávají naše odborníky (placená služba = takže to opravdu musí fungovat </a:t>
            </a:r>
            <a:r>
              <a:rPr lang="cs-CZ">
                <a:sym typeface="Wingdings" pitchFamily="2" charset="2"/>
              </a:rPr>
              <a:t>, jinak by to neplatiti)</a:t>
            </a:r>
          </a:p>
          <a:p>
            <a:pPr marL="628650" lvl="1" indent="-171450">
              <a:buFontTx/>
              <a:buChar char="-"/>
            </a:pPr>
            <a:endParaRPr lang="cs-CZ">
              <a:sym typeface="Wingdings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cs-CZ">
                <a:sym typeface="Wingdings" pitchFamily="2" charset="2"/>
              </a:rPr>
              <a:t> K profesionálnímu portfoliu</a:t>
            </a:r>
          </a:p>
          <a:p>
            <a:pPr marL="628650" lvl="1" indent="-171450">
              <a:buFontTx/>
              <a:buChar char="-"/>
            </a:pPr>
            <a:r>
              <a:rPr lang="cs-CZ">
                <a:sym typeface="Wingdings" pitchFamily="2" charset="2"/>
              </a:rPr>
              <a:t>Neustálé </a:t>
            </a:r>
            <a:r>
              <a:rPr lang="cs-CZ" err="1">
                <a:sym typeface="Wingdings" pitchFamily="2" charset="2"/>
              </a:rPr>
              <a:t>refresh</a:t>
            </a:r>
            <a:r>
              <a:rPr lang="cs-CZ">
                <a:sym typeface="Wingdings" pitchFamily="2" charset="2"/>
              </a:rPr>
              <a:t> portfolia podle nejnovějších trendů u jednotlivých výrobců</a:t>
            </a:r>
          </a:p>
          <a:p>
            <a:pPr marL="1085850" lvl="2" indent="-171450">
              <a:buFontTx/>
              <a:buChar char="-"/>
            </a:pPr>
            <a:r>
              <a:rPr lang="cs-CZ">
                <a:sym typeface="Wingdings" pitchFamily="2" charset="2"/>
              </a:rPr>
              <a:t>Testování, zápůjčky, školení ... </a:t>
            </a:r>
          </a:p>
          <a:p>
            <a:pPr marL="1085850" lvl="2" indent="-171450">
              <a:buFontTx/>
              <a:buChar char="-"/>
            </a:pPr>
            <a:endParaRPr lang="cs-CZ">
              <a:sym typeface="Wingdings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cs-CZ">
                <a:sym typeface="Wingdings" pitchFamily="2" charset="2"/>
              </a:rPr>
              <a:t>`vtip`</a:t>
            </a:r>
          </a:p>
          <a:p>
            <a:pPr marL="628650" lvl="1" indent="-171450">
              <a:buFontTx/>
              <a:buChar char="-"/>
            </a:pPr>
            <a:r>
              <a:rPr lang="cs-CZ">
                <a:sym typeface="Wingdings" pitchFamily="2" charset="2"/>
              </a:rPr>
              <a:t>Michal Skalický hraje improvizační divadlo. Umí tedy improvizovat a najít správná řešení .. a zároveň se mimo práci vyřádí a v práci na vás už žádné divadlo nehraje</a:t>
            </a:r>
          </a:p>
          <a:p>
            <a:pPr marL="628650" lvl="1" indent="-171450">
              <a:buFontTx/>
              <a:buChar char="-"/>
            </a:pPr>
            <a:endParaRPr lang="cs-CZ">
              <a:sym typeface="Wingdings" pitchFamily="2" charset="2"/>
            </a:endParaRPr>
          </a:p>
          <a:p>
            <a:pPr marL="171450" lvl="0" indent="-171450">
              <a:buFontTx/>
              <a:buChar char="-"/>
            </a:pPr>
            <a:endParaRPr lang="cs-CZ">
              <a:sym typeface="Wingdings" pitchFamily="2" charset="2"/>
            </a:endParaRPr>
          </a:p>
          <a:p>
            <a:pPr marL="628650" lvl="1" indent="-171450">
              <a:buFontTx/>
              <a:buChar char="-"/>
            </a:pPr>
            <a:endParaRPr lang="cs-CZ"/>
          </a:p>
          <a:p>
            <a:pPr marL="628650" lvl="1" indent="-171450">
              <a:buFontTx/>
              <a:buChar char="-"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36BFB6-ACD2-3419-1E96-D67685649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47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4770-D94D-43D4-A00C-FBB9DFBC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14597BE-342D-6A19-0CAE-85C704DD2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A0916D-D61B-8D49-07D0-BDB31B20B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/>
          </a:p>
          <a:p>
            <a:pPr marL="171450" indent="-171450">
              <a:buFontTx/>
              <a:buChar char="-"/>
            </a:pPr>
            <a:r>
              <a:rPr lang="cs-CZ"/>
              <a:t>Máme </a:t>
            </a:r>
            <a:r>
              <a:rPr lang="cs-CZ" err="1"/>
              <a:t>roděleno</a:t>
            </a:r>
            <a:r>
              <a:rPr lang="cs-CZ"/>
              <a:t> na dvě části</a:t>
            </a:r>
          </a:p>
          <a:p>
            <a:pPr marL="628650" lvl="1" indent="-171450">
              <a:buFontTx/>
              <a:buChar char="-"/>
            </a:pPr>
            <a:r>
              <a:rPr lang="cs-CZ" err="1"/>
              <a:t>Připadně</a:t>
            </a:r>
            <a:r>
              <a:rPr lang="cs-CZ"/>
              <a:t> </a:t>
            </a:r>
            <a:r>
              <a:rPr lang="cs-CZ" err="1"/>
              <a:t>Ukazat</a:t>
            </a:r>
            <a:r>
              <a:rPr lang="cs-CZ"/>
              <a:t> </a:t>
            </a:r>
            <a:r>
              <a:rPr lang="cs-CZ" err="1"/>
              <a:t>energy</a:t>
            </a:r>
            <a:r>
              <a:rPr lang="cs-CZ"/>
              <a:t> web</a:t>
            </a:r>
          </a:p>
          <a:p>
            <a:pPr marL="171450" indent="-171450">
              <a:buFontTx/>
              <a:buChar char="-"/>
            </a:pPr>
            <a:r>
              <a:rPr lang="cs-CZ" err="1"/>
              <a:t>Bat</a:t>
            </a:r>
            <a:r>
              <a:rPr lang="cs-CZ"/>
              <a:t> </a:t>
            </a:r>
            <a:r>
              <a:rPr lang="cs-CZ" err="1"/>
              <a:t>uloziste</a:t>
            </a:r>
            <a:endParaRPr lang="cs-CZ"/>
          </a:p>
          <a:p>
            <a:pPr marL="628650" lvl="1" indent="-171450">
              <a:buFontTx/>
              <a:buChar char="-"/>
            </a:pPr>
            <a:r>
              <a:rPr lang="cs-CZ"/>
              <a:t>Firmy, </a:t>
            </a:r>
            <a:r>
              <a:rPr lang="cs-CZ" err="1"/>
              <a:t>vyrobni</a:t>
            </a:r>
            <a:r>
              <a:rPr lang="cs-CZ"/>
              <a:t> podniky, </a:t>
            </a:r>
            <a:r>
              <a:rPr lang="cs-CZ" err="1"/>
              <a:t>datova</a:t>
            </a:r>
            <a:r>
              <a:rPr lang="cs-CZ"/>
              <a:t> centra, nemocnice, atd.</a:t>
            </a:r>
          </a:p>
          <a:p>
            <a:pPr marL="1085850" lvl="2" indent="-171450">
              <a:buFontTx/>
              <a:buChar char="-"/>
            </a:pPr>
            <a:r>
              <a:rPr lang="cs-CZ" err="1"/>
              <a:t>Vsude</a:t>
            </a:r>
            <a:r>
              <a:rPr lang="cs-CZ"/>
              <a:t> kde </a:t>
            </a:r>
            <a:r>
              <a:rPr lang="cs-CZ" err="1"/>
              <a:t>vas</a:t>
            </a:r>
            <a:r>
              <a:rPr lang="cs-CZ"/>
              <a:t> </a:t>
            </a:r>
            <a:r>
              <a:rPr lang="cs-CZ" err="1"/>
              <a:t>zakaznik</a:t>
            </a:r>
            <a:r>
              <a:rPr lang="cs-CZ"/>
              <a:t> potřebuje zajistit </a:t>
            </a:r>
            <a:r>
              <a:rPr lang="cs-CZ" err="1"/>
              <a:t>vlasni</a:t>
            </a:r>
            <a:r>
              <a:rPr lang="cs-CZ"/>
              <a:t> </a:t>
            </a:r>
            <a:r>
              <a:rPr lang="cs-CZ" err="1"/>
              <a:t>reseni</a:t>
            </a:r>
            <a:r>
              <a:rPr lang="cs-CZ"/>
              <a:t> pro </a:t>
            </a:r>
            <a:r>
              <a:rPr lang="cs-CZ" err="1"/>
              <a:t>stalou</a:t>
            </a:r>
            <a:r>
              <a:rPr lang="cs-CZ"/>
              <a:t> </a:t>
            </a:r>
            <a:r>
              <a:rPr lang="cs-CZ" err="1"/>
              <a:t>dodavku</a:t>
            </a:r>
            <a:r>
              <a:rPr lang="cs-CZ"/>
              <a:t> </a:t>
            </a:r>
            <a:r>
              <a:rPr lang="cs-CZ" err="1"/>
              <a:t>elektriny</a:t>
            </a:r>
            <a:r>
              <a:rPr lang="cs-CZ"/>
              <a:t> i při výpadcích</a:t>
            </a:r>
          </a:p>
          <a:p>
            <a:pPr marL="1543050" lvl="3" indent="-171450">
              <a:buFontTx/>
              <a:buChar char="-"/>
            </a:pPr>
            <a:r>
              <a:rPr lang="cs-CZ" err="1"/>
              <a:t>Pripadne</a:t>
            </a:r>
            <a:r>
              <a:rPr lang="cs-CZ"/>
              <a:t> </a:t>
            </a:r>
            <a:r>
              <a:rPr lang="cs-CZ" err="1"/>
              <a:t>zpracovava</a:t>
            </a:r>
            <a:r>
              <a:rPr lang="cs-CZ"/>
              <a:t> vlastní energii – </a:t>
            </a:r>
            <a:r>
              <a:rPr lang="cs-CZ" err="1"/>
              <a:t>solar</a:t>
            </a:r>
            <a:r>
              <a:rPr lang="cs-CZ"/>
              <a:t>, bioplyn, voda atd. ... Se </a:t>
            </a:r>
            <a:r>
              <a:rPr lang="cs-CZ" err="1"/>
              <a:t>solarem</a:t>
            </a:r>
            <a:r>
              <a:rPr lang="cs-CZ"/>
              <a:t> umíme pomoci komplet = </a:t>
            </a:r>
            <a:r>
              <a:rPr lang="cs-CZ" err="1"/>
              <a:t>prodavame</a:t>
            </a:r>
            <a:r>
              <a:rPr lang="cs-CZ"/>
              <a:t> </a:t>
            </a:r>
            <a:r>
              <a:rPr lang="cs-CZ" err="1"/>
              <a:t>vse</a:t>
            </a:r>
            <a:endParaRPr lang="cs-CZ"/>
          </a:p>
          <a:p>
            <a:pPr marL="1085850" lvl="2" indent="-171450">
              <a:buFontTx/>
              <a:buChar char="-"/>
            </a:pPr>
            <a:r>
              <a:rPr lang="cs-CZ"/>
              <a:t>Slabo-proud (do 300kW) i </a:t>
            </a:r>
            <a:r>
              <a:rPr lang="cs-CZ" err="1"/>
              <a:t>silno</a:t>
            </a:r>
            <a:r>
              <a:rPr lang="cs-CZ"/>
              <a:t>-proud „kontejnery“</a:t>
            </a:r>
          </a:p>
          <a:p>
            <a:pPr marL="1085850" lvl="2" indent="-171450">
              <a:buFontTx/>
              <a:buChar char="-"/>
            </a:pPr>
            <a:endParaRPr lang="cs-CZ"/>
          </a:p>
          <a:p>
            <a:pPr marL="171450" lvl="0" indent="-171450">
              <a:buFontTx/>
              <a:buChar char="-"/>
            </a:pPr>
            <a:r>
              <a:rPr lang="cs-CZ" err="1"/>
              <a:t>Bat</a:t>
            </a:r>
            <a:r>
              <a:rPr lang="cs-CZ"/>
              <a:t>. pro projekty</a:t>
            </a:r>
          </a:p>
          <a:p>
            <a:pPr marL="628650" lvl="1" indent="-171450">
              <a:buFontTx/>
              <a:buChar char="-"/>
            </a:pPr>
            <a:r>
              <a:rPr lang="cs-CZ"/>
              <a:t>Pro klienty kteří </a:t>
            </a:r>
            <a:r>
              <a:rPr lang="cs-CZ" err="1"/>
              <a:t>vyrabi</a:t>
            </a:r>
            <a:r>
              <a:rPr lang="cs-CZ"/>
              <a:t> produkt, pro který </a:t>
            </a:r>
            <a:r>
              <a:rPr lang="cs-CZ" err="1"/>
              <a:t>potrebuju</a:t>
            </a:r>
            <a:r>
              <a:rPr lang="cs-CZ"/>
              <a:t> baterii</a:t>
            </a:r>
          </a:p>
          <a:p>
            <a:pPr marL="1085850" lvl="2" indent="-171450">
              <a:buFontTx/>
              <a:buChar char="-"/>
            </a:pPr>
            <a:r>
              <a:rPr lang="cs-CZ" err="1"/>
              <a:t>Priklad</a:t>
            </a:r>
            <a:r>
              <a:rPr lang="cs-CZ"/>
              <a:t> jsou třeba autobusy, </a:t>
            </a:r>
            <a:r>
              <a:rPr lang="cs-CZ" err="1"/>
              <a:t>vysokozdvizne</a:t>
            </a:r>
            <a:r>
              <a:rPr lang="cs-CZ"/>
              <a:t> </a:t>
            </a:r>
            <a:r>
              <a:rPr lang="cs-CZ" err="1"/>
              <a:t>voziky</a:t>
            </a:r>
            <a:r>
              <a:rPr lang="cs-CZ"/>
              <a:t>, roboty – je </a:t>
            </a:r>
            <a:r>
              <a:rPr lang="cs-CZ" err="1"/>
              <a:t>potreba</a:t>
            </a:r>
            <a:r>
              <a:rPr lang="cs-CZ"/>
              <a:t> vymyslet, navrhnout, vyrobit, servisovat a </a:t>
            </a:r>
            <a:r>
              <a:rPr lang="cs-CZ" err="1"/>
              <a:t>pravidelne</a:t>
            </a:r>
            <a:r>
              <a:rPr lang="cs-CZ"/>
              <a:t> updatovat pro nove rady</a:t>
            </a:r>
          </a:p>
          <a:p>
            <a:pPr marL="1085850" lvl="2" indent="-171450">
              <a:buFontTx/>
              <a:buChar char="-"/>
            </a:pPr>
            <a:endParaRPr lang="cs-CZ"/>
          </a:p>
          <a:p>
            <a:pPr marL="171450" lvl="0" indent="-171450">
              <a:buFontTx/>
              <a:buChar char="-"/>
            </a:pPr>
            <a:r>
              <a:rPr lang="cs-CZ" err="1"/>
              <a:t>Bezpecnost</a:t>
            </a:r>
            <a:endParaRPr lang="cs-CZ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jediní v ČR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nabízíme 100% řešení, které eliminuje závislost na systémech řízení ze třetích zemí.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Nejste závislí na fungování serverů v zemích 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mimo EU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neohrozí vás politická rozhodnutí či uměle zkracovaná životnost systému.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Veškerá komunikace zařízení je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zabezpečná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probíhající pouze v Evropě.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ze všech systémů zůstávají pouze v ČR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nedochází tak k nežádoucímu a nekontrolovatelnému odlivu dat do zemí třetího světa, spojovanému i s možným dálkovým ovládnutím systému.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Používáme k tomuto účelu námi vyvinutou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 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Battery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Systém PROFI - jednotka pro řízení baterií (monitorování nabití a vybití, ochrana před přebitím a hlubokým vybitím, vyvažování článků, řízení teploty) 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BMS PRO a vlastní dohledový systém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významným způsobem přispívá také k optimalizování souvisejících servisních nákladů a umožňuje pokročilou analýzu dat pro predikci nežádoucích provozních stavů a rychlý zásah ještě před jejich projevením.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Zaměřujeme se na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vlastní, na míru prováděný vývoj zásadních dílů pro bezproblémové řízení a bezpečnou komunikaci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(výkonové balancování, BMS atd.), díky čemu tak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máme celý systém plně pod kontrolou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už od výběru samotných součástek na řídících deskách, které následně procházejí náročným testováním v naší zkušebně.</a:t>
            </a:r>
          </a:p>
          <a:p>
            <a:pPr marL="628650" lvl="1" indent="-171450">
              <a:buFontTx/>
              <a:buChar char="-"/>
            </a:pPr>
            <a:endParaRPr lang="cs-CZ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 největším dodavatelem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OTAZKA: co je a </a:t>
            </a:r>
            <a:r>
              <a:rPr lang="cs-CZ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znamena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LiFePO4</a:t>
            </a:r>
          </a:p>
          <a:p>
            <a:pPr marL="628650" lvl="1" indent="-171450">
              <a:buFontTx/>
              <a:buChar char="-"/>
            </a:pP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LiFePO4 akumulátory jsou specifickým typem lithium-iontových baterií. Oproti olověným bateriím a dalším lithiovým alternativám vynikají především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delší životností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nižší hmotností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stálejší kapacitou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Dalšími výhodami je mnohem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rychlejší nabíjení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fakt, že v provozu </a:t>
            </a:r>
            <a:r>
              <a:rPr lang="cs-CZ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vydrží až 4x déle</a:t>
            </a:r>
            <a:r>
              <a:rPr lang="cs-CZ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bez nutnosti údržby. Jako katodový materiál se využívá lithium-železo-fosfát (LiFePO4).</a:t>
            </a:r>
          </a:p>
          <a:p>
            <a:pPr marL="171450" lvl="0" indent="-171450">
              <a:buFontTx/>
              <a:buChar char="-"/>
            </a:pPr>
            <a:endParaRPr lang="cs-CZ"/>
          </a:p>
          <a:p>
            <a:pPr marL="171450" lvl="0" indent="-171450">
              <a:buFontTx/>
              <a:buChar char="-"/>
            </a:pPr>
            <a:r>
              <a:rPr lang="cs-CZ"/>
              <a:t>“vtip“</a:t>
            </a:r>
          </a:p>
          <a:p>
            <a:pPr marL="628650" lvl="1" indent="-171450">
              <a:buFontTx/>
              <a:buChar char="-"/>
            </a:pPr>
            <a:r>
              <a:rPr lang="cs-CZ" err="1"/>
              <a:t>Odpoved</a:t>
            </a:r>
            <a:r>
              <a:rPr lang="cs-CZ"/>
              <a:t> na otázku jsem si </a:t>
            </a:r>
            <a:r>
              <a:rPr lang="cs-CZ" err="1"/>
              <a:t>precet</a:t>
            </a:r>
            <a:r>
              <a:rPr lang="cs-CZ"/>
              <a:t> podle </a:t>
            </a:r>
            <a:r>
              <a:rPr lang="cs-CZ" err="1"/>
              <a:t>navodu</a:t>
            </a:r>
            <a:r>
              <a:rPr lang="cs-CZ"/>
              <a:t> od </a:t>
            </a:r>
            <a:r>
              <a:rPr lang="cs-CZ" err="1"/>
              <a:t>jardy</a:t>
            </a:r>
            <a:r>
              <a:rPr lang="cs-CZ"/>
              <a:t> … pokud opravdu chcete vedet </a:t>
            </a:r>
            <a:r>
              <a:rPr lang="cs-CZ" err="1"/>
              <a:t>vic</a:t>
            </a:r>
            <a:r>
              <a:rPr lang="cs-CZ"/>
              <a:t> </a:t>
            </a:r>
            <a:r>
              <a:rPr lang="cs-CZ" err="1"/>
              <a:t>obratte</a:t>
            </a:r>
            <a:r>
              <a:rPr lang="cs-CZ"/>
              <a:t> se na nej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D2B5AC-6F45-C1B3-F723-FCF0FA867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0DC26-A3F0-4FA0-97C5-5E2D165F7F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99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2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ni.100mega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HRDLICKA@ASM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denek.krchnavy@100mega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m.cz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RDLICKA@ASM.cz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i4wifi.cz/cs/stranky/96-proc-nakupovat-u-i4wifi" TargetMode="External"/><Relationship Id="rId4" Type="http://schemas.openxmlformats.org/officeDocument/2006/relationships/hyperlink" Target="mailto:HRDLICKA@ASM.c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RDLICKA@ASM.cz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nergy.100meg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EFA70-4D11-644F-D4FB-AFFE8747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75542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1">
            <a:extLst>
              <a:ext uri="{FF2B5EF4-FFF2-40B4-BE49-F238E27FC236}">
                <a16:creationId xmlns:a16="http://schemas.microsoft.com/office/drawing/2014/main" id="{325733A7-71D8-18D1-3A30-98E8DF5B0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985501"/>
            <a:ext cx="4754880" cy="4991090"/>
          </a:xfrm>
        </p:spPr>
        <p:txBody>
          <a:bodyPr anchor="t">
            <a:normAutofit fontScale="90000"/>
          </a:bodyPr>
          <a:lstStyle/>
          <a:p>
            <a:r>
              <a:rPr lang="cs-CZ" sz="6000">
                <a:solidFill>
                  <a:srgbClr val="FF0000"/>
                </a:solidFill>
              </a:rPr>
              <a:t>100MEGA</a:t>
            </a:r>
            <a:br>
              <a:rPr lang="cs-CZ" sz="6000"/>
            </a:br>
            <a:br>
              <a:rPr lang="cs-CZ" sz="6000"/>
            </a:br>
            <a:r>
              <a:rPr lang="cs-CZ" sz="6000"/>
              <a:t>UŽ Dávno NEJEN Distributor It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C940B2-0362-946A-0BF3-4CD9A063FCAA}"/>
              </a:ext>
            </a:extLst>
          </p:cNvPr>
          <p:cNvSpPr txBox="1"/>
          <p:nvPr/>
        </p:nvSpPr>
        <p:spPr>
          <a:xfrm>
            <a:off x="4627851" y="6149534"/>
            <a:ext cx="372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aneb: Co By Vám Nemělo Uniknout</a:t>
            </a:r>
          </a:p>
        </p:txBody>
      </p:sp>
      <p:pic>
        <p:nvPicPr>
          <p:cNvPr id="12" name="Obrázek 11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2A717FB-F077-B349-BBF2-3DA17C43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01" y="137499"/>
            <a:ext cx="1140367" cy="488865"/>
          </a:xfrm>
          <a:prstGeom prst="rect">
            <a:avLst/>
          </a:prstGeom>
        </p:spPr>
      </p:pic>
      <p:pic>
        <p:nvPicPr>
          <p:cNvPr id="4" name="Obrázek 3" descr="Obsah obrázku text, snímek obrazovky, vizitka, logo&#10;&#10;Obsah generovaný pomocí AI může být nesprávný.">
            <a:extLst>
              <a:ext uri="{FF2B5EF4-FFF2-40B4-BE49-F238E27FC236}">
                <a16:creationId xmlns:a16="http://schemas.microsoft.com/office/drawing/2014/main" id="{808C4073-3019-16A6-5251-1B1540EBE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" y="0"/>
            <a:ext cx="12177268" cy="86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5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30D1C-C8FD-671B-7297-EA82CE93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9546A3C-6B86-EABA-B5F1-F05D60519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007" y="2828241"/>
            <a:ext cx="3129719" cy="1036750"/>
          </a:xfrm>
        </p:spPr>
        <p:txBody>
          <a:bodyPr anchor="t">
            <a:normAutofit fontScale="90000"/>
          </a:bodyPr>
          <a:lstStyle/>
          <a:p>
            <a:r>
              <a:rPr lang="cs-CZ" sz="6000">
                <a:solidFill>
                  <a:srgbClr val="FF0000"/>
                </a:solidFill>
              </a:rPr>
              <a:t>100MEGA</a:t>
            </a:r>
            <a:br>
              <a:rPr lang="cs-CZ" sz="6000"/>
            </a:br>
            <a:br>
              <a:rPr lang="cs-CZ" sz="6000"/>
            </a:br>
            <a:endParaRPr lang="cs-CZ" sz="60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B79678-CA11-B441-C315-77C073B30E84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Distributor, kterého to baví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F820360-0375-66D0-8797-EE711C2DD62E}"/>
              </a:ext>
            </a:extLst>
          </p:cNvPr>
          <p:cNvSpPr txBox="1"/>
          <p:nvPr/>
        </p:nvSpPr>
        <p:spPr>
          <a:xfrm>
            <a:off x="4322925" y="3634158"/>
            <a:ext cx="3247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cap="all">
                <a:latin typeface="+mj-lt"/>
              </a:rPr>
              <a:t>Děkujeme za přízeň</a:t>
            </a:r>
          </a:p>
        </p:txBody>
      </p:sp>
      <p:pic>
        <p:nvPicPr>
          <p:cNvPr id="9" name="Obrázek 8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85B9D9F6-FA85-01E6-F0CF-FB9C3344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3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2BADA-4C35-FF8D-F487-9644C89FA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104A470D-073C-5EA7-F98A-6326C23E9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985501"/>
            <a:ext cx="6464300" cy="5001250"/>
          </a:xfrm>
        </p:spPr>
        <p:txBody>
          <a:bodyPr anchor="t">
            <a:normAutofit fontScale="90000"/>
          </a:bodyPr>
          <a:lstStyle/>
          <a:p>
            <a:r>
              <a:rPr lang="cs-CZ" sz="6000" dirty="0">
                <a:solidFill>
                  <a:srgbClr val="FF0000"/>
                </a:solidFill>
              </a:rPr>
              <a:t>100MEGA</a:t>
            </a:r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UŽ Dávno NEJEN </a:t>
            </a:r>
            <a:r>
              <a:rPr lang="cs-CZ" sz="6000" dirty="0" err="1"/>
              <a:t>Broadline</a:t>
            </a:r>
            <a:r>
              <a:rPr lang="cs-CZ" sz="6000" dirty="0"/>
              <a:t> Distributor, ale přesto … :)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194F42-A6B7-4D7C-3613-B93CDF75A161}"/>
              </a:ext>
            </a:extLst>
          </p:cNvPr>
          <p:cNvSpPr txBox="1"/>
          <p:nvPr/>
        </p:nvSpPr>
        <p:spPr>
          <a:xfrm>
            <a:off x="7650718" y="6162413"/>
            <a:ext cx="372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aneb: Co By Vám Nemělo Uniknout</a:t>
            </a:r>
          </a:p>
        </p:txBody>
      </p:sp>
      <p:pic>
        <p:nvPicPr>
          <p:cNvPr id="2" name="Obrázek 1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29565DEE-53EA-EBF0-2662-AE3945B0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  <p:pic>
        <p:nvPicPr>
          <p:cNvPr id="5" name="Obrázek 4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59FA90D7-16C9-917B-F362-4E01F36B0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655" y="4236735"/>
            <a:ext cx="4143376" cy="17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3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0B978-C75A-B284-5738-736644AC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5A1EADA-5CE2-727B-AE9E-D93B01E76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007" y="2828241"/>
            <a:ext cx="3129719" cy="1036750"/>
          </a:xfrm>
        </p:spPr>
        <p:txBody>
          <a:bodyPr anchor="t">
            <a:normAutofit fontScale="90000"/>
          </a:bodyPr>
          <a:lstStyle/>
          <a:p>
            <a:r>
              <a:rPr lang="cs-CZ" sz="6000">
                <a:solidFill>
                  <a:srgbClr val="FF0000"/>
                </a:solidFill>
              </a:rPr>
              <a:t>100MEGA</a:t>
            </a:r>
            <a:br>
              <a:rPr lang="cs-CZ" sz="6000"/>
            </a:br>
            <a:br>
              <a:rPr lang="cs-CZ" sz="6000"/>
            </a:br>
            <a:endParaRPr lang="cs-CZ" sz="60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51B9B1-9A1E-0F8F-E06E-3ACF5BFB4060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1E9ACF-6A10-8089-F3C1-1AC0FC0E559C}"/>
              </a:ext>
            </a:extLst>
          </p:cNvPr>
          <p:cNvSpPr txBox="1">
            <a:spLocks/>
          </p:cNvSpPr>
          <p:nvPr/>
        </p:nvSpPr>
        <p:spPr>
          <a:xfrm>
            <a:off x="505621" y="1299125"/>
            <a:ext cx="4085233" cy="13014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 err="1"/>
              <a:t>Broadline</a:t>
            </a:r>
            <a:r>
              <a:rPr lang="cs-CZ" sz="12800"/>
              <a:t> Distribuce a výroba It produktů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D1A8B65-7F94-1DD0-DE2B-EA5D544F6F73}"/>
              </a:ext>
            </a:extLst>
          </p:cNvPr>
          <p:cNvSpPr txBox="1">
            <a:spLocks/>
          </p:cNvSpPr>
          <p:nvPr/>
        </p:nvSpPr>
        <p:spPr>
          <a:xfrm>
            <a:off x="7570726" y="4500126"/>
            <a:ext cx="2985744" cy="7052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>
                <a:hlinkClick r:id="rId3"/>
              </a:rPr>
              <a:t>Vzdělávání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BC904C-862A-E1C3-F10E-0DCA4DB0E952}"/>
              </a:ext>
            </a:extLst>
          </p:cNvPr>
          <p:cNvSpPr txBox="1">
            <a:spLocks/>
          </p:cNvSpPr>
          <p:nvPr/>
        </p:nvSpPr>
        <p:spPr>
          <a:xfrm>
            <a:off x="1605110" y="4500126"/>
            <a:ext cx="2985744" cy="7052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/>
              <a:t>Datové Sítě 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AC33068-1A67-7952-7A00-B5EB5836913C}"/>
              </a:ext>
            </a:extLst>
          </p:cNvPr>
          <p:cNvSpPr txBox="1">
            <a:spLocks/>
          </p:cNvSpPr>
          <p:nvPr/>
        </p:nvSpPr>
        <p:spPr>
          <a:xfrm>
            <a:off x="4441007" y="4852746"/>
            <a:ext cx="3160141" cy="1176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/>
              <a:t>Kamerové a zabezpečovací systémy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3D7247E-BA41-7936-854D-DDB9167656CE}"/>
              </a:ext>
            </a:extLst>
          </p:cNvPr>
          <p:cNvSpPr txBox="1">
            <a:spLocks/>
          </p:cNvSpPr>
          <p:nvPr/>
        </p:nvSpPr>
        <p:spPr>
          <a:xfrm>
            <a:off x="4441007" y="984387"/>
            <a:ext cx="2985744" cy="7052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 err="1"/>
              <a:t>Embedded</a:t>
            </a:r>
            <a:r>
              <a:rPr lang="cs-CZ" sz="12800"/>
              <a:t> řešení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5D130398-F153-6CE5-D3BC-8B26125388B9}"/>
              </a:ext>
            </a:extLst>
          </p:cNvPr>
          <p:cNvSpPr txBox="1">
            <a:spLocks/>
          </p:cNvSpPr>
          <p:nvPr/>
        </p:nvSpPr>
        <p:spPr>
          <a:xfrm>
            <a:off x="7265926" y="1311943"/>
            <a:ext cx="3402074" cy="11254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/>
              <a:t>Ukládání elektrické energie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7A8CBDD6-2197-4DD3-74C4-33C61B72110A}"/>
              </a:ext>
            </a:extLst>
          </p:cNvPr>
          <p:cNvSpPr txBox="1">
            <a:spLocks/>
          </p:cNvSpPr>
          <p:nvPr/>
        </p:nvSpPr>
        <p:spPr>
          <a:xfrm>
            <a:off x="505621" y="3005433"/>
            <a:ext cx="2985744" cy="9535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/>
              <a:t>Baterie pro výrobu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1BD26AA7-0DD9-23B0-2F17-3BAED3A23417}"/>
              </a:ext>
            </a:extLst>
          </p:cNvPr>
          <p:cNvSpPr txBox="1">
            <a:spLocks/>
          </p:cNvSpPr>
          <p:nvPr/>
        </p:nvSpPr>
        <p:spPr>
          <a:xfrm>
            <a:off x="8520368" y="2898795"/>
            <a:ext cx="2985744" cy="12837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2800"/>
              <a:t>specialista pro </a:t>
            </a:r>
            <a:r>
              <a:rPr lang="cs-CZ" sz="12800" err="1"/>
              <a:t>isp</a:t>
            </a:r>
            <a:r>
              <a:rPr lang="cs-CZ" sz="12800"/>
              <a:t> hw a služby</a:t>
            </a:r>
            <a:br>
              <a:rPr lang="cs-CZ" sz="11700"/>
            </a:br>
            <a:br>
              <a:rPr lang="cs-CZ" sz="6000"/>
            </a:br>
            <a:endParaRPr lang="cs-CZ" sz="6000"/>
          </a:p>
        </p:txBody>
      </p:sp>
      <p:pic>
        <p:nvPicPr>
          <p:cNvPr id="16" name="Obrázek 15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8E7CE913-5754-8B99-B124-BA8E06F1F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1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8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4BA86-7D8A-5F10-425F-E801F8E22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37C6A7E7-B407-90FA-D85F-6E5F3B3865C5}"/>
              </a:ext>
            </a:extLst>
          </p:cNvPr>
          <p:cNvSpPr txBox="1"/>
          <p:nvPr/>
        </p:nvSpPr>
        <p:spPr>
          <a:xfrm>
            <a:off x="3294667" y="1135718"/>
            <a:ext cx="703710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400" b="1" cap="all" err="1">
                <a:latin typeface="+mj-lt"/>
              </a:rPr>
              <a:t>Broadline</a:t>
            </a:r>
            <a:r>
              <a:rPr lang="cs-CZ" sz="2400" b="1" cap="all">
                <a:latin typeface="+mj-lt"/>
              </a:rPr>
              <a:t> Distribuce - bez služeb to nejde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C29C70C-85C4-8A07-2548-82DEC7427057}"/>
              </a:ext>
            </a:extLst>
          </p:cNvPr>
          <p:cNvSpPr txBox="1"/>
          <p:nvPr/>
        </p:nvSpPr>
        <p:spPr>
          <a:xfrm>
            <a:off x="3192898" y="4201355"/>
            <a:ext cx="818426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cs-CZ" b="1">
              <a:latin typeface="+mj-lt"/>
            </a:endParaRPr>
          </a:p>
          <a:p>
            <a:pPr marL="342900" indent="-342900">
              <a:buFont typeface="Calibri"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Prodejní a po-prodejní servis</a:t>
            </a:r>
            <a:endParaRPr lang="cs-CZ" b="1">
              <a:highlight>
                <a:srgbClr val="C0C0C0"/>
              </a:highlight>
              <a:latin typeface="+mj-lt"/>
            </a:endParaRPr>
          </a:p>
          <a:p>
            <a:pPr marL="800100" lvl="1" indent="-342900">
              <a:buFont typeface="Calibri"/>
              <a:buChar char="-"/>
            </a:pPr>
            <a:r>
              <a:rPr lang="cs-CZ">
                <a:latin typeface="+mj-lt"/>
              </a:rPr>
              <a:t>Marketingová online i </a:t>
            </a:r>
            <a:r>
              <a:rPr lang="cs-CZ" err="1">
                <a:latin typeface="+mj-lt"/>
              </a:rPr>
              <a:t>offline</a:t>
            </a:r>
            <a:r>
              <a:rPr lang="cs-CZ">
                <a:latin typeface="+mj-lt"/>
              </a:rPr>
              <a:t> podpora prodeje</a:t>
            </a:r>
          </a:p>
          <a:p>
            <a:pPr marL="800100" lvl="1" indent="-342900">
              <a:buFont typeface="Calibri"/>
              <a:buChar char="-"/>
            </a:pPr>
            <a:r>
              <a:rPr lang="cs-CZ">
                <a:latin typeface="+mj-lt"/>
              </a:rPr>
              <a:t>IT Služby, personalizované e-shopy na míru, API a EDI integrace</a:t>
            </a:r>
          </a:p>
          <a:p>
            <a:pPr marL="800100" lvl="1" indent="-342900">
              <a:buFont typeface="Calibri"/>
              <a:buChar char="-"/>
            </a:pPr>
            <a:r>
              <a:rPr lang="cs-CZ">
                <a:latin typeface="+mj-lt"/>
              </a:rPr>
              <a:t>Technické a produktové konzultace</a:t>
            </a:r>
          </a:p>
          <a:p>
            <a:pPr marL="800100" lvl="1" indent="-342900">
              <a:buFont typeface="Calibri"/>
              <a:buChar char="-"/>
            </a:pPr>
            <a:r>
              <a:rPr lang="cs-CZ">
                <a:latin typeface="+mj-lt"/>
              </a:rPr>
              <a:t>Projekty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1DF2AD8-F919-493E-05C5-CE83B582128E}"/>
              </a:ext>
            </a:extLst>
          </p:cNvPr>
          <p:cNvSpPr txBox="1"/>
          <p:nvPr/>
        </p:nvSpPr>
        <p:spPr>
          <a:xfrm>
            <a:off x="3192898" y="1475610"/>
            <a:ext cx="829837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cs-CZ" sz="1800">
              <a:latin typeface="+mj-lt"/>
            </a:endParaRPr>
          </a:p>
          <a:p>
            <a:pPr marL="285750" indent="-285750">
              <a:buFont typeface="Calibri"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Dostupnost a Logistika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Deseti tisíce produktů skladem, celková kapacita skladů přes 5 000 paletových míst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Vlastní logistická centra a obchodní týmy v Praze, Brně a Bratislavě</a:t>
            </a:r>
            <a:endParaRPr lang="cs-CZ">
              <a:latin typeface="Calisto MT"/>
            </a:endParaRP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Profesionální logistika a odeslání v den objednávky do celé Evropy</a:t>
            </a: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2FCA20-FFB7-5210-143C-F3021DB952F1}"/>
              </a:ext>
            </a:extLst>
          </p:cNvPr>
          <p:cNvSpPr txBox="1"/>
          <p:nvPr/>
        </p:nvSpPr>
        <p:spPr>
          <a:xfrm>
            <a:off x="3192898" y="3414284"/>
            <a:ext cx="818426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Specializované prodejní týmy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Serverová řešení, Digital </a:t>
            </a:r>
            <a:r>
              <a:rPr lang="cs-CZ" err="1">
                <a:latin typeface="+mj-lt"/>
              </a:rPr>
              <a:t>signage</a:t>
            </a:r>
            <a:r>
              <a:rPr lang="cs-CZ">
                <a:latin typeface="+mj-lt"/>
              </a:rPr>
              <a:t>, Smart </a:t>
            </a:r>
            <a:r>
              <a:rPr lang="cs-CZ" err="1">
                <a:latin typeface="+mj-lt"/>
              </a:rPr>
              <a:t>home</a:t>
            </a:r>
            <a:r>
              <a:rPr lang="cs-CZ">
                <a:latin typeface="+mj-lt"/>
              </a:rPr>
              <a:t>, </a:t>
            </a:r>
            <a:r>
              <a:rPr lang="cs-CZ" err="1">
                <a:latin typeface="+mj-lt"/>
              </a:rPr>
              <a:t>Consumer</a:t>
            </a:r>
            <a:r>
              <a:rPr lang="cs-CZ">
                <a:latin typeface="+mj-lt"/>
              </a:rPr>
              <a:t> networking, Foto, Audio / Video ... a další</a:t>
            </a:r>
            <a:endParaRPr lang="en-US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08E918-0732-43DA-BBFB-1113092A2C18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pic>
        <p:nvPicPr>
          <p:cNvPr id="13" name="Obrázek 12" descr="Obsah obrázku budova, venku, text, auto&#10;&#10;Obsah generovaný pomocí AI může být nesprávný.">
            <a:extLst>
              <a:ext uri="{FF2B5EF4-FFF2-40B4-BE49-F238E27FC236}">
                <a16:creationId xmlns:a16="http://schemas.microsoft.com/office/drawing/2014/main" id="{94C6ACA1-4C4A-A760-048D-E58E1C727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" y="970767"/>
            <a:ext cx="3076977" cy="50626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AD1F814-96C3-853D-3760-D8DC7B09673F}"/>
              </a:ext>
            </a:extLst>
          </p:cNvPr>
          <p:cNvSpPr txBox="1"/>
          <p:nvPr/>
        </p:nvSpPr>
        <p:spPr>
          <a:xfrm>
            <a:off x="801278" y="257032"/>
            <a:ext cx="351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Divize 100Mega</a:t>
            </a:r>
          </a:p>
        </p:txBody>
      </p:sp>
      <p:pic>
        <p:nvPicPr>
          <p:cNvPr id="6" name="Obrázek 5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880DC22E-6BEE-59EB-A8EA-5A437688E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0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D38E5-B308-81F5-FD32-E852AB7C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B88A0F49-AD4F-2921-B7F4-C39C45D7E465}"/>
              </a:ext>
            </a:extLst>
          </p:cNvPr>
          <p:cNvSpPr txBox="1"/>
          <p:nvPr/>
        </p:nvSpPr>
        <p:spPr>
          <a:xfrm>
            <a:off x="3294667" y="1135718"/>
            <a:ext cx="703710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400" b="1" cap="all" err="1">
                <a:latin typeface="+mj-lt"/>
              </a:rPr>
              <a:t>Broadline</a:t>
            </a:r>
            <a:r>
              <a:rPr lang="cs-CZ" sz="2400" b="1" cap="all">
                <a:latin typeface="+mj-lt"/>
              </a:rPr>
              <a:t> Distribuce  - bez služeb to nejde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5F80E8D-DD1A-6513-AA9A-05AA4FD60FF5}"/>
              </a:ext>
            </a:extLst>
          </p:cNvPr>
          <p:cNvSpPr txBox="1"/>
          <p:nvPr/>
        </p:nvSpPr>
        <p:spPr>
          <a:xfrm>
            <a:off x="3192898" y="1475610"/>
            <a:ext cx="829837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cs-CZ" sz="1800">
              <a:latin typeface="+mj-lt"/>
            </a:endParaRPr>
          </a:p>
          <a:p>
            <a:pPr marL="285750" indent="-285750">
              <a:buFont typeface="Calibri"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Vlastní značky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Hal3000, </a:t>
            </a:r>
            <a:r>
              <a:rPr lang="cs-CZ" err="1">
                <a:latin typeface="+mj-lt"/>
              </a:rPr>
              <a:t>Xtendlan</a:t>
            </a:r>
            <a:r>
              <a:rPr lang="cs-CZ">
                <a:latin typeface="+mj-lt"/>
              </a:rPr>
              <a:t>, </a:t>
            </a:r>
            <a:r>
              <a:rPr lang="cs-CZ" err="1">
                <a:latin typeface="+mj-lt"/>
              </a:rPr>
              <a:t>Xtendhome</a:t>
            </a:r>
            <a:endParaRPr lang="cs-CZ">
              <a:latin typeface="+mj-lt"/>
            </a:endParaRP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Vývoj, výroba, testování a servis v ČR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914246-9F0A-11BD-C636-7D58C9F47A50}"/>
              </a:ext>
            </a:extLst>
          </p:cNvPr>
          <p:cNvSpPr txBox="1"/>
          <p:nvPr/>
        </p:nvSpPr>
        <p:spPr>
          <a:xfrm>
            <a:off x="3192898" y="2992937"/>
            <a:ext cx="818426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Specializovaný </a:t>
            </a:r>
            <a:r>
              <a:rPr lang="cs-CZ" err="1">
                <a:highlight>
                  <a:srgbClr val="C0C0C0"/>
                </a:highlight>
                <a:latin typeface="+mj-lt"/>
              </a:rPr>
              <a:t>broadline</a:t>
            </a:r>
            <a:r>
              <a:rPr lang="cs-CZ">
                <a:highlight>
                  <a:srgbClr val="C0C0C0"/>
                </a:highlight>
                <a:latin typeface="+mj-lt"/>
              </a:rPr>
              <a:t> distributor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Genius, </a:t>
            </a:r>
            <a:r>
              <a:rPr lang="cs-CZ" err="1">
                <a:latin typeface="+mj-lt"/>
              </a:rPr>
              <a:t>Endorfy</a:t>
            </a:r>
            <a:r>
              <a:rPr lang="cs-CZ">
                <a:latin typeface="+mj-lt"/>
              </a:rPr>
              <a:t>, </a:t>
            </a:r>
            <a:r>
              <a:rPr lang="cs-CZ" err="1">
                <a:latin typeface="+mj-lt"/>
              </a:rPr>
              <a:t>Rollei</a:t>
            </a:r>
            <a:r>
              <a:rPr lang="cs-CZ">
                <a:latin typeface="+mj-lt"/>
              </a:rPr>
              <a:t> a další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Dell s vlastní výrobou serverových řešení</a:t>
            </a:r>
          </a:p>
          <a:p>
            <a:pPr marL="742950" lvl="1" indent="-285750">
              <a:buFont typeface="Calibri"/>
              <a:buChar char="-"/>
            </a:pPr>
            <a:r>
              <a:rPr lang="cs-CZ">
                <a:latin typeface="+mj-lt"/>
              </a:rPr>
              <a:t>Leader trhu ve skříních, zdrojích a komponentech</a:t>
            </a:r>
            <a:endParaRPr lang="en-US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804875-D17A-7EBB-8EBA-D028E40B3843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pic>
        <p:nvPicPr>
          <p:cNvPr id="13" name="Obrázek 12" descr="Obsah obrázku budova, venku, text, auto&#10;&#10;Obsah generovaný pomocí AI může být nesprávný.">
            <a:extLst>
              <a:ext uri="{FF2B5EF4-FFF2-40B4-BE49-F238E27FC236}">
                <a16:creationId xmlns:a16="http://schemas.microsoft.com/office/drawing/2014/main" id="{BA64FD7A-1F30-8C75-55E0-4BFE09EC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" y="970767"/>
            <a:ext cx="3076977" cy="506260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48258A-F3FC-51E8-DBE0-84DC303ACE2C}"/>
              </a:ext>
            </a:extLst>
          </p:cNvPr>
          <p:cNvSpPr txBox="1"/>
          <p:nvPr/>
        </p:nvSpPr>
        <p:spPr>
          <a:xfrm>
            <a:off x="3192898" y="4510264"/>
            <a:ext cx="5197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>
                <a:latin typeface="+mj-lt"/>
              </a:rPr>
              <a:t>Nejsme prodavači jsme odborníci</a:t>
            </a:r>
            <a:endParaRPr lang="cs-CZ" b="1">
              <a:latin typeface="+mj-lt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640115E-1C1A-56B6-0CC9-593BE7B01303}"/>
              </a:ext>
            </a:extLst>
          </p:cNvPr>
          <p:cNvSpPr txBox="1">
            <a:spLocks/>
          </p:cNvSpPr>
          <p:nvPr/>
        </p:nvSpPr>
        <p:spPr>
          <a:xfrm>
            <a:off x="9421379" y="4595352"/>
            <a:ext cx="3087239" cy="156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latin typeface="Open Sans"/>
                <a:ea typeface="Open Sans"/>
                <a:cs typeface="Open Sans"/>
              </a:rPr>
              <a:t>KONTAKTUJTE NÁS! </a:t>
            </a:r>
            <a:b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b="1">
                <a:latin typeface="Open Sans"/>
                <a:ea typeface="Open Sans"/>
                <a:cs typeface="Open Sans"/>
              </a:rPr>
              <a:t>Daniel </a:t>
            </a:r>
            <a:r>
              <a:rPr lang="cs-CZ" b="1" err="1">
                <a:latin typeface="Open Sans"/>
                <a:ea typeface="Open Sans"/>
                <a:cs typeface="Open Sans"/>
              </a:rPr>
              <a:t>KlineckÝ</a:t>
            </a:r>
            <a:br>
              <a:rPr lang="cs-CZ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616161"/>
                </a:solidFill>
                <a:latin typeface="Open Sans"/>
                <a:ea typeface="Open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daniel.klinecky.@100mega.cz</a:t>
            </a:r>
            <a:br>
              <a:rPr lang="cs-CZ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34365C"/>
                </a:solidFill>
                <a:latin typeface="Open Sans"/>
                <a:ea typeface="Open Sans"/>
                <a:cs typeface="Open Sans"/>
              </a:rPr>
              <a:t>+420 606 677 742</a:t>
            </a:r>
            <a:br>
              <a:rPr lang="cs-CZ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 b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100MEGA.cz / b2b.100mega.cz</a:t>
            </a:r>
            <a:br>
              <a:rPr lang="cs-CZ"/>
            </a:br>
            <a:r>
              <a:rPr lang="cs-CZ"/>
              <a:t> </a:t>
            </a:r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5C48FC-6DAD-D9B9-2E73-8FD30E113588}"/>
              </a:ext>
            </a:extLst>
          </p:cNvPr>
          <p:cNvSpPr txBox="1"/>
          <p:nvPr/>
        </p:nvSpPr>
        <p:spPr>
          <a:xfrm>
            <a:off x="801278" y="257032"/>
            <a:ext cx="351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Divize 100Mega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89A38D-F46D-7478-2B88-1ECCBC197B98}"/>
              </a:ext>
            </a:extLst>
          </p:cNvPr>
          <p:cNvSpPr txBox="1"/>
          <p:nvPr/>
        </p:nvSpPr>
        <p:spPr>
          <a:xfrm>
            <a:off x="3187729" y="5150039"/>
            <a:ext cx="7250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>
                <a:latin typeface="+mj-lt"/>
              </a:rPr>
              <a:t>Nenabízíme jen zboží, ale celá řešení</a:t>
            </a:r>
            <a:endParaRPr lang="cs-CZ" b="1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A653A8B-E741-B80E-B67F-4108DF8F8911}"/>
              </a:ext>
            </a:extLst>
          </p:cNvPr>
          <p:cNvSpPr txBox="1"/>
          <p:nvPr/>
        </p:nvSpPr>
        <p:spPr>
          <a:xfrm>
            <a:off x="3187729" y="4833041"/>
            <a:ext cx="43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>
                <a:latin typeface="+mj-lt"/>
              </a:rPr>
              <a:t>Nejsme jen dodavatel, jsme partner </a:t>
            </a:r>
            <a:endParaRPr lang="cs-CZ" b="1">
              <a:latin typeface="+mj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C6D68FB-E7A0-BFE7-F7CE-2CFC8DCE62F3}"/>
              </a:ext>
            </a:extLst>
          </p:cNvPr>
          <p:cNvSpPr txBox="1"/>
          <p:nvPr/>
        </p:nvSpPr>
        <p:spPr>
          <a:xfrm>
            <a:off x="3187729" y="5472816"/>
            <a:ext cx="802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b="1">
                <a:latin typeface="+mj-lt"/>
              </a:rPr>
              <a:t>Ryze česká firma, více než 30let na trhu</a:t>
            </a:r>
            <a:endParaRPr lang="cs-CZ">
              <a:latin typeface="+mj-lt"/>
            </a:endParaRPr>
          </a:p>
        </p:txBody>
      </p:sp>
      <p:pic>
        <p:nvPicPr>
          <p:cNvPr id="8" name="Obrázek 7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9DBCD513-5BF6-AD21-4801-470A05694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  <p:pic>
        <p:nvPicPr>
          <p:cNvPr id="4" name="Obrázek 3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BE7C678E-0137-1FB2-E768-286BA8A97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339" y="3568679"/>
            <a:ext cx="2254034" cy="9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9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5" grpId="0"/>
      <p:bldP spid="14" grpId="0"/>
      <p:bldP spid="3" grpId="0"/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4135-67FD-2A3E-C224-9061E448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907BF86-E577-8F57-72E4-2699CF459488}"/>
              </a:ext>
            </a:extLst>
          </p:cNvPr>
          <p:cNvSpPr txBox="1">
            <a:spLocks/>
          </p:cNvSpPr>
          <p:nvPr/>
        </p:nvSpPr>
        <p:spPr>
          <a:xfrm>
            <a:off x="4441007" y="4852746"/>
            <a:ext cx="3160141" cy="1176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600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68A5852-095C-072C-05EC-D6371C910D37}"/>
              </a:ext>
            </a:extLst>
          </p:cNvPr>
          <p:cNvSpPr txBox="1"/>
          <p:nvPr/>
        </p:nvSpPr>
        <p:spPr>
          <a:xfrm>
            <a:off x="801278" y="257032"/>
            <a:ext cx="351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Divize Hal3000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0A4558E-3140-BD5F-D3D8-4E2F1B011C67}"/>
              </a:ext>
            </a:extLst>
          </p:cNvPr>
          <p:cNvSpPr txBox="1"/>
          <p:nvPr/>
        </p:nvSpPr>
        <p:spPr>
          <a:xfrm>
            <a:off x="3293602" y="1134292"/>
            <a:ext cx="703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cap="all">
                <a:latin typeface="+mj-lt"/>
              </a:rPr>
              <a:t>HAL3000 - Český výrobce počítačových sestav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DDBE362-08D5-AEB4-5FAE-0DF173CB3068}"/>
              </a:ext>
            </a:extLst>
          </p:cNvPr>
          <p:cNvSpPr txBox="1"/>
          <p:nvPr/>
        </p:nvSpPr>
        <p:spPr>
          <a:xfrm>
            <a:off x="3322237" y="2547543"/>
            <a:ext cx="8054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1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Návrh a vývoj počítačových sestav do projektů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+mj-lt"/>
              </a:rPr>
              <a:t>Realizujeme projekty standardních počítačových sestav, speciální</a:t>
            </a:r>
            <a:r>
              <a:rPr lang="en-US" err="1">
                <a:latin typeface="+mj-lt"/>
              </a:rPr>
              <a:t>ch</a:t>
            </a:r>
            <a:r>
              <a:rPr lang="cs-CZ">
                <a:latin typeface="+mj-lt"/>
              </a:rPr>
              <a:t> PC a výkonný</a:t>
            </a:r>
            <a:r>
              <a:rPr lang="en-US" err="1">
                <a:latin typeface="+mj-lt"/>
              </a:rPr>
              <a:t>ch</a:t>
            </a:r>
            <a:r>
              <a:rPr lang="en-US">
                <a:latin typeface="+mj-lt"/>
              </a:rPr>
              <a:t> </a:t>
            </a:r>
            <a:r>
              <a:rPr lang="cs-CZ" b="1" err="1">
                <a:latin typeface="+mj-lt"/>
              </a:rPr>
              <a:t>workstation</a:t>
            </a:r>
            <a:r>
              <a:rPr lang="cs-CZ" b="1">
                <a:latin typeface="+mj-lt"/>
              </a:rPr>
              <a:t> pro AI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88B6E699-D1FA-8C68-0CA5-E27D696B8FE1}"/>
              </a:ext>
            </a:extLst>
          </p:cNvPr>
          <p:cNvSpPr txBox="1">
            <a:spLocks/>
          </p:cNvSpPr>
          <p:nvPr/>
        </p:nvSpPr>
        <p:spPr>
          <a:xfrm>
            <a:off x="9421379" y="4595352"/>
            <a:ext cx="3087239" cy="156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KONTAKTUJTE NÁS! </a:t>
            </a:r>
            <a:b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Zdeněk </a:t>
            </a:r>
            <a:r>
              <a:rPr lang="cs-CZ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krchňavý</a:t>
            </a:r>
            <a:b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zdenek.krchnavy@100mega.cz</a:t>
            </a:r>
            <a:b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</a:t>
            </a:r>
            <a:r>
              <a:rPr lang="cs-CZ" sz="4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Segoe UI Black"/>
                <a:cs typeface="Segoe UI"/>
              </a:rPr>
              <a:t>420 739 002 578</a:t>
            </a:r>
            <a:br>
              <a:rPr lang="cs-CZ" sz="4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Segoe UI Black"/>
                <a:cs typeface="Segoe UI"/>
              </a:rPr>
            </a:br>
            <a:br>
              <a:rPr lang="cs-CZ" sz="4000" b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 b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cs-CZ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hal3000</a:t>
            </a:r>
            <a: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.cz</a:t>
            </a:r>
            <a:br>
              <a:rPr lang="cs-CZ"/>
            </a:br>
            <a:r>
              <a:rPr lang="cs-CZ"/>
              <a:t> </a:t>
            </a:r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DA0E684-4F9E-AFB5-95AB-86BEDEFB6A72}"/>
              </a:ext>
            </a:extLst>
          </p:cNvPr>
          <p:cNvSpPr txBox="1"/>
          <p:nvPr/>
        </p:nvSpPr>
        <p:spPr>
          <a:xfrm>
            <a:off x="3293602" y="1503720"/>
            <a:ext cx="808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Široké portfolio skladových sestav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+mj-lt"/>
              </a:rPr>
              <a:t>Více než </a:t>
            </a:r>
            <a:r>
              <a:rPr lang="en-US">
                <a:latin typeface="+mj-lt"/>
              </a:rPr>
              <a:t>100 </a:t>
            </a:r>
            <a:r>
              <a:rPr lang="en-US" err="1">
                <a:latin typeface="+mj-lt"/>
              </a:rPr>
              <a:t>konfigurac</a:t>
            </a:r>
            <a:r>
              <a:rPr lang="cs-CZ">
                <a:latin typeface="+mj-lt"/>
              </a:rPr>
              <a:t>í kancelářských, pracovních, herních a </a:t>
            </a:r>
            <a:r>
              <a:rPr lang="cs-CZ" err="1">
                <a:latin typeface="+mj-lt"/>
              </a:rPr>
              <a:t>progaming</a:t>
            </a:r>
            <a:r>
              <a:rPr lang="cs-CZ">
                <a:latin typeface="+mj-lt"/>
              </a:rPr>
              <a:t> </a:t>
            </a:r>
            <a:r>
              <a:rPr lang="en-US">
                <a:latin typeface="+mj-lt"/>
              </a:rPr>
              <a:t>PC </a:t>
            </a:r>
            <a:r>
              <a:rPr lang="cs-CZ" b="1">
                <a:latin typeface="+mj-lt"/>
              </a:rPr>
              <a:t>skladem ihned k odběru</a:t>
            </a:r>
            <a:r>
              <a:rPr lang="en-US" b="1">
                <a:latin typeface="+mj-lt"/>
              </a:rPr>
              <a:t>.</a:t>
            </a:r>
            <a:r>
              <a:rPr lang="cs-CZ" b="1">
                <a:latin typeface="+mj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BB7323-9F25-D122-C170-09D913E9B5C2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F03544-ECB7-C5AF-9735-8BC10667C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70" y="257032"/>
            <a:ext cx="1924626" cy="3040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858DEA-B9DE-2B60-68BC-A5922B6C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" y="1926520"/>
            <a:ext cx="3252164" cy="29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06FCC2-26AA-5123-EF0C-3A173CB23C16}"/>
              </a:ext>
            </a:extLst>
          </p:cNvPr>
          <p:cNvSpPr txBox="1"/>
          <p:nvPr/>
        </p:nvSpPr>
        <p:spPr>
          <a:xfrm>
            <a:off x="3322237" y="4720490"/>
            <a:ext cx="609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Vývoj a Servis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+mj-lt"/>
              </a:rPr>
              <a:t>Všechny sestavy vyvíjíme a testujeme v </a:t>
            </a:r>
            <a:r>
              <a:rPr lang="cs-CZ" b="1">
                <a:latin typeface="+mj-lt"/>
              </a:rPr>
              <a:t>Brně</a:t>
            </a:r>
            <a:r>
              <a:rPr lang="cs-CZ">
                <a:latin typeface="+mj-lt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+mj-lt"/>
              </a:rPr>
              <a:t>Servisní sít partnerů po </a:t>
            </a:r>
            <a:r>
              <a:rPr lang="cs-CZ" b="1">
                <a:latin typeface="+mj-lt"/>
              </a:rPr>
              <a:t>celé</a:t>
            </a:r>
            <a:r>
              <a:rPr lang="cs-CZ">
                <a:latin typeface="+mj-lt"/>
              </a:rPr>
              <a:t> </a:t>
            </a:r>
            <a:r>
              <a:rPr lang="cs-CZ" b="1">
                <a:latin typeface="+mj-lt"/>
              </a:rPr>
              <a:t>ČR</a:t>
            </a:r>
            <a:r>
              <a:rPr lang="cs-CZ">
                <a:latin typeface="+mj-lt"/>
              </a:rPr>
              <a:t> + vlastní servis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67BEBC-C1E4-6AA2-BA12-A5EF3BB779D0}"/>
              </a:ext>
            </a:extLst>
          </p:cNvPr>
          <p:cNvSpPr txBox="1"/>
          <p:nvPr/>
        </p:nvSpPr>
        <p:spPr>
          <a:xfrm>
            <a:off x="3284569" y="3683702"/>
            <a:ext cx="5613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Pokročilý Konfigurátor PC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+mj-lt"/>
              </a:rPr>
              <a:t>Řízený Konfigurátor umožnuje modifikaci sestav bez rizika chyby, dostupný i pro B2B partnery</a:t>
            </a:r>
            <a:r>
              <a:rPr lang="cs-CZ" b="1">
                <a:latin typeface="+mj-lt"/>
              </a:rPr>
              <a:t>     </a:t>
            </a:r>
            <a:endParaRPr lang="cs-CZ">
              <a:latin typeface="+mj-lt"/>
            </a:endParaRPr>
          </a:p>
        </p:txBody>
      </p:sp>
      <p:pic>
        <p:nvPicPr>
          <p:cNvPr id="7" name="Obrázek 6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667598D0-311D-43E3-A049-56E95FD10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64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2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095D0-63B5-F95C-80C3-1919E626A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F25BA59F-B20A-F304-6E10-869EE054CAA7}"/>
              </a:ext>
            </a:extLst>
          </p:cNvPr>
          <p:cNvSpPr txBox="1">
            <a:spLocks/>
          </p:cNvSpPr>
          <p:nvPr/>
        </p:nvSpPr>
        <p:spPr>
          <a:xfrm>
            <a:off x="4441007" y="4852746"/>
            <a:ext cx="3160141" cy="1176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600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17EBEE-1504-243F-500C-CE1CF1EC1924}"/>
              </a:ext>
            </a:extLst>
          </p:cNvPr>
          <p:cNvSpPr txBox="1"/>
          <p:nvPr/>
        </p:nvSpPr>
        <p:spPr>
          <a:xfrm>
            <a:off x="801278" y="257032"/>
            <a:ext cx="295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Divize ASM</a:t>
            </a:r>
          </a:p>
        </p:txBody>
      </p:sp>
      <p:pic>
        <p:nvPicPr>
          <p:cNvPr id="16" name="Obrázek 15">
            <a:hlinkClick r:id="rId3"/>
            <a:extLst>
              <a:ext uri="{FF2B5EF4-FFF2-40B4-BE49-F238E27FC236}">
                <a16:creationId xmlns:a16="http://schemas.microsoft.com/office/drawing/2014/main" id="{D6764285-97C9-86A9-1EFE-0C5601FF9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78" y="110031"/>
            <a:ext cx="1178826" cy="586451"/>
          </a:xfrm>
          <a:prstGeom prst="rect">
            <a:avLst/>
          </a:prstGeom>
        </p:spPr>
      </p:pic>
      <p:pic>
        <p:nvPicPr>
          <p:cNvPr id="17" name="Zástupný obsah 4">
            <a:extLst>
              <a:ext uri="{FF2B5EF4-FFF2-40B4-BE49-F238E27FC236}">
                <a16:creationId xmlns:a16="http://schemas.microsoft.com/office/drawing/2014/main" id="{4D6BB787-9B74-4798-BF9D-53CEA7834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4" r="24204"/>
          <a:stretch/>
        </p:blipFill>
        <p:spPr>
          <a:xfrm>
            <a:off x="0" y="937753"/>
            <a:ext cx="3001552" cy="490665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5121D7-600E-F226-2AA7-8C6B675BBC2C}"/>
              </a:ext>
            </a:extLst>
          </p:cNvPr>
          <p:cNvSpPr txBox="1"/>
          <p:nvPr/>
        </p:nvSpPr>
        <p:spPr>
          <a:xfrm>
            <a:off x="3294667" y="1135718"/>
            <a:ext cx="70371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cap="all">
                <a:latin typeface="+mj-lt"/>
              </a:rPr>
              <a:t>VALUE ADDED distributor</a:t>
            </a:r>
          </a:p>
          <a:p>
            <a:r>
              <a:rPr lang="cs-CZ" sz="2400" b="1" cap="all">
                <a:latin typeface="+mj-lt"/>
              </a:rPr>
              <a:t>pro montážní firmy a systémové integrátory</a:t>
            </a:r>
          </a:p>
          <a:p>
            <a:r>
              <a:rPr lang="cs-CZ" sz="2400" b="1" cap="all">
                <a:latin typeface="+mj-lt"/>
              </a:rPr>
              <a:t>Ve sféře </a:t>
            </a:r>
          </a:p>
          <a:p>
            <a:r>
              <a:rPr lang="cs-CZ" sz="2400" b="1" cap="all">
                <a:latin typeface="+mj-lt"/>
              </a:rPr>
              <a:t>informačních, komunikačních a bezpečnostních technologií</a:t>
            </a:r>
            <a:endParaRPr lang="cs-CZ" sz="2400">
              <a:latin typeface="+mj-lt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05F89EA-6D8E-78DE-BDDC-C0884767563E}"/>
              </a:ext>
            </a:extLst>
          </p:cNvPr>
          <p:cNvSpPr txBox="1"/>
          <p:nvPr/>
        </p:nvSpPr>
        <p:spPr>
          <a:xfrm>
            <a:off x="3351228" y="2950700"/>
            <a:ext cx="6099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1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err="1">
                <a:latin typeface="+mj-lt"/>
              </a:rPr>
              <a:t>m</a:t>
            </a:r>
            <a:r>
              <a:rPr lang="cs-CZ" sz="1800" err="1">
                <a:latin typeface="+mj-lt"/>
              </a:rPr>
              <a:t>etalitické</a:t>
            </a:r>
            <a:r>
              <a:rPr lang="cs-CZ" sz="1800">
                <a:latin typeface="+mj-lt"/>
              </a:rPr>
              <a:t> a optické datové sítě</a:t>
            </a:r>
          </a:p>
          <a:p>
            <a:pPr marL="285750" indent="-285750">
              <a:buFontTx/>
              <a:buChar char="-"/>
            </a:pPr>
            <a:r>
              <a:rPr lang="cs-CZ" sz="1800">
                <a:latin typeface="+mj-lt"/>
              </a:rPr>
              <a:t>kamerové a zabezpečovací systémy</a:t>
            </a:r>
            <a:endParaRPr lang="cs-CZ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err="1">
                <a:latin typeface="+mj-lt"/>
              </a:rPr>
              <a:t>v</a:t>
            </a:r>
            <a:r>
              <a:rPr lang="cs-CZ" sz="1800" err="1">
                <a:latin typeface="+mj-lt"/>
              </a:rPr>
              <a:t>ideovrátné</a:t>
            </a:r>
            <a:r>
              <a:rPr lang="cs-CZ" sz="1800">
                <a:latin typeface="+mj-lt"/>
              </a:rPr>
              <a:t> systémy</a:t>
            </a:r>
          </a:p>
          <a:p>
            <a:pPr marL="285750" indent="-285750">
              <a:buFontTx/>
              <a:buChar char="-"/>
            </a:pPr>
            <a:r>
              <a:rPr lang="cs-CZ" sz="1800" err="1">
                <a:latin typeface="+mj-lt"/>
              </a:rPr>
              <a:t>embedded</a:t>
            </a:r>
            <a:r>
              <a:rPr lang="cs-CZ" sz="1800">
                <a:latin typeface="+mj-lt"/>
              </a:rPr>
              <a:t> řešení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90B2CCA8-7298-7C7B-F52D-55DA8757213D}"/>
              </a:ext>
            </a:extLst>
          </p:cNvPr>
          <p:cNvSpPr txBox="1">
            <a:spLocks/>
          </p:cNvSpPr>
          <p:nvPr/>
        </p:nvSpPr>
        <p:spPr>
          <a:xfrm>
            <a:off x="9421379" y="4595352"/>
            <a:ext cx="3087239" cy="156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KONTAKTUJTE NÁS! </a:t>
            </a:r>
            <a:b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VIKTOR HRDLIČKA</a:t>
            </a:r>
            <a: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HRDLICKA@ASM.cz</a:t>
            </a:r>
            <a:b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+420 602 523 787 </a:t>
            </a:r>
            <a:br>
              <a:rPr lang="cs-CZ" sz="4000" b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 b="1" err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</a:t>
            </a:r>
            <a:r>
              <a:rPr lang="cs-CZ" b="1" err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.ASM</a:t>
            </a:r>
            <a:r>
              <a:rPr lang="cs-CZ" sz="4000" b="1" err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.cz</a:t>
            </a:r>
            <a:br>
              <a:rPr lang="cs-CZ"/>
            </a:br>
            <a:r>
              <a:rPr lang="cs-CZ"/>
              <a:t> </a:t>
            </a:r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F5977C-F70E-AC46-A3B8-EF73F81F6B09}"/>
              </a:ext>
            </a:extLst>
          </p:cNvPr>
          <p:cNvSpPr txBox="1"/>
          <p:nvPr/>
        </p:nvSpPr>
        <p:spPr>
          <a:xfrm>
            <a:off x="3410709" y="4272677"/>
            <a:ext cx="6099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1">
              <a:latin typeface="+mj-lt"/>
            </a:endParaRPr>
          </a:p>
          <a:p>
            <a:r>
              <a:rPr lang="cs-CZ" b="1">
                <a:latin typeface="+mj-lt"/>
              </a:rPr>
              <a:t>Plánování</a:t>
            </a:r>
            <a:r>
              <a:rPr lang="cs-CZ">
                <a:latin typeface="+mj-lt"/>
              </a:rPr>
              <a:t>, odborná </a:t>
            </a:r>
            <a:r>
              <a:rPr lang="cs-CZ" b="1">
                <a:latin typeface="+mj-lt"/>
              </a:rPr>
              <a:t>školení</a:t>
            </a:r>
            <a:r>
              <a:rPr lang="cs-CZ">
                <a:latin typeface="+mj-lt"/>
              </a:rPr>
              <a:t> a další </a:t>
            </a:r>
            <a:r>
              <a:rPr lang="cs-CZ" b="1">
                <a:latin typeface="+mj-lt"/>
              </a:rPr>
              <a:t>služby.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7F0D08-2777-DA7F-FFFD-5C1DBAECA218}"/>
              </a:ext>
            </a:extLst>
          </p:cNvPr>
          <p:cNvSpPr txBox="1"/>
          <p:nvPr/>
        </p:nvSpPr>
        <p:spPr>
          <a:xfrm>
            <a:off x="3410709" y="4272677"/>
            <a:ext cx="609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1">
              <a:latin typeface="+mj-lt"/>
            </a:endParaRPr>
          </a:p>
          <a:p>
            <a:endParaRPr lang="cs-CZ" b="1">
              <a:latin typeface="+mj-lt"/>
            </a:endParaRPr>
          </a:p>
          <a:p>
            <a:endParaRPr lang="cs-CZ" b="1">
              <a:latin typeface="+mj-lt"/>
            </a:endParaRPr>
          </a:p>
          <a:p>
            <a:r>
              <a:rPr lang="cs-CZ" b="1">
                <a:latin typeface="+mj-lt"/>
              </a:rPr>
              <a:t>Profesionální </a:t>
            </a:r>
            <a:r>
              <a:rPr lang="cs-CZ">
                <a:latin typeface="+mj-lt"/>
              </a:rPr>
              <a:t>přístup už</a:t>
            </a:r>
            <a:r>
              <a:rPr lang="cs-CZ" b="1">
                <a:latin typeface="+mj-lt"/>
              </a:rPr>
              <a:t> od roku 1991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E334D96-F287-286D-EFFF-985A9619CA5B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pic>
        <p:nvPicPr>
          <p:cNvPr id="7" name="Obrázek 6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04E5315F-63DF-9D36-AE3B-3B77898DC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1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C38C0-8D0E-A378-22BB-74A9CC06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C8C1282-5255-1424-9196-5D549FB30348}"/>
              </a:ext>
            </a:extLst>
          </p:cNvPr>
          <p:cNvSpPr txBox="1">
            <a:spLocks/>
          </p:cNvSpPr>
          <p:nvPr/>
        </p:nvSpPr>
        <p:spPr>
          <a:xfrm>
            <a:off x="4441007" y="4852746"/>
            <a:ext cx="3160141" cy="1176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600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C4479D-3EFF-5AD8-B196-81C158049CD1}"/>
              </a:ext>
            </a:extLst>
          </p:cNvPr>
          <p:cNvSpPr txBox="1"/>
          <p:nvPr/>
        </p:nvSpPr>
        <p:spPr>
          <a:xfrm>
            <a:off x="801278" y="257032"/>
            <a:ext cx="295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Divize i4wifi</a:t>
            </a:r>
          </a:p>
        </p:txBody>
      </p:sp>
      <p:pic>
        <p:nvPicPr>
          <p:cNvPr id="17" name="Zástupný obsah 4">
            <a:extLst>
              <a:ext uri="{FF2B5EF4-FFF2-40B4-BE49-F238E27FC236}">
                <a16:creationId xmlns:a16="http://schemas.microsoft.com/office/drawing/2014/main" id="{9FE00797-59EB-C7BE-3897-B82B3F8AA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r="825"/>
          <a:stretch/>
        </p:blipFill>
        <p:spPr>
          <a:xfrm>
            <a:off x="0" y="937753"/>
            <a:ext cx="3001552" cy="490665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2FA139-EDF9-1B65-C9CD-7ED5705B7E42}"/>
              </a:ext>
            </a:extLst>
          </p:cNvPr>
          <p:cNvSpPr txBox="1"/>
          <p:nvPr/>
        </p:nvSpPr>
        <p:spPr>
          <a:xfrm>
            <a:off x="3294667" y="1135718"/>
            <a:ext cx="70371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cap="all">
                <a:latin typeface="+mj-lt"/>
              </a:rPr>
              <a:t>Specializovaný distributor</a:t>
            </a:r>
          </a:p>
          <a:p>
            <a:r>
              <a:rPr lang="cs-CZ" sz="2400" b="1" cap="all">
                <a:latin typeface="+mj-lt"/>
              </a:rPr>
              <a:t>Pro Internet </a:t>
            </a:r>
            <a:r>
              <a:rPr lang="cs-CZ" sz="2400" b="1" cap="all" err="1">
                <a:latin typeface="+mj-lt"/>
              </a:rPr>
              <a:t>service</a:t>
            </a:r>
            <a:r>
              <a:rPr lang="cs-CZ" sz="2400" b="1" cap="all">
                <a:latin typeface="+mj-lt"/>
              </a:rPr>
              <a:t> providery</a:t>
            </a:r>
          </a:p>
          <a:p>
            <a:r>
              <a:rPr lang="cs-CZ" sz="2400" b="1" cap="all">
                <a:latin typeface="+mj-lt"/>
              </a:rPr>
              <a:t>V oboru</a:t>
            </a:r>
          </a:p>
          <a:p>
            <a:r>
              <a:rPr lang="cs-CZ" sz="2400" b="1" cap="all">
                <a:latin typeface="+mj-lt"/>
              </a:rPr>
              <a:t>Optických a bezdrátových sítí - TELCO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016D2B8-7905-5981-7D58-121B7E0E04EE}"/>
              </a:ext>
            </a:extLst>
          </p:cNvPr>
          <p:cNvSpPr txBox="1"/>
          <p:nvPr/>
        </p:nvSpPr>
        <p:spPr>
          <a:xfrm>
            <a:off x="3503628" y="4141283"/>
            <a:ext cx="6099142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600" b="1">
                <a:latin typeface="+mj-lt"/>
              </a:rPr>
              <a:t>Pro profesionální portfolio značek</a:t>
            </a:r>
            <a:r>
              <a:rPr lang="cs-CZ" sz="1600"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1600" err="1">
                <a:latin typeface="+mj-lt"/>
              </a:rPr>
              <a:t>Mikrotik</a:t>
            </a:r>
            <a:endParaRPr lang="cs-CZ" sz="16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sz="1600" err="1">
                <a:latin typeface="+mj-lt"/>
              </a:rPr>
              <a:t>Ubiquiti</a:t>
            </a:r>
          </a:p>
          <a:p>
            <a:pPr marL="285750" indent="-285750">
              <a:buFontTx/>
              <a:buChar char="-"/>
            </a:pPr>
            <a:r>
              <a:rPr lang="cs-CZ" sz="1600">
                <a:latin typeface="+mj-lt"/>
              </a:rPr>
              <a:t>TP-Link</a:t>
            </a:r>
          </a:p>
          <a:p>
            <a:pPr marL="285750" indent="-285750">
              <a:buFontTx/>
              <a:buChar char="-"/>
            </a:pPr>
            <a:r>
              <a:rPr lang="cs-CZ" sz="1600" err="1">
                <a:latin typeface="+mj-lt"/>
              </a:rPr>
              <a:t>Teltonika</a:t>
            </a:r>
          </a:p>
          <a:p>
            <a:pPr marL="285750" indent="-285750">
              <a:buFontTx/>
              <a:buChar char="-"/>
            </a:pPr>
            <a:r>
              <a:rPr lang="cs-CZ" sz="1600">
                <a:latin typeface="+mj-lt"/>
              </a:rPr>
              <a:t>Cisco</a:t>
            </a:r>
          </a:p>
          <a:p>
            <a:pPr marL="285750" indent="-285750">
              <a:buFontTx/>
              <a:buChar char="-"/>
            </a:pPr>
            <a:r>
              <a:rPr lang="cs-CZ" sz="1600" err="1">
                <a:latin typeface="+mj-lt"/>
              </a:rPr>
              <a:t>Zyxel</a:t>
            </a:r>
            <a:r>
              <a:rPr lang="cs-CZ" sz="1600">
                <a:latin typeface="+mj-lt"/>
              </a:rPr>
              <a:t>		... a další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BCB13C7-F41B-9643-D93B-A2E07283FB6F}"/>
              </a:ext>
            </a:extLst>
          </p:cNvPr>
          <p:cNvSpPr txBox="1">
            <a:spLocks/>
          </p:cNvSpPr>
          <p:nvPr/>
        </p:nvSpPr>
        <p:spPr>
          <a:xfrm>
            <a:off x="9421379" y="4595352"/>
            <a:ext cx="3087239" cy="156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KONTAKTUJTE NÁS! </a:t>
            </a:r>
            <a:b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Michal Skalický</a:t>
            </a:r>
            <a: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skalicky@i4wifi.cz</a:t>
            </a:r>
            <a:br>
              <a:rPr lang="cs-CZ" sz="4000">
                <a:solidFill>
                  <a:srgbClr val="6161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+420 724 303 482 </a:t>
            </a:r>
            <a:br>
              <a:rPr lang="cs-CZ" sz="4000" b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4000" b="1">
              <a:solidFill>
                <a:srgbClr val="3436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4000" b="1">
                <a:solidFill>
                  <a:srgbClr val="3436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</a:t>
            </a:r>
            <a:r>
              <a:rPr lang="cs-CZ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.i4wifi</a:t>
            </a:r>
            <a:r>
              <a:rPr lang="cs-CZ" sz="4000" b="1">
                <a:solidFill>
                  <a:srgbClr val="353D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.cz</a:t>
            </a:r>
            <a:br>
              <a:rPr lang="cs-CZ"/>
            </a:br>
            <a:r>
              <a:rPr lang="cs-CZ"/>
              <a:t> </a:t>
            </a:r>
            <a:endParaRPr lang="en-US"/>
          </a:p>
        </p:txBody>
      </p:sp>
      <p:pic>
        <p:nvPicPr>
          <p:cNvPr id="2" name="Obrázek 1">
            <a:hlinkClick r:id="rId5"/>
            <a:extLst>
              <a:ext uri="{FF2B5EF4-FFF2-40B4-BE49-F238E27FC236}">
                <a16:creationId xmlns:a16="http://schemas.microsoft.com/office/drawing/2014/main" id="{F769BD1F-CD87-DB45-8BF7-CFD5D8475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49" y="208301"/>
            <a:ext cx="1325792" cy="4253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D9870D9-2D8A-8E50-7F10-6B5C4C9F8D01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2052AA-07EA-8E19-2A0E-14E23DC8E474}"/>
              </a:ext>
            </a:extLst>
          </p:cNvPr>
          <p:cNvSpPr txBox="1"/>
          <p:nvPr/>
        </p:nvSpPr>
        <p:spPr>
          <a:xfrm>
            <a:off x="3503628" y="3088235"/>
            <a:ext cx="609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err="1">
                <a:latin typeface="+mj-lt"/>
              </a:rPr>
              <a:t>Hi</a:t>
            </a:r>
            <a:r>
              <a:rPr lang="cs-CZ" b="1">
                <a:latin typeface="+mj-lt"/>
              </a:rPr>
              <a:t>-End</a:t>
            </a:r>
            <a:r>
              <a:rPr lang="cs-CZ">
                <a:latin typeface="+mj-lt"/>
              </a:rPr>
              <a:t> </a:t>
            </a:r>
            <a:r>
              <a:rPr lang="cs-CZ" sz="1800">
                <a:latin typeface="+mj-lt"/>
              </a:rPr>
              <a:t>optické a bezdrátové řešení</a:t>
            </a:r>
          </a:p>
          <a:p>
            <a:pPr marL="285750" indent="-285750">
              <a:buFontTx/>
              <a:buChar char="-"/>
            </a:pPr>
            <a:r>
              <a:rPr lang="cs-CZ" sz="1800" b="1">
                <a:latin typeface="+mj-lt"/>
              </a:rPr>
              <a:t>Certifikační školení</a:t>
            </a:r>
          </a:p>
          <a:p>
            <a:pPr marL="285750" indent="-285750">
              <a:buFontTx/>
              <a:buChar char="-"/>
            </a:pPr>
            <a:r>
              <a:rPr lang="cs-CZ" b="1">
                <a:latin typeface="+mj-lt"/>
              </a:rPr>
              <a:t>Individuální</a:t>
            </a:r>
            <a:r>
              <a:rPr lang="cs-CZ">
                <a:latin typeface="+mj-lt"/>
              </a:rPr>
              <a:t> technická podpora</a:t>
            </a:r>
          </a:p>
        </p:txBody>
      </p:sp>
      <p:pic>
        <p:nvPicPr>
          <p:cNvPr id="6" name="Obrázek 5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0B88B759-3B33-3F3C-E516-388ABAF05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9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C523A-36DD-0806-03B4-DE01173C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12087298-508E-D173-8C6D-7D760E7FBE5E}"/>
              </a:ext>
            </a:extLst>
          </p:cNvPr>
          <p:cNvSpPr txBox="1">
            <a:spLocks/>
          </p:cNvSpPr>
          <p:nvPr/>
        </p:nvSpPr>
        <p:spPr>
          <a:xfrm>
            <a:off x="4441007" y="4852746"/>
            <a:ext cx="3160141" cy="1176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600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912EB0-375B-04CF-FF11-A3756E3286E4}"/>
              </a:ext>
            </a:extLst>
          </p:cNvPr>
          <p:cNvSpPr txBox="1"/>
          <p:nvPr/>
        </p:nvSpPr>
        <p:spPr>
          <a:xfrm>
            <a:off x="801278" y="257032"/>
            <a:ext cx="351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Divize </a:t>
            </a:r>
            <a:r>
              <a:rPr lang="cs-CZ" err="1">
                <a:latin typeface="+mj-lt"/>
              </a:rPr>
              <a:t>Energy</a:t>
            </a:r>
            <a:endParaRPr lang="cs-CZ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FE4EE3D-A0FF-28D1-6A97-16E3F99D631E}"/>
              </a:ext>
            </a:extLst>
          </p:cNvPr>
          <p:cNvSpPr txBox="1"/>
          <p:nvPr/>
        </p:nvSpPr>
        <p:spPr>
          <a:xfrm>
            <a:off x="3294667" y="1135718"/>
            <a:ext cx="7037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cap="all">
                <a:latin typeface="+mj-lt"/>
              </a:rPr>
              <a:t>Dodavatel řešení a realizátor projektů</a:t>
            </a:r>
          </a:p>
          <a:p>
            <a:r>
              <a:rPr lang="cs-CZ" sz="2400" b="1" cap="all">
                <a:latin typeface="+mj-lt"/>
              </a:rPr>
              <a:t>V oblasti</a:t>
            </a:r>
          </a:p>
          <a:p>
            <a:r>
              <a:rPr lang="cs-CZ" sz="2400" b="1" cap="all">
                <a:latin typeface="+mj-lt"/>
              </a:rPr>
              <a:t>výroby a ukládání elektrické energie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17931A8-6833-88C6-4879-766AF1F69DDA}"/>
              </a:ext>
            </a:extLst>
          </p:cNvPr>
          <p:cNvSpPr txBox="1"/>
          <p:nvPr/>
        </p:nvSpPr>
        <p:spPr>
          <a:xfrm>
            <a:off x="3351228" y="2276930"/>
            <a:ext cx="609914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b="1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sz="2000">
                <a:highlight>
                  <a:srgbClr val="C0C0C0"/>
                </a:highlight>
                <a:latin typeface="+mj-lt"/>
              </a:rPr>
              <a:t>Realizace bateriových úložišť na klíč</a:t>
            </a:r>
          </a:p>
          <a:p>
            <a:r>
              <a:rPr lang="cs-CZ">
                <a:latin typeface="+mj-lt"/>
              </a:rPr>
              <a:t>	Od</a:t>
            </a:r>
            <a:r>
              <a:rPr lang="cs-CZ" b="1">
                <a:latin typeface="+mj-lt"/>
              </a:rPr>
              <a:t> návrh</a:t>
            </a:r>
            <a:r>
              <a:rPr lang="cs-CZ">
                <a:latin typeface="+mj-lt"/>
              </a:rPr>
              <a:t>u</a:t>
            </a:r>
            <a:r>
              <a:rPr lang="cs-CZ" b="1">
                <a:latin typeface="+mj-lt"/>
              </a:rPr>
              <a:t> </a:t>
            </a:r>
            <a:r>
              <a:rPr lang="cs-CZ">
                <a:latin typeface="+mj-lt"/>
              </a:rPr>
              <a:t>po </a:t>
            </a:r>
            <a:r>
              <a:rPr lang="cs-CZ" b="1">
                <a:latin typeface="+mj-lt"/>
              </a:rPr>
              <a:t>zprovoznění</a:t>
            </a:r>
            <a:r>
              <a:rPr lang="cs-CZ">
                <a:latin typeface="+mj-lt"/>
              </a:rPr>
              <a:t> systému, včetně 	následného </a:t>
            </a:r>
            <a:r>
              <a:rPr lang="cs-CZ" b="1">
                <a:latin typeface="+mj-lt"/>
              </a:rPr>
              <a:t>servis</a:t>
            </a:r>
            <a:r>
              <a:rPr lang="cs-CZ">
                <a:latin typeface="+mj-lt"/>
              </a:rPr>
              <a:t>u po celou dobu životnosti projektu</a:t>
            </a:r>
            <a:endParaRPr lang="cs-CZ" b="1">
              <a:latin typeface="+mj-lt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AA7BC6A4-3F2E-03B7-22C1-A0FF1EE2F4C4}"/>
              </a:ext>
            </a:extLst>
          </p:cNvPr>
          <p:cNvSpPr txBox="1">
            <a:spLocks/>
          </p:cNvSpPr>
          <p:nvPr/>
        </p:nvSpPr>
        <p:spPr>
          <a:xfrm>
            <a:off x="8789477" y="4474547"/>
            <a:ext cx="3087239" cy="1563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>
                <a:latin typeface="Open Sans"/>
                <a:ea typeface="Open Sans"/>
                <a:cs typeface="Open Sans"/>
              </a:rPr>
              <a:t>KONTAKTUJTE NÁS! </a:t>
            </a:r>
            <a:br>
              <a:rPr lang="cs-CZ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>
                <a:latin typeface="Open Sans"/>
                <a:ea typeface="Open Sans"/>
                <a:cs typeface="Open Sans"/>
              </a:rPr>
              <a:t>Jaroslav malík</a:t>
            </a:r>
            <a:br>
              <a:rPr lang="cs-CZ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616161"/>
                </a:solidFill>
                <a:latin typeface="Open Sans"/>
                <a:ea typeface="Open Sans"/>
                <a:cs typeface="Open Sans"/>
                <a:hlinkClick r:id="rId3"/>
              </a:rPr>
              <a:t>jaroslav.malik@100mega.cz</a:t>
            </a:r>
            <a:br>
              <a:rPr lang="cs-CZ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4000">
                <a:solidFill>
                  <a:srgbClr val="34365C"/>
                </a:solidFill>
                <a:latin typeface="Open Sans"/>
                <a:ea typeface="Open Sans"/>
                <a:cs typeface="Open Sans"/>
              </a:rPr>
              <a:t>+420 724 128 749 </a:t>
            </a:r>
            <a:br>
              <a:rPr lang="cs-CZ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cs-CZ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b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Energy.100mega</a:t>
            </a:r>
            <a:r>
              <a:rPr lang="cs-CZ" sz="4000" b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.cz  </a:t>
            </a:r>
            <a:r>
              <a:rPr lang="cs-CZ" sz="4000" b="1" err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energy</a:t>
            </a:r>
            <a:r>
              <a:rPr lang="cs-CZ" sz="4000" b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 shop</a:t>
            </a:r>
            <a:endParaRPr lang="en-US">
              <a:solidFill>
                <a:srgbClr val="000000"/>
              </a:solidFill>
              <a:latin typeface="Univers Condensed"/>
              <a:ea typeface="Open Sans"/>
              <a:cs typeface="Open Sans"/>
            </a:endParaRPr>
          </a:p>
          <a:p>
            <a:br>
              <a:rPr lang="cs-CZ" sz="4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-CZ" sz="5600" b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100megaenergy</a:t>
            </a:r>
            <a:r>
              <a:rPr lang="cs-CZ" sz="4000" b="1">
                <a:solidFill>
                  <a:srgbClr val="353D48"/>
                </a:solidFill>
                <a:latin typeface="Open Sans"/>
                <a:ea typeface="Open Sans"/>
                <a:cs typeface="Open Sans"/>
              </a:rPr>
              <a:t>.cz   web</a:t>
            </a:r>
            <a:endParaRPr lang="cs-CZ" sz="4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endParaRPr lang="cs-CZ" sz="4000" b="1">
              <a:solidFill>
                <a:srgbClr val="353D48"/>
              </a:solidFill>
              <a:latin typeface="Open Sans"/>
              <a:ea typeface="Open Sans"/>
              <a:cs typeface="Open Sans"/>
            </a:endParaRPr>
          </a:p>
          <a:p>
            <a:br>
              <a:rPr lang="cs-CZ"/>
            </a:br>
            <a:r>
              <a:rPr lang="cs-CZ"/>
              <a:t> </a:t>
            </a:r>
            <a:endParaRPr lang="en-US"/>
          </a:p>
        </p:txBody>
      </p:sp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BEBDB633-4649-0D3B-9FF9-6E69B9B79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78" y="303166"/>
            <a:ext cx="1751698" cy="27706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56797EB-D206-8946-74C1-D826F0B7497B}"/>
              </a:ext>
            </a:extLst>
          </p:cNvPr>
          <p:cNvSpPr txBox="1"/>
          <p:nvPr/>
        </p:nvSpPr>
        <p:spPr>
          <a:xfrm>
            <a:off x="3293957" y="3356586"/>
            <a:ext cx="609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highlight>
                  <a:srgbClr val="C0C0C0"/>
                </a:highlight>
                <a:latin typeface="+mj-lt"/>
              </a:rPr>
              <a:t>Návrh a výroba baterií pro vaše projekty</a:t>
            </a:r>
          </a:p>
          <a:p>
            <a:r>
              <a:rPr lang="cs-CZ">
                <a:latin typeface="+mj-lt"/>
              </a:rPr>
              <a:t>	</a:t>
            </a:r>
            <a:r>
              <a:rPr lang="cs-CZ" b="1">
                <a:latin typeface="+mj-lt"/>
              </a:rPr>
              <a:t>vymyslíme</a:t>
            </a:r>
            <a:r>
              <a:rPr lang="cs-CZ">
                <a:latin typeface="+mj-lt"/>
              </a:rPr>
              <a:t>, </a:t>
            </a:r>
            <a:r>
              <a:rPr lang="cs-CZ" b="1">
                <a:latin typeface="+mj-lt"/>
              </a:rPr>
              <a:t>navrhneme</a:t>
            </a:r>
            <a:r>
              <a:rPr lang="cs-CZ">
                <a:latin typeface="+mj-lt"/>
              </a:rPr>
              <a:t> a </a:t>
            </a:r>
            <a:r>
              <a:rPr lang="cs-CZ" b="1">
                <a:latin typeface="+mj-lt"/>
              </a:rPr>
              <a:t>vyrobíme</a:t>
            </a:r>
            <a:r>
              <a:rPr lang="cs-CZ">
                <a:latin typeface="+mj-lt"/>
              </a:rPr>
              <a:t> prototyp, zajistíme 	sériovou či kusovou výrobu a postaráme se o servis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08F75D-39E0-9AB5-19DB-52A9AEFF7F06}"/>
              </a:ext>
            </a:extLst>
          </p:cNvPr>
          <p:cNvSpPr txBox="1"/>
          <p:nvPr/>
        </p:nvSpPr>
        <p:spPr>
          <a:xfrm>
            <a:off x="3351228" y="4432151"/>
            <a:ext cx="482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+mj-lt"/>
              </a:rPr>
              <a:t>Jako jediní zajišťujeme nezávislost na řešeních mimo EU, tedy </a:t>
            </a:r>
            <a:r>
              <a:rPr lang="cs-CZ" b="1">
                <a:latin typeface="+mj-lt"/>
              </a:rPr>
              <a:t>bezpečnost</a:t>
            </a:r>
            <a:r>
              <a:rPr lang="cs-CZ">
                <a:latin typeface="+mj-lt"/>
              </a:rPr>
              <a:t> </a:t>
            </a:r>
            <a:r>
              <a:rPr lang="cs-CZ" b="1">
                <a:latin typeface="+mj-lt"/>
              </a:rPr>
              <a:t>a</a:t>
            </a:r>
            <a:r>
              <a:rPr lang="cs-CZ">
                <a:latin typeface="+mj-lt"/>
              </a:rPr>
              <a:t> </a:t>
            </a:r>
            <a:r>
              <a:rPr lang="cs-CZ" b="1">
                <a:latin typeface="+mj-lt"/>
              </a:rPr>
              <a:t>plnou kontrolu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31473D-A745-93B3-DC21-E0CC65768C96}"/>
              </a:ext>
            </a:extLst>
          </p:cNvPr>
          <p:cNvSpPr txBox="1"/>
          <p:nvPr/>
        </p:nvSpPr>
        <p:spPr>
          <a:xfrm>
            <a:off x="3293602" y="5254288"/>
            <a:ext cx="6099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+mj-lt"/>
              </a:rPr>
              <a:t>Jsme </a:t>
            </a:r>
            <a:r>
              <a:rPr lang="cs-CZ" b="1">
                <a:latin typeface="+mj-lt"/>
              </a:rPr>
              <a:t>největší Evropský dodavatel</a:t>
            </a:r>
            <a:r>
              <a:rPr lang="cs-CZ">
                <a:latin typeface="+mj-lt"/>
              </a:rPr>
              <a:t> LiFePO4 článků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33898F31-57BA-9928-6F15-1EE8DB878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r="2215"/>
          <a:stretch/>
        </p:blipFill>
        <p:spPr>
          <a:xfrm>
            <a:off x="4896" y="891019"/>
            <a:ext cx="3017922" cy="50768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BE229E5-97B3-CD61-12C3-22E765F2932E}"/>
              </a:ext>
            </a:extLst>
          </p:cNvPr>
          <p:cNvSpPr txBox="1"/>
          <p:nvPr/>
        </p:nvSpPr>
        <p:spPr>
          <a:xfrm>
            <a:off x="7570726" y="6158960"/>
            <a:ext cx="392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>
                <a:latin typeface="+mj-lt"/>
              </a:rPr>
              <a:t>Už Dávno NEJEN </a:t>
            </a:r>
            <a:r>
              <a:rPr lang="cs-CZ" err="1">
                <a:latin typeface="+mj-lt"/>
              </a:rPr>
              <a:t>Broadline</a:t>
            </a:r>
            <a:r>
              <a:rPr lang="cs-CZ">
                <a:latin typeface="+mj-lt"/>
              </a:rPr>
              <a:t> Distributor</a:t>
            </a:r>
          </a:p>
        </p:txBody>
      </p:sp>
      <p:pic>
        <p:nvPicPr>
          <p:cNvPr id="12" name="Obrázek 11" descr="Obsah obrázku Písmo, text, Grafika, logo&#10;&#10;Obsah generovaný pomocí AI může být nesprávný.">
            <a:extLst>
              <a:ext uri="{FF2B5EF4-FFF2-40B4-BE49-F238E27FC236}">
                <a16:creationId xmlns:a16="http://schemas.microsoft.com/office/drawing/2014/main" id="{360A8711-9407-676A-D9A7-683404FFF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021" y="143920"/>
            <a:ext cx="1308178" cy="4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56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2" grpId="0"/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897386-8982-4185-afdc-7580419678d1">
      <Terms xmlns="http://schemas.microsoft.com/office/infopath/2007/PartnerControls"/>
    </lcf76f155ced4ddcb4097134ff3c332f>
    <TaxCatchAll xmlns="583a9c00-cb89-480c-957d-d414623f50f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9444C15C65DF4EA468DB2CC202ED37" ma:contentTypeVersion="18" ma:contentTypeDescription="Vytvoří nový dokument" ma:contentTypeScope="" ma:versionID="d2f7692e4fbcbfec80f9a233450df8b4">
  <xsd:schema xmlns:xsd="http://www.w3.org/2001/XMLSchema" xmlns:xs="http://www.w3.org/2001/XMLSchema" xmlns:p="http://schemas.microsoft.com/office/2006/metadata/properties" xmlns:ns2="dc897386-8982-4185-afdc-7580419678d1" xmlns:ns3="583a9c00-cb89-480c-957d-d414623f50fb" targetNamespace="http://schemas.microsoft.com/office/2006/metadata/properties" ma:root="true" ma:fieldsID="7468c6c1ad3f29a209218307c8733761" ns2:_="" ns3:_="">
    <xsd:import namespace="dc897386-8982-4185-afdc-7580419678d1"/>
    <xsd:import namespace="583a9c00-cb89-480c-957d-d414623f50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97386-8982-4185-afdc-758041967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3995034c-68f9-4b13-843f-b4121c8c33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a9c00-cb89-480c-957d-d414623f50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52df04-bcaf-4ae6-a945-ae9e2b5b9307}" ma:internalName="TaxCatchAll" ma:showField="CatchAllData" ma:web="583a9c00-cb89-480c-957d-d414623f50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63B15-D193-4AEF-B9AD-3B5FF301EAC7}">
  <ds:schemaRefs>
    <ds:schemaRef ds:uri="583a9c00-cb89-480c-957d-d414623f50fb"/>
    <ds:schemaRef ds:uri="dc897386-8982-4185-afdc-7580419678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942D93-862A-4788-A299-8776DC96C196}">
  <ds:schemaRefs>
    <ds:schemaRef ds:uri="583a9c00-cb89-480c-957d-d414623f50fb"/>
    <ds:schemaRef ds:uri="dc897386-8982-4185-afdc-7580419678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B7819A-10B7-4EDD-851B-C267959560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10</Slides>
  <Notes>10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ChronicleVTI</vt:lpstr>
      <vt:lpstr>100MEGA  UŽ Dávno NEJEN Distributor It</vt:lpstr>
      <vt:lpstr>100MEGA  UŽ Dávno NEJEN Broadline Distributor, ale přesto … :)</vt:lpstr>
      <vt:lpstr>100MEGA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100MEGA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Štefánek Petr</dc:creator>
  <cp:revision>25</cp:revision>
  <dcterms:created xsi:type="dcterms:W3CDTF">2025-05-16T13:51:34Z</dcterms:created>
  <dcterms:modified xsi:type="dcterms:W3CDTF">2025-10-01T10:11:33Z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0x0101001D9444C15C65DF4EA468DB2CC202ED37</vt:lpwstr>
  </property>
  <property fmtid="{D5CDD505-2E9C-101B-9397-08002B2CF9AE}" pid="3" name="MediaServiceImageTags">
    <vt:lpwstr/>
  </property>
</Properties>
</file>