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926" r:id="rId2"/>
  </p:sldMasterIdLst>
  <p:notesMasterIdLst>
    <p:notesMasterId r:id="rId31"/>
  </p:notesMasterIdLst>
  <p:sldIdLst>
    <p:sldId id="1494" r:id="rId3"/>
    <p:sldId id="1606" r:id="rId4"/>
    <p:sldId id="1623" r:id="rId5"/>
    <p:sldId id="1506" r:id="rId6"/>
    <p:sldId id="1507" r:id="rId7"/>
    <p:sldId id="1508" r:id="rId8"/>
    <p:sldId id="1509" r:id="rId9"/>
    <p:sldId id="1510" r:id="rId10"/>
    <p:sldId id="1624" r:id="rId11"/>
    <p:sldId id="1512" r:id="rId12"/>
    <p:sldId id="1513" r:id="rId13"/>
    <p:sldId id="1514" r:id="rId14"/>
    <p:sldId id="1515" r:id="rId15"/>
    <p:sldId id="1516" r:id="rId16"/>
    <p:sldId id="1517" r:id="rId17"/>
    <p:sldId id="1614" r:id="rId18"/>
    <p:sldId id="1518" r:id="rId19"/>
    <p:sldId id="1613" r:id="rId20"/>
    <p:sldId id="1625" r:id="rId21"/>
    <p:sldId id="1602" r:id="rId22"/>
    <p:sldId id="1617" r:id="rId23"/>
    <p:sldId id="1616" r:id="rId24"/>
    <p:sldId id="1615" r:id="rId25"/>
    <p:sldId id="1609" r:id="rId26"/>
    <p:sldId id="1619" r:id="rId27"/>
    <p:sldId id="1620" r:id="rId28"/>
    <p:sldId id="1622" r:id="rId29"/>
    <p:sldId id="1607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69"/>
    <a:srgbClr val="4F81BD"/>
    <a:srgbClr val="FF7F61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E5DD3-FCA5-4C3E-A89C-06B8C5C7DF82}" v="3" dt="2024-10-03T13:39:50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0" autoAdjust="0"/>
    <p:restoredTop sz="91426" autoAdjust="0"/>
  </p:normalViewPr>
  <p:slideViewPr>
    <p:cSldViewPr>
      <p:cViewPr varScale="1">
        <p:scale>
          <a:sx n="112" d="100"/>
          <a:sy n="112" d="100"/>
        </p:scale>
        <p:origin x="245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EB0E-AE9C-40CC-975C-793D774579EC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7ACD-BF1D-4F41-9D16-011AE1B94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38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Planet založen roku 1993. Je čistě </a:t>
            </a:r>
            <a:r>
              <a:rPr lang="cs-CZ" dirty="0" err="1"/>
              <a:t>Taiwanský</a:t>
            </a:r>
            <a:r>
              <a:rPr lang="cs-CZ" dirty="0"/>
              <a:t> výrobce.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VSF = Virtual </a:t>
            </a:r>
            <a:r>
              <a:rPr lang="cs-CZ" dirty="0" err="1"/>
              <a:t>Switching</a:t>
            </a:r>
            <a:r>
              <a:rPr lang="cs-CZ" dirty="0"/>
              <a:t> Framework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959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0771-9201-3415-1634-5F5C75275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2A2924-4816-1013-C6E0-5E270F241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9225635-8A45-0211-CB5D-BA049C76D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2C36E-94D3-6AC8-8859-1D42F2644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06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F0DAB-4F00-A170-4B36-0929455D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33BA7E0-5E48-DD0F-BF2F-6E49ED8C0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29B3A07-CFC5-A30D-BDF1-85C58A7BD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68DD0F-40BD-CD39-FC6B-935FE00DF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927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6C8B4-3678-8724-8052-B0FFC0E7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C49ED1-B84A-5E43-B5E0-673258295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48199AC-7933-EADD-4245-FFB41F2DA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25B8D-B2D7-1FD1-CAE0-DD03094FE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86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83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14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39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42D39-3683-7BF8-AAB8-2E2C46BA4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0F87E05-6D2A-5178-727C-A98A46527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88CA0C2-8D9B-EB8D-AB07-6ED60F621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557612-BE7D-C024-0F8A-66CA057DF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2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32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02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4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27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97ACD-BF1D-4F41-9D16-011AE1B94EA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84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62B93-4637-4899-AB8F-7079E4BAEDE6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ABC4F-8F4A-4280-85A5-8E297D39B66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2B9A1-7C03-4C75-A48C-43D9AB83CDB1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17459-8312-49D6-9F87-453D62485C4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DFE7A-9C28-495A-9F07-44C8D26CF437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E27C3-BEED-48F0-85FE-3794B0015AF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8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4F86-3F7A-4F3C-92B7-9650B9864087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C18F-BD64-42B6-BE37-D547771EF23C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69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7A16-DC08-474E-A72A-06483F5EAB98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82E6-953E-443D-9B26-665BCA1C2A7A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1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A077-258D-4B53-9212-857495D0BD1A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2E77-F633-408D-987A-8D708C5A5D2C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2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251C-1195-4057-866D-F86D07A1814C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A2CE-513E-4F5E-A035-20F7D7432314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7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B8A7-1D27-49BE-8BC1-5C83C9C2CEDE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F4B7-2050-4F53-98AF-C5F829581C6C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5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E1B5-8E8E-4A6A-87D7-850484B093F2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CE8A-9F2C-4DD8-891B-0B312027B10F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5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E718-0D98-4CF7-967D-9F2A61A12662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C852-8A0C-466E-8A9A-6472ED335FF1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75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E9E9-E80E-4B06-859B-C20C39D6E2FD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CA40-E01E-46E7-B01D-E5944D6AA5BF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CBD40-48E7-496E-996D-831B35210C9D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D9C4-CC89-43AC-825C-ACB2D0BA4C4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92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608A-B74D-4855-A926-58802DE287D5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1539-2C4E-410C-B069-2620B3EE69E5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9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9E73-4DF6-4EAA-8BBD-6DD017DC5786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C6AD-78ED-407B-879A-2BC9A1A990B9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522-9D92-4645-B6B1-A53192D61AB5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A19C-2881-4E7F-BB6C-EEB30A3EB196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6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B013F-DCFA-4319-9754-F5DA68BF2ACB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8264F-FC3C-489D-8881-EF19FF355B0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A5E66-DAF4-45CA-80CF-C3C8A7EF20E1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8F449-97CB-4C44-A17A-2E8029F7CBF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4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FFBA7-FE91-4EA0-99B0-5A6561694B3C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50C6-A134-4823-B83C-61883F3097C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0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1ED9C-7293-4797-9312-914F356B1219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A4F9-D3AD-4D3C-8607-F107069CD9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9798B-6775-43C8-BE34-73237DF8484E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F61EC-DBBD-49F8-A6F1-CA30DF62E66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5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901F90-5C9E-42C5-9230-998DADC8AA32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675E7-D490-4A71-B6F5-12BC5199F2D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5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775F9-A3AA-49FA-A735-E24BFF3F31DC}" type="datetime1">
              <a:rPr lang="cs-CZ" altLang="cs-CZ" smtClean="0">
                <a:solidFill>
                  <a:srgbClr val="000000"/>
                </a:solidFill>
              </a:rPr>
              <a:t>30.09.2025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AEA9C-9925-4E27-9E22-FEA374E27D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2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44" name="Picture 8" descr="backround-no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8BA71C-BC73-4049-9003-81ACDD3536E1}" type="datetime1">
              <a:rPr lang="cs-CZ" altLang="cs-CZ" sz="1400" smtClean="0">
                <a:solidFill>
                  <a:srgbClr val="000000"/>
                </a:solidFill>
              </a:rPr>
              <a:t>30.09.2025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577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0A3531-CCF7-4778-BA2E-116275BCE53C}" type="slidenum">
              <a:rPr lang="cs-CZ" altLang="cs-CZ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backround-no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  <a:endParaRPr lang="cs-CZ" altLang="cs-CZ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  <a:endParaRPr lang="cs-CZ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BF761-1E4E-4F58-9914-FC0DED4400C9}" type="datetime1">
              <a:rPr lang="cs-CZ" smtClean="0">
                <a:solidFill>
                  <a:srgbClr val="000000">
                    <a:tint val="75000"/>
                  </a:srgbClr>
                </a:solidFill>
              </a:rPr>
              <a:t>30.09.2025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604132-61B2-40F7-B332-DA4E58D0618D}" type="slidenum">
              <a:rPr lang="cs-CZ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5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ti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5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09600" y="331912"/>
            <a:ext cx="10972800" cy="6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altLang="cs-CZ" sz="3600" b="1" dirty="0">
                <a:solidFill>
                  <a:srgbClr val="953735"/>
                </a:solidFill>
              </a:rPr>
              <a:t>Obsah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582500" y="1255081"/>
            <a:ext cx="10873208" cy="50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25438" algn="just" eaLnBrk="0" hangingPunct="0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1600" b="1" dirty="0"/>
          </a:p>
          <a:p>
            <a:pPr marL="342900" indent="-325438" algn="just" eaLnBrk="0" hangingPunct="0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1600" b="1" dirty="0"/>
          </a:p>
          <a:p>
            <a:pPr marL="342900" indent="-325438" algn="just" eaLnBrk="0" hangingPunct="0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1600" b="1" dirty="0"/>
          </a:p>
          <a:p>
            <a:pPr marL="342900" indent="-325438" algn="just" eaLnBrk="0" hangingPunct="0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1600" b="1" dirty="0"/>
          </a:p>
          <a:p>
            <a:pPr marL="342900" indent="-325438" algn="just" eaLnBrk="0" hangingPunct="0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1600" b="1" dirty="0"/>
          </a:p>
          <a:p>
            <a:pPr marL="342900" indent="-325438" algn="just" eaLnBrk="0" hangingPunct="0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1600" b="1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C400454-4711-C75D-4F36-8AE36A67D9D9}"/>
              </a:ext>
            </a:extLst>
          </p:cNvPr>
          <p:cNvSpPr txBox="1">
            <a:spLocks/>
          </p:cNvSpPr>
          <p:nvPr/>
        </p:nvSpPr>
        <p:spPr bwMode="auto">
          <a:xfrm>
            <a:off x="3071664" y="1318566"/>
            <a:ext cx="6048672" cy="4912919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-301625" algn="ctr" eaLnBrk="0" fontAlgn="base" hangingPunct="0">
              <a:spcAft>
                <a:spcPct val="0"/>
              </a:spcAft>
              <a:buNone/>
              <a:defRPr/>
            </a:pPr>
            <a:r>
              <a:rPr lang="cs-CZ" sz="3600" b="1" dirty="0">
                <a:solidFill>
                  <a:srgbClr val="953735"/>
                </a:solidFill>
                <a:latin typeface="+mn-lt"/>
                <a:cs typeface="+mn-cs"/>
              </a:rPr>
              <a:t>NIS2 vs. dodavatele a výrobci</a:t>
            </a:r>
          </a:p>
          <a:p>
            <a:pPr marL="0" indent="-301625" algn="ctr" eaLnBrk="0" fontAlgn="base" hangingPunct="0">
              <a:spcAft>
                <a:spcPct val="0"/>
              </a:spcAft>
              <a:buNone/>
              <a:defRPr/>
            </a:pPr>
            <a:r>
              <a:rPr lang="cs-CZ" sz="3600" b="1" dirty="0">
                <a:solidFill>
                  <a:srgbClr val="953735"/>
                </a:solidFill>
                <a:latin typeface="+mn-lt"/>
                <a:cs typeface="+mn-cs"/>
              </a:rPr>
              <a:t>Planet - novinky</a:t>
            </a:r>
          </a:p>
          <a:p>
            <a:pPr marL="0" algn="ctr" eaLnBrk="0" fontAlgn="base" hangingPunct="0">
              <a:spcAft>
                <a:spcPct val="0"/>
              </a:spcAft>
              <a:buNone/>
              <a:defRPr/>
            </a:pPr>
            <a:r>
              <a:rPr lang="cs-CZ" sz="2000" b="1" dirty="0">
                <a:solidFill>
                  <a:srgbClr val="953735"/>
                </a:solidFill>
                <a:latin typeface="+mn-lt"/>
                <a:cs typeface="+mn-cs"/>
              </a:rPr>
              <a:t>GPON 10Gbit/s</a:t>
            </a:r>
          </a:p>
          <a:p>
            <a:pPr marL="0" algn="ctr" eaLnBrk="0" fontAlgn="base" hangingPunct="0">
              <a:spcAft>
                <a:spcPct val="0"/>
              </a:spcAft>
              <a:buNone/>
              <a:defRPr/>
            </a:pPr>
            <a:r>
              <a:rPr lang="cs-CZ" sz="2000" b="1" dirty="0">
                <a:solidFill>
                  <a:srgbClr val="953735"/>
                </a:solidFill>
                <a:latin typeface="+mn-lt"/>
                <a:cs typeface="+mn-cs"/>
              </a:rPr>
              <a:t>Pro AV switch</a:t>
            </a:r>
          </a:p>
          <a:p>
            <a:pPr marL="0" algn="ctr" eaLnBrk="0" fontAlgn="base" hangingPunct="0">
              <a:spcAft>
                <a:spcPct val="0"/>
              </a:spcAft>
              <a:buNone/>
              <a:defRPr/>
            </a:pPr>
            <a:r>
              <a:rPr lang="cs-CZ" sz="2000" b="1" dirty="0">
                <a:solidFill>
                  <a:srgbClr val="953735"/>
                </a:solidFill>
                <a:latin typeface="+mn-lt"/>
                <a:cs typeface="+mn-cs"/>
              </a:rPr>
              <a:t>Wi-Fi </a:t>
            </a:r>
            <a:r>
              <a:rPr lang="cs-CZ" sz="2000" b="1" dirty="0" err="1">
                <a:solidFill>
                  <a:srgbClr val="953735"/>
                </a:solidFill>
                <a:latin typeface="+mn-lt"/>
                <a:cs typeface="+mn-cs"/>
              </a:rPr>
              <a:t>HaLow</a:t>
            </a:r>
            <a:r>
              <a:rPr lang="cs-CZ" sz="2000" b="1" dirty="0">
                <a:solidFill>
                  <a:srgbClr val="953735"/>
                </a:solidFill>
                <a:latin typeface="+mn-lt"/>
                <a:cs typeface="+mn-cs"/>
              </a:rPr>
              <a:t> 802.11ah</a:t>
            </a:r>
          </a:p>
          <a:p>
            <a:pPr marL="0" algn="ctr" eaLnBrk="0" fontAlgn="base" hangingPunct="0">
              <a:spcAft>
                <a:spcPct val="0"/>
              </a:spcAft>
              <a:buNone/>
              <a:defRPr/>
            </a:pPr>
            <a:r>
              <a:rPr lang="cs-CZ" sz="2000" b="1" dirty="0" err="1">
                <a:solidFill>
                  <a:srgbClr val="953735"/>
                </a:solidFill>
                <a:latin typeface="+mn-lt"/>
                <a:cs typeface="+mn-cs"/>
              </a:rPr>
              <a:t>IoT</a:t>
            </a:r>
            <a:r>
              <a:rPr lang="cs-CZ" sz="2000" b="1" dirty="0">
                <a:solidFill>
                  <a:srgbClr val="953735"/>
                </a:solidFill>
                <a:latin typeface="+mn-lt"/>
                <a:cs typeface="+mn-cs"/>
              </a:rPr>
              <a:t> – </a:t>
            </a:r>
            <a:r>
              <a:rPr lang="cs-CZ" sz="2000" b="1" dirty="0" err="1">
                <a:solidFill>
                  <a:srgbClr val="953735"/>
                </a:solidFill>
                <a:latin typeface="+mn-lt"/>
                <a:cs typeface="+mn-cs"/>
              </a:rPr>
              <a:t>LoRa</a:t>
            </a:r>
            <a:endParaRPr lang="cs-CZ" sz="2000" b="1" dirty="0">
              <a:solidFill>
                <a:srgbClr val="953735"/>
              </a:solidFill>
              <a:latin typeface="+mn-lt"/>
              <a:cs typeface="+mn-cs"/>
            </a:endParaRPr>
          </a:p>
          <a:p>
            <a:pPr marL="0" algn="ctr" eaLnBrk="0" fontAlgn="base" hangingPunct="0">
              <a:spcAft>
                <a:spcPct val="0"/>
              </a:spcAft>
              <a:buNone/>
              <a:defRPr/>
            </a:pPr>
            <a:r>
              <a:rPr lang="cs-CZ" sz="3600" b="1" dirty="0" err="1">
                <a:solidFill>
                  <a:srgbClr val="953735"/>
                </a:solidFill>
                <a:latin typeface="+mn-lt"/>
                <a:cs typeface="+mn-cs"/>
              </a:rPr>
              <a:t>Teltonika</a:t>
            </a:r>
            <a:endParaRPr lang="cs-CZ" sz="3600" b="1" dirty="0">
              <a:solidFill>
                <a:srgbClr val="953735"/>
              </a:solidFill>
              <a:latin typeface="+mn-lt"/>
              <a:cs typeface="+mn-cs"/>
            </a:endParaRPr>
          </a:p>
          <a:p>
            <a:pPr marL="0" algn="ctr" eaLnBrk="0" fontAlgn="base" hangingPunct="0">
              <a:spcAft>
                <a:spcPct val="0"/>
              </a:spcAft>
              <a:buNone/>
              <a:defRPr/>
            </a:pPr>
            <a:r>
              <a:rPr lang="cs-CZ" sz="2000" b="1" dirty="0">
                <a:solidFill>
                  <a:srgbClr val="953735"/>
                </a:solidFill>
                <a:latin typeface="+mn-lt"/>
                <a:cs typeface="+mn-cs"/>
              </a:rPr>
              <a:t>NB-</a:t>
            </a:r>
            <a:r>
              <a:rPr lang="cs-CZ" sz="2000" b="1" dirty="0" err="1">
                <a:solidFill>
                  <a:srgbClr val="953735"/>
                </a:solidFill>
                <a:latin typeface="+mn-lt"/>
                <a:cs typeface="+mn-cs"/>
              </a:rPr>
              <a:t>IoT</a:t>
            </a:r>
            <a:endParaRPr lang="cs-CZ" sz="2000" b="1" dirty="0">
              <a:solidFill>
                <a:srgbClr val="953735"/>
              </a:solidFill>
              <a:latin typeface="+mn-lt"/>
              <a:cs typeface="+mn-cs"/>
            </a:endParaRPr>
          </a:p>
          <a:p>
            <a:pPr marL="0" indent="-301625" algn="ctr" eaLnBrk="0" fontAlgn="base" hangingPunct="0">
              <a:spcAft>
                <a:spcPct val="0"/>
              </a:spcAft>
              <a:buNone/>
              <a:defRPr/>
            </a:pPr>
            <a:r>
              <a:rPr lang="cs-CZ" sz="3600" b="1" dirty="0">
                <a:solidFill>
                  <a:srgbClr val="953735"/>
                </a:solidFill>
                <a:latin typeface="+mn-lt"/>
                <a:cs typeface="+mn-cs"/>
              </a:rPr>
              <a:t>XtendHome – Tuya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16D93B-A41A-E5DD-174F-F117637A9778}"/>
              </a:ext>
            </a:extLst>
          </p:cNvPr>
          <p:cNvSpPr txBox="1"/>
          <p:nvPr/>
        </p:nvSpPr>
        <p:spPr>
          <a:xfrm>
            <a:off x="10497138" y="5661248"/>
            <a:ext cx="1417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Ing. Richard Hemzal</a:t>
            </a:r>
          </a:p>
          <a:p>
            <a:r>
              <a:rPr lang="cs-CZ" sz="1200" dirty="0" err="1"/>
              <a:t>hemzal</a:t>
            </a:r>
            <a:r>
              <a:rPr lang="en-GB" sz="1200" dirty="0"/>
              <a:t>@asm.cz</a:t>
            </a:r>
          </a:p>
          <a:p>
            <a:r>
              <a:rPr lang="en-GB" sz="1200" dirty="0"/>
              <a:t>1/10/2025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3632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09A66-93AE-A4A6-1A82-FB55FBEB1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41EE4F23-536B-0DB3-B95C-98ABB9EFB9BA}"/>
              </a:ext>
            </a:extLst>
          </p:cNvPr>
          <p:cNvSpPr txBox="1">
            <a:spLocks/>
          </p:cNvSpPr>
          <p:nvPr/>
        </p:nvSpPr>
        <p:spPr bwMode="auto">
          <a:xfrm>
            <a:off x="335360" y="1556792"/>
            <a:ext cx="11593288" cy="3888432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AVS-4210-24HP4X		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8-Port 10/100/1000T 802.3bt 95WPoE 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16-Port 10/100/1000T 802.3at </a:t>
            </a:r>
            <a:r>
              <a:rPr lang="cs-CZ" altLang="cs-CZ" sz="1600" dirty="0" err="1">
                <a:latin typeface="Arial" charset="0"/>
                <a:cs typeface="Arial" charset="0"/>
              </a:rPr>
              <a:t>PoE</a:t>
            </a:r>
            <a:r>
              <a:rPr lang="cs-CZ" altLang="cs-CZ" sz="1600" dirty="0">
                <a:latin typeface="Arial" charset="0"/>
                <a:cs typeface="Arial" charset="0"/>
              </a:rPr>
              <a:t> 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4-Port 10G SFP+ 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cs-CZ" sz="1600" dirty="0">
                <a:latin typeface="Arial" charset="0"/>
                <a:cs typeface="Arial" charset="0"/>
              </a:rPr>
              <a:t>Web management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450W </a:t>
            </a:r>
            <a:r>
              <a:rPr lang="cs-CZ" altLang="cs-CZ" sz="1600" dirty="0" err="1">
                <a:latin typeface="Arial" charset="0"/>
                <a:cs typeface="Arial" charset="0"/>
              </a:rPr>
              <a:t>PoE</a:t>
            </a:r>
            <a:r>
              <a:rPr lang="cs-CZ" altLang="cs-CZ" sz="1600" dirty="0">
                <a:latin typeface="Arial" charset="0"/>
                <a:cs typeface="Arial" charset="0"/>
              </a:rPr>
              <a:t> </a:t>
            </a:r>
            <a:br>
              <a:rPr lang="en-GB" altLang="cs-CZ" sz="1600" dirty="0">
                <a:latin typeface="Arial" charset="0"/>
                <a:cs typeface="Arial" charset="0"/>
              </a:rPr>
            </a:br>
            <a:r>
              <a:rPr lang="en-GB" altLang="cs-CZ" sz="1600" dirty="0">
                <a:latin typeface="Arial" charset="0"/>
                <a:cs typeface="Arial" charset="0"/>
              </a:rPr>
              <a:t>port</a:t>
            </a:r>
            <a:r>
              <a:rPr lang="cs-CZ" altLang="cs-CZ" sz="1600" dirty="0">
                <a:latin typeface="Arial" charset="0"/>
                <a:cs typeface="Arial" charset="0"/>
              </a:rPr>
              <a:t>y</a:t>
            </a:r>
            <a:r>
              <a:rPr lang="en-GB" altLang="cs-CZ" sz="1600" dirty="0">
                <a:latin typeface="Arial" charset="0"/>
                <a:cs typeface="Arial" charset="0"/>
              </a:rPr>
              <a:t> </a:t>
            </a:r>
            <a:r>
              <a:rPr lang="en-GB" altLang="cs-CZ" sz="1600" dirty="0" err="1">
                <a:latin typeface="Arial" charset="0"/>
                <a:cs typeface="Arial" charset="0"/>
              </a:rPr>
              <a:t>na</a:t>
            </a:r>
            <a:r>
              <a:rPr lang="en-GB" altLang="cs-CZ" sz="1600" dirty="0">
                <a:latin typeface="Arial" charset="0"/>
                <a:cs typeface="Arial" charset="0"/>
              </a:rPr>
              <a:t> </a:t>
            </a:r>
            <a:r>
              <a:rPr lang="cs-CZ" altLang="cs-CZ" sz="1600" dirty="0">
                <a:latin typeface="Arial" charset="0"/>
                <a:cs typeface="Arial" charset="0"/>
              </a:rPr>
              <a:t>z</a:t>
            </a:r>
            <a:r>
              <a:rPr lang="en-GB" altLang="cs-CZ" sz="1600" dirty="0" err="1">
                <a:latin typeface="Arial" charset="0"/>
                <a:cs typeface="Arial" charset="0"/>
              </a:rPr>
              <a:t>adn</a:t>
            </a:r>
            <a:r>
              <a:rPr lang="cs-CZ" altLang="cs-CZ" sz="1600" dirty="0">
                <a:latin typeface="Arial" charset="0"/>
                <a:cs typeface="Arial" charset="0"/>
              </a:rPr>
              <a:t>í</a:t>
            </a:r>
            <a:r>
              <a:rPr lang="en-GB" altLang="cs-CZ" sz="1600" dirty="0">
                <a:latin typeface="Arial" charset="0"/>
                <a:cs typeface="Arial" charset="0"/>
              </a:rPr>
              <a:t>m </a:t>
            </a:r>
            <a:r>
              <a:rPr lang="en-GB" altLang="cs-CZ" sz="1600" dirty="0" err="1">
                <a:latin typeface="Arial" charset="0"/>
                <a:cs typeface="Arial" charset="0"/>
              </a:rPr>
              <a:t>panelu</a:t>
            </a:r>
            <a:endParaRPr lang="en-GB" altLang="cs-CZ" sz="1600" dirty="0">
              <a:latin typeface="Arial" charset="0"/>
              <a:cs typeface="Arial" charset="0"/>
            </a:endParaRP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AV uživatelsky přívětivé rozhraní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předpřipravené konfigurační profily pro Dante a NDI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Nastavitelný tichý, bez-ventilátorový režim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ERPS Ring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podpora </a:t>
            </a:r>
            <a:r>
              <a:rPr lang="cs-CZ" altLang="cs-CZ" sz="1600" dirty="0" err="1">
                <a:latin typeface="Arial" charset="0"/>
                <a:cs typeface="Arial" charset="0"/>
              </a:rPr>
              <a:t>CloudViewerPro</a:t>
            </a:r>
            <a:r>
              <a:rPr lang="cs-CZ" altLang="cs-CZ" sz="1600" dirty="0">
                <a:latin typeface="Arial" charset="0"/>
                <a:cs typeface="Arial" charset="0"/>
              </a:rPr>
              <a:t>, NMS</a:t>
            </a:r>
            <a:endParaRPr lang="cs-CZ" altLang="zh-TW" sz="1600" dirty="0">
              <a:latin typeface="Arial" charset="0"/>
              <a:cs typeface="Arial" charset="0"/>
            </a:endParaRP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altLang="zh-TW" sz="1600" dirty="0">
              <a:latin typeface="Arial" charset="0"/>
              <a:cs typeface="Arial" charset="0"/>
            </a:endParaRPr>
          </a:p>
          <a:p>
            <a:pPr marL="0">
              <a:spcBef>
                <a:spcPct val="0"/>
              </a:spcBef>
              <a:buNone/>
              <a:defRPr/>
            </a:pPr>
            <a:r>
              <a:rPr lang="cs-CZ" altLang="zh-TW" sz="1600" dirty="0">
                <a:latin typeface="Arial" charset="0"/>
                <a:cs typeface="Arial" charset="0"/>
              </a:rPr>
              <a:t>…stoji stejně jako jiný spravovatelný  </a:t>
            </a:r>
            <a:r>
              <a:rPr lang="cs-CZ" altLang="zh-TW" sz="1600" dirty="0" err="1">
                <a:latin typeface="Arial" charset="0"/>
                <a:cs typeface="Arial" charset="0"/>
              </a:rPr>
              <a:t>PoE</a:t>
            </a:r>
            <a:r>
              <a:rPr lang="cs-CZ" altLang="zh-TW" sz="1600" dirty="0">
                <a:latin typeface="Arial" charset="0"/>
                <a:cs typeface="Arial" charset="0"/>
              </a:rPr>
              <a:t>+ 450W switch, např. GS-4210-16UP8T4X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0FC39F6-BEBC-6FD3-3982-EB3AA911015E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Pro AV switch</a:t>
            </a:r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id="{B61719ED-F22A-9029-7101-4210630B40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996952"/>
            <a:ext cx="3991746" cy="1214502"/>
          </a:xfrm>
          <a:prstGeom prst="rect">
            <a:avLst/>
          </a:prstGeom>
        </p:spPr>
      </p:pic>
      <p:pic>
        <p:nvPicPr>
          <p:cNvPr id="8" name="圖片 3">
            <a:extLst>
              <a:ext uri="{FF2B5EF4-FFF2-40B4-BE49-F238E27FC236}">
                <a16:creationId xmlns:a16="http://schemas.microsoft.com/office/drawing/2014/main" id="{1CCAC720-2A89-616B-7B18-27D9CEEFD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6" y="1556792"/>
            <a:ext cx="6460369" cy="591609"/>
          </a:xfrm>
          <a:prstGeom prst="rect">
            <a:avLst/>
          </a:prstGeom>
        </p:spPr>
      </p:pic>
      <p:pic>
        <p:nvPicPr>
          <p:cNvPr id="11" name="圖片 16">
            <a:extLst>
              <a:ext uri="{FF2B5EF4-FFF2-40B4-BE49-F238E27FC236}">
                <a16:creationId xmlns:a16="http://schemas.microsoft.com/office/drawing/2014/main" id="{9286672B-DB53-2250-7A13-599A974F15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5" y="2234939"/>
            <a:ext cx="6460370" cy="5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7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01363-AB8F-0AC0-824E-1AF7D91119D8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Wi-Fi </a:t>
            </a:r>
            <a:r>
              <a:rPr lang="cs-CZ" altLang="cs-CZ" b="1" dirty="0" err="1">
                <a:solidFill>
                  <a:srgbClr val="953735"/>
                </a:solidFill>
              </a:rPr>
              <a:t>HaLow</a:t>
            </a:r>
            <a:r>
              <a:rPr lang="cs-CZ" altLang="cs-CZ" b="1" dirty="0">
                <a:solidFill>
                  <a:srgbClr val="953735"/>
                </a:solidFill>
              </a:rPr>
              <a:t> 802.11ah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1CF2673B-1DB3-99ED-D0BE-21B667A4B1EB}"/>
              </a:ext>
            </a:extLst>
          </p:cNvPr>
          <p:cNvSpPr txBox="1"/>
          <p:nvPr/>
        </p:nvSpPr>
        <p:spPr>
          <a:xfrm>
            <a:off x="335360" y="1349805"/>
            <a:ext cx="117373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lang="cs-CZ" sz="2400" b="1" dirty="0"/>
              <a:t>Wi-Fi v sub-GHz pásmu, EU 863-868 MHz</a:t>
            </a:r>
            <a:endParaRPr lang="en-GB" sz="2400" b="1" dirty="0"/>
          </a:p>
          <a:p>
            <a:pPr algn="ctr">
              <a:defRPr sz="2000"/>
            </a:pPr>
            <a:r>
              <a:rPr lang="cs-CZ" sz="2400" b="1" dirty="0" err="1"/>
              <a:t>High</a:t>
            </a:r>
            <a:r>
              <a:rPr lang="cs-CZ" sz="2400" b="1" dirty="0"/>
              <a:t> </a:t>
            </a:r>
            <a:r>
              <a:rPr lang="cs-CZ" sz="2400" b="1" dirty="0" err="1"/>
              <a:t>efficiency</a:t>
            </a:r>
            <a:r>
              <a:rPr lang="cs-CZ" sz="2400" b="1" dirty="0"/>
              <a:t>, </a:t>
            </a:r>
            <a:r>
              <a:rPr lang="cs-CZ" sz="2400" b="1" dirty="0" err="1"/>
              <a:t>Low</a:t>
            </a:r>
            <a:r>
              <a:rPr lang="cs-CZ" sz="2400" b="1" dirty="0"/>
              <a:t> </a:t>
            </a:r>
            <a:r>
              <a:rPr lang="cs-CZ" sz="2400" b="1" dirty="0" err="1"/>
              <a:t>frequency</a:t>
            </a:r>
            <a:r>
              <a:rPr lang="en-GB" sz="2400" b="1" dirty="0"/>
              <a:t> = </a:t>
            </a:r>
            <a:r>
              <a:rPr lang="en-GB" sz="2400" b="1" dirty="0" err="1"/>
              <a:t>HaLow</a:t>
            </a:r>
            <a:endParaRPr lang="cs-CZ" altLang="cs-CZ" sz="2400" b="1" dirty="0"/>
          </a:p>
          <a:p>
            <a:pPr>
              <a:defRPr sz="2000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dirty="0"/>
              <a:t>Konfigurace a užívání identické Wi-Fi 4 (802.11n): SSID, MAC, MCS, režimy AP a STA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dirty="0"/>
              <a:t>OFDM modulace, </a:t>
            </a:r>
            <a:r>
              <a:rPr lang="en-GB" dirty="0"/>
              <a:t>r</a:t>
            </a:r>
            <a:r>
              <a:rPr lang="cs-CZ" dirty="0" err="1"/>
              <a:t>yc</a:t>
            </a:r>
            <a:r>
              <a:rPr lang="en-GB" dirty="0" err="1"/>
              <a:t>hlostn</a:t>
            </a:r>
            <a:r>
              <a:rPr lang="cs-CZ" dirty="0"/>
              <a:t>í</a:t>
            </a:r>
            <a:r>
              <a:rPr lang="en-GB" dirty="0"/>
              <a:t> </a:t>
            </a:r>
            <a:r>
              <a:rPr lang="en-GB" dirty="0" err="1"/>
              <a:t>profily</a:t>
            </a:r>
            <a:r>
              <a:rPr lang="en-GB" dirty="0"/>
              <a:t> </a:t>
            </a:r>
            <a:r>
              <a:rPr lang="cs-CZ" dirty="0"/>
              <a:t>MCS0–MCS9 (BPSK až 256-QAM)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dirty="0"/>
              <a:t>Dosah: stovky metrů až km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dirty="0"/>
              <a:t>Lepší průchodnost zdmi než 2,4GHz, cca. 2x lepší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dirty="0"/>
              <a:t>Propustnost: 0,3</a:t>
            </a:r>
            <a:r>
              <a:rPr lang="en-GB" dirty="0"/>
              <a:t>~4Mb/s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dirty="0"/>
              <a:t>Bezpečnost: WPA2/WPA3 – stejné mechanismy jako u běžné Wi-Fi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dirty="0"/>
              <a:t>Roaming </a:t>
            </a:r>
            <a:r>
              <a:rPr lang="pl-PL" dirty="0"/>
              <a:t>podobně jako u 802.11n, dle SSID a síly signalu</a:t>
            </a:r>
            <a:r>
              <a:rPr lang="en-GB" dirty="0"/>
              <a:t>; AP je </a:t>
            </a:r>
            <a:r>
              <a:rPr lang="en-GB" dirty="0" err="1"/>
              <a:t>pou</a:t>
            </a:r>
            <a:r>
              <a:rPr lang="cs-CZ" dirty="0"/>
              <a:t>žitelné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cs-CZ" dirty="0"/>
              <a:t>v roli opakovače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pl-PL" dirty="0"/>
              <a:t>Stejná MAC vrstva, CSMA/CA, RTS/CTS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pl-PL" dirty="0"/>
              <a:t>na rozdíl od LoRa nepotřebuje „bránu”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pl-PL" dirty="0"/>
              <a:t>přímo  podporuje IPv4, IPv6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pl-PL" dirty="0"/>
              <a:t>Fyzický rozdíl: konektor SMA, nikoliv RP-SMA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10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54707B34-A4EB-0B4E-2BE7-36D70570C71F}"/>
              </a:ext>
            </a:extLst>
          </p:cNvPr>
          <p:cNvSpPr txBox="1"/>
          <p:nvPr/>
        </p:nvSpPr>
        <p:spPr>
          <a:xfrm>
            <a:off x="335360" y="1340768"/>
            <a:ext cx="117373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lang="cs-CZ" sz="2400" b="1" noProof="0" dirty="0"/>
              <a:t>Specifika použitého frekvenčního pásma 863-868 MHz v EU</a:t>
            </a:r>
          </a:p>
          <a:p>
            <a:pPr>
              <a:defRPr sz="2000"/>
            </a:pPr>
            <a:endParaRPr lang="cs-CZ" noProof="0" dirty="0"/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noProof="0" dirty="0"/>
              <a:t>volné, využití bez individuálního oprávnění;  velmi intenzivně využívané pásmo 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noProof="0" dirty="0"/>
              <a:t>ETSI EN 304 220 (9/2022), VO-R/10/05.2025-5 (článek 15, a1) 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sz="2000" noProof="0" dirty="0"/>
              <a:t>kanály 1/3/5/7/9 = </a:t>
            </a:r>
            <a:r>
              <a:rPr lang="cs-CZ" noProof="0" dirty="0"/>
              <a:t>863,5 / 864,5 / 865,5 / 866,5 / 867,5 MHz</a:t>
            </a:r>
            <a:endParaRPr lang="cs-CZ" sz="2000" noProof="0" dirty="0"/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noProof="0" dirty="0"/>
              <a:t>šířka pásma 1MHz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sz="2000" noProof="0" dirty="0"/>
              <a:t>klíčovací poměr (duty </a:t>
            </a:r>
            <a:r>
              <a:rPr lang="cs-CZ" sz="2000" noProof="0" dirty="0" err="1"/>
              <a:t>cycle</a:t>
            </a:r>
            <a:r>
              <a:rPr lang="cs-CZ" sz="2000" noProof="0" dirty="0"/>
              <a:t>)  AP ≤ 10 %,  STA  ≤ 2,8 %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r>
              <a:rPr lang="cs-CZ" sz="2000" noProof="0" dirty="0"/>
              <a:t>vysílací výkony do 25mW (14dBm) ERP =&gt; směrovou anténou si nepomůžete</a:t>
            </a:r>
          </a:p>
          <a:p>
            <a:pPr marL="285750" indent="-285750">
              <a:buFont typeface="Arial" panose="020B0604020202020204" pitchFamily="34" charset="0"/>
              <a:buChar char="•"/>
              <a:defRPr sz="2000"/>
            </a:pPr>
            <a:endParaRPr lang="cs-CZ" noProof="0" dirty="0"/>
          </a:p>
          <a:p>
            <a:r>
              <a:rPr lang="cs-CZ" sz="2000" noProof="0" dirty="0"/>
              <a:t>Rozdíly oproti zvyklostem z 2,4 GHz anténních systémů: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Útlum koaxiálů není kritický: RG-58 ≈ 30–35 dB/100 m, LMR-400 ≈ 6–9 dB/100 m </a:t>
            </a:r>
            <a:br>
              <a:rPr lang="cs-CZ" sz="1400" noProof="0" dirty="0"/>
            </a:br>
            <a:r>
              <a:rPr lang="cs-CZ" sz="1400" noProof="0" dirty="0"/>
              <a:t>	→ krátké svody RG-58 jsou použitelné, pro delší trasy se vyplatí LMR-400.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Antény jsou jednodušší konstrukce, ale potřebují zemní rovinu:  bez ní prudce klesá účinnost a roste SWR. </a:t>
            </a:r>
            <a:br>
              <a:rPr lang="cs-CZ" sz="1400" noProof="0" dirty="0"/>
            </a:br>
            <a:r>
              <a:rPr lang="cs-CZ" sz="1400" noProof="0" dirty="0"/>
              <a:t>	→ stačí kovová plocha Ø 10–12 cm, anténa svisle.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Směrové antény (</a:t>
            </a:r>
            <a:r>
              <a:rPr lang="cs-CZ" sz="1400" noProof="0" dirty="0" err="1"/>
              <a:t>Yagi</a:t>
            </a:r>
            <a:r>
              <a:rPr lang="cs-CZ" sz="1400" noProof="0" dirty="0"/>
              <a:t> 6–12 </a:t>
            </a:r>
            <a:r>
              <a:rPr lang="cs-CZ" sz="1400" noProof="0" dirty="0" err="1"/>
              <a:t>dBi</a:t>
            </a:r>
            <a:r>
              <a:rPr lang="cs-CZ" sz="1400" noProof="0" dirty="0"/>
              <a:t>): zlepší dosah v ose paprsku, ale je nutné hlídat limit 25 </a:t>
            </a:r>
            <a:r>
              <a:rPr lang="cs-CZ" sz="1400" noProof="0" dirty="0" err="1"/>
              <a:t>mW</a:t>
            </a:r>
            <a:r>
              <a:rPr lang="cs-CZ" sz="1400" noProof="0" dirty="0"/>
              <a:t> ERP. </a:t>
            </a:r>
            <a:br>
              <a:rPr lang="cs-CZ" sz="1400" noProof="0" dirty="0"/>
            </a:br>
            <a:r>
              <a:rPr lang="cs-CZ" sz="1400" noProof="0" dirty="0"/>
              <a:t>	→ ne vždy půjde nastavit TX výkon, takže se snadno překročí legislativní limit.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E0E502B-F251-8060-DABB-3098DBB92D69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b="1" noProof="0" dirty="0">
                <a:solidFill>
                  <a:srgbClr val="953735"/>
                </a:solidFill>
              </a:rPr>
              <a:t>Wi-Fi </a:t>
            </a:r>
            <a:r>
              <a:rPr lang="cs-CZ" b="1" noProof="0" dirty="0" err="1">
                <a:solidFill>
                  <a:srgbClr val="953735"/>
                </a:solidFill>
              </a:rPr>
              <a:t>HaLow</a:t>
            </a:r>
            <a:r>
              <a:rPr lang="cs-CZ" b="1" noProof="0" dirty="0">
                <a:solidFill>
                  <a:srgbClr val="953735"/>
                </a:solidFill>
              </a:rPr>
              <a:t> 802.11ah</a:t>
            </a:r>
          </a:p>
        </p:txBody>
      </p:sp>
    </p:spTree>
    <p:extLst>
      <p:ext uri="{BB962C8B-B14F-4D97-AF65-F5344CB8AC3E}">
        <p14:creationId xmlns:p14="http://schemas.microsoft.com/office/powerpoint/2010/main" val="40964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EDE08-6419-11D2-1BD9-01594A20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18D10A6E-F03B-BFC9-BBFF-18BAB6A52FA4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Wi-Fi </a:t>
            </a:r>
            <a:r>
              <a:rPr lang="cs-CZ" altLang="cs-CZ" b="1" dirty="0" err="1">
                <a:solidFill>
                  <a:srgbClr val="953735"/>
                </a:solidFill>
              </a:rPr>
              <a:t>HaLow</a:t>
            </a:r>
            <a:r>
              <a:rPr lang="cs-CZ" altLang="cs-CZ" b="1" dirty="0">
                <a:solidFill>
                  <a:srgbClr val="953735"/>
                </a:solidFill>
              </a:rPr>
              <a:t> 802.11ah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58391C2-4076-AE07-A64C-2565F726489E}"/>
              </a:ext>
            </a:extLst>
          </p:cNvPr>
          <p:cNvSpPr txBox="1">
            <a:spLocks/>
          </p:cNvSpPr>
          <p:nvPr/>
        </p:nvSpPr>
        <p:spPr bwMode="auto">
          <a:xfrm>
            <a:off x="335360" y="1556792"/>
            <a:ext cx="8928992" cy="4320480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HLB-100-EU868</a:t>
            </a:r>
          </a:p>
          <a:p>
            <a:pPr marL="301625" indent="-285750" algn="just">
              <a:defRPr/>
            </a:pPr>
            <a:r>
              <a:rPr lang="en-GB" sz="1600" dirty="0"/>
              <a:t>802.11ah </a:t>
            </a:r>
            <a:r>
              <a:rPr lang="en-GB" sz="1600" dirty="0" err="1"/>
              <a:t>Halow</a:t>
            </a:r>
            <a:r>
              <a:rPr lang="en-GB" sz="1600" dirty="0"/>
              <a:t> Wi-Fi Bridge/Station </a:t>
            </a:r>
            <a:endParaRPr lang="cs-CZ" sz="1600" dirty="0"/>
          </a:p>
          <a:p>
            <a:pPr marL="301625" indent="-285750" algn="just">
              <a:defRPr/>
            </a:pPr>
            <a:r>
              <a:rPr lang="en-GB" sz="1600" dirty="0"/>
              <a:t>1</a:t>
            </a:r>
            <a:r>
              <a:rPr lang="cs-CZ" sz="1600" dirty="0"/>
              <a:t>x</a:t>
            </a:r>
            <a:r>
              <a:rPr lang="en-GB" sz="1600" dirty="0"/>
              <a:t> 10/100</a:t>
            </a:r>
            <a:r>
              <a:rPr lang="cs-CZ" sz="1600" dirty="0"/>
              <a:t>Base-</a:t>
            </a:r>
            <a:r>
              <a:rPr lang="en-GB" sz="1600" dirty="0"/>
              <a:t>TX</a:t>
            </a:r>
            <a:r>
              <a:rPr lang="cs-CZ" sz="1600" dirty="0"/>
              <a:t>,</a:t>
            </a:r>
            <a:r>
              <a:rPr lang="en-GB" sz="1600" dirty="0"/>
              <a:t> RJ45</a:t>
            </a:r>
            <a:endParaRPr lang="cs-CZ" sz="1600" dirty="0"/>
          </a:p>
          <a:p>
            <a:pPr marL="301625" indent="-285750" algn="just">
              <a:defRPr/>
            </a:pPr>
            <a:r>
              <a:rPr lang="en-GB" sz="1600" dirty="0"/>
              <a:t>1</a:t>
            </a:r>
            <a:r>
              <a:rPr lang="cs-CZ" sz="1600" dirty="0"/>
              <a:t>x</a:t>
            </a:r>
            <a:r>
              <a:rPr lang="en-GB" sz="1600" dirty="0"/>
              <a:t> RS485</a:t>
            </a:r>
            <a:r>
              <a:rPr lang="cs-CZ" sz="1600" dirty="0"/>
              <a:t>, zářezová svorkovnice</a:t>
            </a:r>
          </a:p>
          <a:p>
            <a:pPr marL="301625" indent="-285750" algn="just">
              <a:defRPr/>
            </a:pPr>
            <a:r>
              <a:rPr lang="en-US" altLang="zh-TW" sz="1600" dirty="0"/>
              <a:t>-20</a:t>
            </a:r>
            <a:r>
              <a:rPr lang="en-GB" altLang="zh-TW" sz="1600" dirty="0"/>
              <a:t>~</a:t>
            </a:r>
            <a:r>
              <a:rPr lang="en-US" altLang="zh-TW" sz="1600" dirty="0"/>
              <a:t>60℃, </a:t>
            </a:r>
            <a:r>
              <a:rPr lang="en-US" altLang="zh-TW" sz="1600" dirty="0" err="1"/>
              <a:t>kovov</a:t>
            </a:r>
            <a:r>
              <a:rPr lang="cs-CZ" altLang="zh-TW" sz="1600" dirty="0"/>
              <a:t>á skříňka, žádná pohyblivá část</a:t>
            </a:r>
            <a:endParaRPr lang="en-US" altLang="zh-TW" sz="1600" dirty="0"/>
          </a:p>
          <a:p>
            <a:pPr marL="301625" indent="-285750" algn="just">
              <a:defRPr/>
            </a:pPr>
            <a:r>
              <a:rPr lang="cs-CZ" sz="1600" dirty="0"/>
              <a:t>Web management (HTTPS i HTTP), grafický </a:t>
            </a:r>
            <a:r>
              <a:rPr lang="cs-CZ" sz="1600" dirty="0" err="1"/>
              <a:t>wizard</a:t>
            </a:r>
            <a:r>
              <a:rPr lang="cs-CZ" sz="1600" dirty="0"/>
              <a:t> </a:t>
            </a:r>
          </a:p>
          <a:p>
            <a:pPr marL="301625" indent="-285750" algn="just">
              <a:defRPr/>
            </a:pPr>
            <a:r>
              <a:rPr lang="cs-CZ" sz="1600" dirty="0"/>
              <a:t>Režimy </a:t>
            </a:r>
            <a:r>
              <a:rPr lang="en-GB" sz="1600" dirty="0"/>
              <a:t> AP/Station/Gateway</a:t>
            </a:r>
            <a:endParaRPr lang="cs-CZ" sz="1600" dirty="0"/>
          </a:p>
          <a:p>
            <a:pPr marL="301625" indent="-285750" algn="just">
              <a:defRPr/>
            </a:pPr>
            <a:r>
              <a:rPr lang="en-GB" sz="1600" dirty="0"/>
              <a:t>Modbus TCP</a:t>
            </a:r>
            <a:r>
              <a:rPr lang="cs-CZ" sz="1600" dirty="0"/>
              <a:t> Slave (server)</a:t>
            </a:r>
          </a:p>
          <a:p>
            <a:pPr marL="301625" indent="-285750" algn="just">
              <a:defRPr/>
            </a:pPr>
            <a:r>
              <a:rPr lang="cs-CZ" sz="1600" dirty="0"/>
              <a:t>Podporuje integraci do </a:t>
            </a:r>
            <a:r>
              <a:rPr lang="en-GB" sz="1600" dirty="0"/>
              <a:t>NMS-500</a:t>
            </a:r>
            <a:r>
              <a:rPr lang="cs-CZ" sz="1600" dirty="0"/>
              <a:t>, podporuje </a:t>
            </a:r>
            <a:r>
              <a:rPr lang="en-GB" sz="1600" dirty="0" err="1"/>
              <a:t>CloudViewerPro</a:t>
            </a:r>
            <a:endParaRPr lang="cs-CZ" altLang="zh-TW" sz="1600" dirty="0">
              <a:latin typeface="Arial" charset="0"/>
              <a:cs typeface="Arial" charset="0"/>
            </a:endParaRPr>
          </a:p>
        </p:txBody>
      </p:sp>
      <p:pic>
        <p:nvPicPr>
          <p:cNvPr id="5" name="圖片 13">
            <a:extLst>
              <a:ext uri="{FF2B5EF4-FFF2-40B4-BE49-F238E27FC236}">
                <a16:creationId xmlns:a16="http://schemas.microsoft.com/office/drawing/2014/main" id="{F6C5EF80-74F0-A40B-D500-806336A422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564"/>
          <a:stretch/>
        </p:blipFill>
        <p:spPr>
          <a:xfrm rot="16200000">
            <a:off x="10382319" y="1035718"/>
            <a:ext cx="658714" cy="1742519"/>
          </a:xfrm>
          <a:prstGeom prst="rect">
            <a:avLst/>
          </a:prstGeom>
        </p:spPr>
      </p:pic>
      <p:pic>
        <p:nvPicPr>
          <p:cNvPr id="6" name="圖片 2">
            <a:extLst>
              <a:ext uri="{FF2B5EF4-FFF2-40B4-BE49-F238E27FC236}">
                <a16:creationId xmlns:a16="http://schemas.microsoft.com/office/drawing/2014/main" id="{63186E5E-079B-2678-71F2-F5F82CC99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04"/>
          <a:stretch/>
        </p:blipFill>
        <p:spPr>
          <a:xfrm rot="5400000">
            <a:off x="10378908" y="2016575"/>
            <a:ext cx="665536" cy="17425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0590F5-D641-9910-B3CC-8CB9923F5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335864"/>
            <a:ext cx="1926340" cy="24384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98C707-B47C-BDCC-44D6-B2B3E74EA8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33" y="4905609"/>
            <a:ext cx="4395225" cy="17038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0D6B52B-1249-3E42-0744-D6176759D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73" y="3811375"/>
            <a:ext cx="4379985" cy="10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8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B4E02-933D-0E17-B5F1-CBB2ED8CD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062F83CD-7195-BFB3-E709-4CEB0460ED85}"/>
              </a:ext>
            </a:extLst>
          </p:cNvPr>
          <p:cNvCxnSpPr>
            <a:cxnSpLocks/>
            <a:endCxn id="94" idx="18"/>
          </p:cNvCxnSpPr>
          <p:nvPr/>
        </p:nvCxnSpPr>
        <p:spPr>
          <a:xfrm>
            <a:off x="7472675" y="5799545"/>
            <a:ext cx="2166731" cy="2027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blouk 81">
            <a:extLst>
              <a:ext uri="{FF2B5EF4-FFF2-40B4-BE49-F238E27FC236}">
                <a16:creationId xmlns:a16="http://schemas.microsoft.com/office/drawing/2014/main" id="{AD809597-16F0-7994-4E1E-F0C07E221049}"/>
              </a:ext>
            </a:extLst>
          </p:cNvPr>
          <p:cNvSpPr/>
          <p:nvPr/>
        </p:nvSpPr>
        <p:spPr>
          <a:xfrm rot="16200000">
            <a:off x="5111489" y="2661538"/>
            <a:ext cx="2966369" cy="2161098"/>
          </a:xfrm>
          <a:prstGeom prst="arc">
            <a:avLst>
              <a:gd name="adj1" fmla="val 16200000"/>
              <a:gd name="adj2" fmla="val 5293594"/>
            </a:avLst>
          </a:prstGeom>
          <a:ln w="50800">
            <a:solidFill>
              <a:srgbClr val="FFC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17DE5922-B191-D670-CDDF-8B03232ACCBA}"/>
              </a:ext>
            </a:extLst>
          </p:cNvPr>
          <p:cNvCxnSpPr>
            <a:cxnSpLocks/>
          </p:cNvCxnSpPr>
          <p:nvPr/>
        </p:nvCxnSpPr>
        <p:spPr>
          <a:xfrm>
            <a:off x="3055185" y="4195706"/>
            <a:ext cx="36928" cy="13644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C98A160D-34FC-FBB6-8AE9-D61E0F4B8517}"/>
              </a:ext>
            </a:extLst>
          </p:cNvPr>
          <p:cNvCxnSpPr>
            <a:cxnSpLocks/>
          </p:cNvCxnSpPr>
          <p:nvPr/>
        </p:nvCxnSpPr>
        <p:spPr>
          <a:xfrm>
            <a:off x="5334315" y="4127430"/>
            <a:ext cx="36928" cy="13644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22E2B4F3-5779-2FB3-1D5E-626192552832}"/>
              </a:ext>
            </a:extLst>
          </p:cNvPr>
          <p:cNvCxnSpPr>
            <a:cxnSpLocks/>
          </p:cNvCxnSpPr>
          <p:nvPr/>
        </p:nvCxnSpPr>
        <p:spPr>
          <a:xfrm flipV="1">
            <a:off x="7956838" y="2764131"/>
            <a:ext cx="3603939" cy="3936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20F785D5-4E03-4DD8-DA5B-BA585152B1B9}"/>
              </a:ext>
            </a:extLst>
          </p:cNvPr>
          <p:cNvCxnSpPr>
            <a:cxnSpLocks/>
          </p:cNvCxnSpPr>
          <p:nvPr/>
        </p:nvCxnSpPr>
        <p:spPr>
          <a:xfrm flipV="1">
            <a:off x="8120350" y="4128027"/>
            <a:ext cx="3432293" cy="1026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1CD4D395-05DF-F133-B2AF-0C81E45A4F4C}"/>
              </a:ext>
            </a:extLst>
          </p:cNvPr>
          <p:cNvCxnSpPr>
            <a:cxnSpLocks/>
          </p:cNvCxnSpPr>
          <p:nvPr/>
        </p:nvCxnSpPr>
        <p:spPr>
          <a:xfrm>
            <a:off x="639356" y="4127430"/>
            <a:ext cx="2447825" cy="728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1">
            <a:extLst>
              <a:ext uri="{FF2B5EF4-FFF2-40B4-BE49-F238E27FC236}">
                <a16:creationId xmlns:a16="http://schemas.microsoft.com/office/drawing/2014/main" id="{5AEE1466-71AD-7CF5-6046-8D20EAC6BC09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Wi-Fi </a:t>
            </a:r>
            <a:r>
              <a:rPr lang="cs-CZ" altLang="cs-CZ" b="1" dirty="0" err="1">
                <a:solidFill>
                  <a:srgbClr val="953735"/>
                </a:solidFill>
              </a:rPr>
              <a:t>HaLow</a:t>
            </a:r>
            <a:r>
              <a:rPr lang="cs-CZ" altLang="cs-CZ" b="1" dirty="0">
                <a:solidFill>
                  <a:srgbClr val="953735"/>
                </a:solidFill>
              </a:rPr>
              <a:t> 802.11ah</a:t>
            </a:r>
            <a:br>
              <a:rPr lang="cs-CZ" altLang="cs-CZ" b="1" dirty="0">
                <a:solidFill>
                  <a:srgbClr val="953735"/>
                </a:solidFill>
              </a:rPr>
            </a:br>
            <a:r>
              <a:rPr lang="cs-CZ" sz="2000" dirty="0"/>
              <a:t>příklad nasazení pro </a:t>
            </a:r>
            <a:r>
              <a:rPr lang="cs-CZ" sz="2000" dirty="0" err="1"/>
              <a:t>ModBus</a:t>
            </a:r>
            <a:r>
              <a:rPr lang="cs-CZ" sz="2000" dirty="0"/>
              <a:t> RTU a TCP</a:t>
            </a:r>
            <a:endParaRPr lang="cs-CZ" altLang="cs-CZ" sz="2000" b="1" dirty="0">
              <a:solidFill>
                <a:srgbClr val="953735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ACF6D4F-FD77-F97D-0B1C-69D3BFC67CAF}"/>
              </a:ext>
            </a:extLst>
          </p:cNvPr>
          <p:cNvSpPr txBox="1">
            <a:spLocks/>
          </p:cNvSpPr>
          <p:nvPr/>
        </p:nvSpPr>
        <p:spPr bwMode="auto">
          <a:xfrm>
            <a:off x="180079" y="1317839"/>
            <a:ext cx="5040560" cy="1440160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LAN, TCP</a:t>
            </a:r>
          </a:p>
          <a:p>
            <a:pPr marL="301625" indent="-285750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RS485, RTU</a:t>
            </a:r>
          </a:p>
          <a:p>
            <a:pPr marL="301625" indent="-285750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RF 868MHz	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br>
              <a:rPr lang="cs-CZ" altLang="cs-CZ" sz="1600" b="1" dirty="0">
                <a:solidFill>
                  <a:srgbClr val="000000"/>
                </a:solidFill>
              </a:rPr>
            </a:br>
            <a:endParaRPr lang="cs-CZ" altLang="cs-CZ" sz="1600" b="1" dirty="0">
              <a:solidFill>
                <a:srgbClr val="000000"/>
              </a:solidFill>
            </a:endParaRPr>
          </a:p>
        </p:txBody>
      </p:sp>
      <p:pic>
        <p:nvPicPr>
          <p:cNvPr id="2" name="Picture 168" descr="drives">
            <a:extLst>
              <a:ext uri="{FF2B5EF4-FFF2-40B4-BE49-F238E27FC236}">
                <a16:creationId xmlns:a16="http://schemas.microsoft.com/office/drawing/2014/main" id="{47E630FD-F2BB-AA00-83E5-2F8921A6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6" y="4979121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B2BD6D-207C-23AE-5EB3-EB79AE255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8" y="3115140"/>
            <a:ext cx="1023954" cy="12961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049C5CB-910C-D6A6-2C4D-6158C0E9D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06" y="3174250"/>
            <a:ext cx="1023954" cy="1296144"/>
          </a:xfrm>
          <a:prstGeom prst="rect">
            <a:avLst/>
          </a:prstGeom>
        </p:spPr>
      </p:pic>
      <p:pic>
        <p:nvPicPr>
          <p:cNvPr id="10" name="Picture 168" descr="drives">
            <a:extLst>
              <a:ext uri="{FF2B5EF4-FFF2-40B4-BE49-F238E27FC236}">
                <a16:creationId xmlns:a16="http://schemas.microsoft.com/office/drawing/2014/main" id="{274F50FF-AAAF-7F11-67AE-B5882A28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288" y="2122573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0" descr="computer">
            <a:extLst>
              <a:ext uri="{FF2B5EF4-FFF2-40B4-BE49-F238E27FC236}">
                <a16:creationId xmlns:a16="http://schemas.microsoft.com/office/drawing/2014/main" id="{1569EA74-6F86-0812-07EF-EBB6DC20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0" y="3785123"/>
            <a:ext cx="735173" cy="69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1142D70-4CC4-0DE0-0485-3AF990312431}"/>
              </a:ext>
            </a:extLst>
          </p:cNvPr>
          <p:cNvSpPr txBox="1"/>
          <p:nvPr/>
        </p:nvSpPr>
        <p:spPr>
          <a:xfrm>
            <a:off x="2443372" y="2772287"/>
            <a:ext cx="815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STA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B60C4DB-D30C-4AF0-E335-A90AC25383BD}"/>
              </a:ext>
            </a:extLst>
          </p:cNvPr>
          <p:cNvSpPr txBox="1"/>
          <p:nvPr/>
        </p:nvSpPr>
        <p:spPr>
          <a:xfrm>
            <a:off x="5549534" y="4240083"/>
            <a:ext cx="815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AP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03B8A36-5E74-6C22-1996-050501EAF66F}"/>
              </a:ext>
            </a:extLst>
          </p:cNvPr>
          <p:cNvSpPr txBox="1"/>
          <p:nvPr/>
        </p:nvSpPr>
        <p:spPr>
          <a:xfrm>
            <a:off x="8148080" y="2411756"/>
            <a:ext cx="815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STA</a:t>
            </a:r>
          </a:p>
        </p:txBody>
      </p:sp>
      <p:grpSp>
        <p:nvGrpSpPr>
          <p:cNvPr id="17" name="Group 153">
            <a:extLst>
              <a:ext uri="{FF2B5EF4-FFF2-40B4-BE49-F238E27FC236}">
                <a16:creationId xmlns:a16="http://schemas.microsoft.com/office/drawing/2014/main" id="{550FDEED-32CE-5A40-8095-CCD3327837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38730" y="3869462"/>
            <a:ext cx="914400" cy="661987"/>
            <a:chOff x="470" y="447"/>
            <a:chExt cx="576" cy="417"/>
          </a:xfrm>
        </p:grpSpPr>
        <p:sp>
          <p:nvSpPr>
            <p:cNvPr id="18" name="AutoShape 152">
              <a:extLst>
                <a:ext uri="{FF2B5EF4-FFF2-40B4-BE49-F238E27FC236}">
                  <a16:creationId xmlns:a16="http://schemas.microsoft.com/office/drawing/2014/main" id="{F81E8F04-7C9F-DF66-31D3-A9D5488015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0" y="447"/>
              <a:ext cx="57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54">
              <a:extLst>
                <a:ext uri="{FF2B5EF4-FFF2-40B4-BE49-F238E27FC236}">
                  <a16:creationId xmlns:a16="http://schemas.microsoft.com/office/drawing/2014/main" id="{51BCF9AE-1C55-5090-7E50-D272B8A5E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613"/>
              <a:ext cx="286" cy="252"/>
            </a:xfrm>
            <a:custGeom>
              <a:avLst/>
              <a:gdLst>
                <a:gd name="T0" fmla="*/ 286 w 286"/>
                <a:gd name="T1" fmla="*/ 0 h 252"/>
                <a:gd name="T2" fmla="*/ 286 w 286"/>
                <a:gd name="T3" fmla="*/ 85 h 252"/>
                <a:gd name="T4" fmla="*/ 0 w 286"/>
                <a:gd name="T5" fmla="*/ 252 h 252"/>
                <a:gd name="T6" fmla="*/ 0 w 286"/>
                <a:gd name="T7" fmla="*/ 166 h 252"/>
                <a:gd name="T8" fmla="*/ 286 w 286"/>
                <a:gd name="T9" fmla="*/ 0 h 252"/>
                <a:gd name="T10" fmla="*/ 286 w 286"/>
                <a:gd name="T11" fmla="*/ 0 h 252"/>
                <a:gd name="T12" fmla="*/ 286 w 286"/>
                <a:gd name="T13" fmla="*/ 0 h 252"/>
                <a:gd name="T14" fmla="*/ 286 w 286"/>
                <a:gd name="T15" fmla="*/ 0 h 252"/>
                <a:gd name="T16" fmla="*/ 286 w 286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6"/>
                <a:gd name="T28" fmla="*/ 0 h 252"/>
                <a:gd name="T29" fmla="*/ 286 w 286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6" h="252">
                  <a:moveTo>
                    <a:pt x="286" y="0"/>
                  </a:moveTo>
                  <a:lnTo>
                    <a:pt x="286" y="85"/>
                  </a:lnTo>
                  <a:lnTo>
                    <a:pt x="0" y="252"/>
                  </a:lnTo>
                  <a:lnTo>
                    <a:pt x="0" y="16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55">
              <a:extLst>
                <a:ext uri="{FF2B5EF4-FFF2-40B4-BE49-F238E27FC236}">
                  <a16:creationId xmlns:a16="http://schemas.microsoft.com/office/drawing/2014/main" id="{9585FA4E-319D-3AD8-E4D3-E9D00A3BB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613"/>
              <a:ext cx="288" cy="252"/>
            </a:xfrm>
            <a:custGeom>
              <a:avLst/>
              <a:gdLst>
                <a:gd name="T0" fmla="*/ 288 w 288"/>
                <a:gd name="T1" fmla="*/ 166 h 252"/>
                <a:gd name="T2" fmla="*/ 288 w 288"/>
                <a:gd name="T3" fmla="*/ 252 h 252"/>
                <a:gd name="T4" fmla="*/ 0 w 288"/>
                <a:gd name="T5" fmla="*/ 85 h 252"/>
                <a:gd name="T6" fmla="*/ 0 w 288"/>
                <a:gd name="T7" fmla="*/ 0 h 252"/>
                <a:gd name="T8" fmla="*/ 288 w 288"/>
                <a:gd name="T9" fmla="*/ 166 h 252"/>
                <a:gd name="T10" fmla="*/ 288 w 288"/>
                <a:gd name="T11" fmla="*/ 166 h 252"/>
                <a:gd name="T12" fmla="*/ 288 w 288"/>
                <a:gd name="T13" fmla="*/ 166 h 252"/>
                <a:gd name="T14" fmla="*/ 288 w 288"/>
                <a:gd name="T15" fmla="*/ 166 h 252"/>
                <a:gd name="T16" fmla="*/ 288 w 288"/>
                <a:gd name="T17" fmla="*/ 166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252"/>
                <a:gd name="T29" fmla="*/ 288 w 288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252">
                  <a:moveTo>
                    <a:pt x="288" y="166"/>
                  </a:moveTo>
                  <a:lnTo>
                    <a:pt x="288" y="252"/>
                  </a:lnTo>
                  <a:lnTo>
                    <a:pt x="0" y="85"/>
                  </a:lnTo>
                  <a:lnTo>
                    <a:pt x="0" y="0"/>
                  </a:lnTo>
                  <a:lnTo>
                    <a:pt x="288" y="166"/>
                  </a:lnTo>
                  <a:close/>
                </a:path>
              </a:pathLst>
            </a:custGeom>
            <a:solidFill>
              <a:srgbClr val="364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6">
              <a:extLst>
                <a:ext uri="{FF2B5EF4-FFF2-40B4-BE49-F238E27FC236}">
                  <a16:creationId xmlns:a16="http://schemas.microsoft.com/office/drawing/2014/main" id="{BCDD16A1-B1C8-4416-DA56-10599154A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447"/>
              <a:ext cx="574" cy="332"/>
            </a:xfrm>
            <a:custGeom>
              <a:avLst/>
              <a:gdLst>
                <a:gd name="T0" fmla="*/ 574 w 574"/>
                <a:gd name="T1" fmla="*/ 166 h 332"/>
                <a:gd name="T2" fmla="*/ 288 w 574"/>
                <a:gd name="T3" fmla="*/ 332 h 332"/>
                <a:gd name="T4" fmla="*/ 0 w 574"/>
                <a:gd name="T5" fmla="*/ 166 h 332"/>
                <a:gd name="T6" fmla="*/ 286 w 574"/>
                <a:gd name="T7" fmla="*/ 0 h 332"/>
                <a:gd name="T8" fmla="*/ 574 w 574"/>
                <a:gd name="T9" fmla="*/ 166 h 332"/>
                <a:gd name="T10" fmla="*/ 574 w 574"/>
                <a:gd name="T11" fmla="*/ 166 h 332"/>
                <a:gd name="T12" fmla="*/ 574 w 574"/>
                <a:gd name="T13" fmla="*/ 166 h 332"/>
                <a:gd name="T14" fmla="*/ 574 w 574"/>
                <a:gd name="T15" fmla="*/ 166 h 332"/>
                <a:gd name="T16" fmla="*/ 574 w 574"/>
                <a:gd name="T17" fmla="*/ 166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4"/>
                <a:gd name="T28" fmla="*/ 0 h 332"/>
                <a:gd name="T29" fmla="*/ 574 w 574"/>
                <a:gd name="T30" fmla="*/ 332 h 3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4" h="332">
                  <a:moveTo>
                    <a:pt x="574" y="166"/>
                  </a:moveTo>
                  <a:lnTo>
                    <a:pt x="288" y="332"/>
                  </a:lnTo>
                  <a:lnTo>
                    <a:pt x="0" y="166"/>
                  </a:lnTo>
                  <a:lnTo>
                    <a:pt x="286" y="0"/>
                  </a:lnTo>
                  <a:lnTo>
                    <a:pt x="574" y="166"/>
                  </a:lnTo>
                  <a:close/>
                </a:path>
              </a:pathLst>
            </a:custGeom>
            <a:solidFill>
              <a:srgbClr val="4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C4D53FAF-7F13-2E82-0661-9F65332AC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" y="495"/>
              <a:ext cx="416" cy="241"/>
            </a:xfrm>
            <a:custGeom>
              <a:avLst/>
              <a:gdLst>
                <a:gd name="T0" fmla="*/ 20 w 785"/>
                <a:gd name="T1" fmla="*/ 14 h 457"/>
                <a:gd name="T2" fmla="*/ 22 w 785"/>
                <a:gd name="T3" fmla="*/ 15 h 457"/>
                <a:gd name="T4" fmla="*/ 16 w 785"/>
                <a:gd name="T5" fmla="*/ 18 h 457"/>
                <a:gd name="T6" fmla="*/ 11 w 785"/>
                <a:gd name="T7" fmla="*/ 15 h 457"/>
                <a:gd name="T8" fmla="*/ 12 w 785"/>
                <a:gd name="T9" fmla="*/ 14 h 457"/>
                <a:gd name="T10" fmla="*/ 15 w 785"/>
                <a:gd name="T11" fmla="*/ 16 h 457"/>
                <a:gd name="T12" fmla="*/ 15 w 785"/>
                <a:gd name="T13" fmla="*/ 13 h 457"/>
                <a:gd name="T14" fmla="*/ 12 w 785"/>
                <a:gd name="T15" fmla="*/ 12 h 457"/>
                <a:gd name="T16" fmla="*/ 11 w 785"/>
                <a:gd name="T17" fmla="*/ 10 h 457"/>
                <a:gd name="T18" fmla="*/ 5 w 785"/>
                <a:gd name="T19" fmla="*/ 10 h 457"/>
                <a:gd name="T20" fmla="*/ 7 w 785"/>
                <a:gd name="T21" fmla="*/ 12 h 457"/>
                <a:gd name="T22" fmla="*/ 6 w 785"/>
                <a:gd name="T23" fmla="*/ 13 h 457"/>
                <a:gd name="T24" fmla="*/ 0 w 785"/>
                <a:gd name="T25" fmla="*/ 9 h 457"/>
                <a:gd name="T26" fmla="*/ 6 w 785"/>
                <a:gd name="T27" fmla="*/ 6 h 457"/>
                <a:gd name="T28" fmla="*/ 7 w 785"/>
                <a:gd name="T29" fmla="*/ 7 h 457"/>
                <a:gd name="T30" fmla="*/ 5 w 785"/>
                <a:gd name="T31" fmla="*/ 8 h 457"/>
                <a:gd name="T32" fmla="*/ 10 w 785"/>
                <a:gd name="T33" fmla="*/ 8 h 457"/>
                <a:gd name="T34" fmla="*/ 12 w 785"/>
                <a:gd name="T35" fmla="*/ 7 h 457"/>
                <a:gd name="T36" fmla="*/ 15 w 785"/>
                <a:gd name="T37" fmla="*/ 6 h 457"/>
                <a:gd name="T38" fmla="*/ 15 w 785"/>
                <a:gd name="T39" fmla="*/ 3 h 457"/>
                <a:gd name="T40" fmla="*/ 13 w 785"/>
                <a:gd name="T41" fmla="*/ 4 h 457"/>
                <a:gd name="T42" fmla="*/ 11 w 785"/>
                <a:gd name="T43" fmla="*/ 3 h 457"/>
                <a:gd name="T44" fmla="*/ 17 w 785"/>
                <a:gd name="T45" fmla="*/ 0 h 457"/>
                <a:gd name="T46" fmla="*/ 22 w 785"/>
                <a:gd name="T47" fmla="*/ 3 h 457"/>
                <a:gd name="T48" fmla="*/ 21 w 785"/>
                <a:gd name="T49" fmla="*/ 4 h 457"/>
                <a:gd name="T50" fmla="*/ 18 w 785"/>
                <a:gd name="T51" fmla="*/ 3 h 457"/>
                <a:gd name="T52" fmla="*/ 18 w 785"/>
                <a:gd name="T53" fmla="*/ 6 h 457"/>
                <a:gd name="T54" fmla="*/ 21 w 785"/>
                <a:gd name="T55" fmla="*/ 7 h 457"/>
                <a:gd name="T56" fmla="*/ 23 w 785"/>
                <a:gd name="T57" fmla="*/ 8 h 457"/>
                <a:gd name="T58" fmla="*/ 28 w 785"/>
                <a:gd name="T59" fmla="*/ 8 h 457"/>
                <a:gd name="T60" fmla="*/ 25 w 785"/>
                <a:gd name="T61" fmla="*/ 7 h 457"/>
                <a:gd name="T62" fmla="*/ 27 w 785"/>
                <a:gd name="T63" fmla="*/ 6 h 457"/>
                <a:gd name="T64" fmla="*/ 33 w 785"/>
                <a:gd name="T65" fmla="*/ 9 h 457"/>
                <a:gd name="T66" fmla="*/ 27 w 785"/>
                <a:gd name="T67" fmla="*/ 12 h 457"/>
                <a:gd name="T68" fmla="*/ 25 w 785"/>
                <a:gd name="T69" fmla="*/ 12 h 457"/>
                <a:gd name="T70" fmla="*/ 28 w 785"/>
                <a:gd name="T71" fmla="*/ 10 h 457"/>
                <a:gd name="T72" fmla="*/ 23 w 785"/>
                <a:gd name="T73" fmla="*/ 10 h 457"/>
                <a:gd name="T74" fmla="*/ 21 w 785"/>
                <a:gd name="T75" fmla="*/ 12 h 457"/>
                <a:gd name="T76" fmla="*/ 17 w 785"/>
                <a:gd name="T77" fmla="*/ 13 h 457"/>
                <a:gd name="T78" fmla="*/ 17 w 785"/>
                <a:gd name="T79" fmla="*/ 16 h 457"/>
                <a:gd name="T80" fmla="*/ 20 w 785"/>
                <a:gd name="T81" fmla="*/ 14 h 457"/>
                <a:gd name="T82" fmla="*/ 20 w 785"/>
                <a:gd name="T83" fmla="*/ 14 h 457"/>
                <a:gd name="T84" fmla="*/ 20 w 785"/>
                <a:gd name="T85" fmla="*/ 14 h 457"/>
                <a:gd name="T86" fmla="*/ 14 w 785"/>
                <a:gd name="T87" fmla="*/ 11 h 457"/>
                <a:gd name="T88" fmla="*/ 19 w 785"/>
                <a:gd name="T89" fmla="*/ 11 h 457"/>
                <a:gd name="T90" fmla="*/ 19 w 785"/>
                <a:gd name="T91" fmla="*/ 8 h 457"/>
                <a:gd name="T92" fmla="*/ 14 w 785"/>
                <a:gd name="T93" fmla="*/ 8 h 457"/>
                <a:gd name="T94" fmla="*/ 14 w 785"/>
                <a:gd name="T95" fmla="*/ 11 h 4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5"/>
                <a:gd name="T145" fmla="*/ 0 h 457"/>
                <a:gd name="T146" fmla="*/ 785 w 785"/>
                <a:gd name="T147" fmla="*/ 457 h 4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5" h="457">
                  <a:moveTo>
                    <a:pt x="483" y="356"/>
                  </a:moveTo>
                  <a:cubicBezTo>
                    <a:pt x="523" y="379"/>
                    <a:pt x="523" y="379"/>
                    <a:pt x="523" y="379"/>
                  </a:cubicBezTo>
                  <a:cubicBezTo>
                    <a:pt x="389" y="457"/>
                    <a:pt x="389" y="457"/>
                    <a:pt x="389" y="457"/>
                  </a:cubicBezTo>
                  <a:cubicBezTo>
                    <a:pt x="255" y="379"/>
                    <a:pt x="255" y="379"/>
                    <a:pt x="255" y="379"/>
                  </a:cubicBezTo>
                  <a:cubicBezTo>
                    <a:pt x="295" y="356"/>
                    <a:pt x="295" y="356"/>
                    <a:pt x="295" y="356"/>
                  </a:cubicBezTo>
                  <a:cubicBezTo>
                    <a:pt x="356" y="391"/>
                    <a:pt x="356" y="391"/>
                    <a:pt x="356" y="391"/>
                  </a:cubicBezTo>
                  <a:cubicBezTo>
                    <a:pt x="356" y="313"/>
                    <a:pt x="356" y="313"/>
                    <a:pt x="356" y="313"/>
                  </a:cubicBezTo>
                  <a:cubicBezTo>
                    <a:pt x="330" y="309"/>
                    <a:pt x="306" y="302"/>
                    <a:pt x="286" y="290"/>
                  </a:cubicBezTo>
                  <a:cubicBezTo>
                    <a:pt x="266" y="279"/>
                    <a:pt x="253" y="264"/>
                    <a:pt x="246" y="249"/>
                  </a:cubicBezTo>
                  <a:cubicBezTo>
                    <a:pt x="113" y="249"/>
                    <a:pt x="113" y="249"/>
                    <a:pt x="113" y="249"/>
                  </a:cubicBezTo>
                  <a:cubicBezTo>
                    <a:pt x="174" y="285"/>
                    <a:pt x="174" y="285"/>
                    <a:pt x="174" y="285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9" y="194"/>
                    <a:pt x="263" y="178"/>
                    <a:pt x="286" y="165"/>
                  </a:cubicBezTo>
                  <a:cubicBezTo>
                    <a:pt x="309" y="151"/>
                    <a:pt x="339" y="143"/>
                    <a:pt x="369" y="140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08" y="101"/>
                    <a:pt x="308" y="101"/>
                    <a:pt x="308" y="101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536" y="78"/>
                    <a:pt x="536" y="78"/>
                    <a:pt x="536" y="78"/>
                  </a:cubicBezTo>
                  <a:cubicBezTo>
                    <a:pt x="496" y="101"/>
                    <a:pt x="496" y="101"/>
                    <a:pt x="496" y="101"/>
                  </a:cubicBezTo>
                  <a:cubicBezTo>
                    <a:pt x="435" y="66"/>
                    <a:pt x="435" y="66"/>
                    <a:pt x="435" y="66"/>
                  </a:cubicBezTo>
                  <a:cubicBezTo>
                    <a:pt x="435" y="87"/>
                    <a:pt x="435" y="117"/>
                    <a:pt x="435" y="142"/>
                  </a:cubicBezTo>
                  <a:cubicBezTo>
                    <a:pt x="460" y="146"/>
                    <a:pt x="483" y="154"/>
                    <a:pt x="502" y="165"/>
                  </a:cubicBezTo>
                  <a:cubicBezTo>
                    <a:pt x="521" y="176"/>
                    <a:pt x="534" y="190"/>
                    <a:pt x="541" y="204"/>
                  </a:cubicBezTo>
                  <a:cubicBezTo>
                    <a:pt x="672" y="204"/>
                    <a:pt x="672" y="204"/>
                    <a:pt x="672" y="204"/>
                  </a:cubicBezTo>
                  <a:cubicBezTo>
                    <a:pt x="611" y="169"/>
                    <a:pt x="611" y="169"/>
                    <a:pt x="611" y="169"/>
                  </a:cubicBezTo>
                  <a:cubicBezTo>
                    <a:pt x="650" y="145"/>
                    <a:pt x="650" y="145"/>
                    <a:pt x="650" y="145"/>
                  </a:cubicBezTo>
                  <a:cubicBezTo>
                    <a:pt x="785" y="223"/>
                    <a:pt x="785" y="223"/>
                    <a:pt x="785" y="223"/>
                  </a:cubicBezTo>
                  <a:cubicBezTo>
                    <a:pt x="651" y="301"/>
                    <a:pt x="651" y="301"/>
                    <a:pt x="651" y="301"/>
                  </a:cubicBezTo>
                  <a:cubicBezTo>
                    <a:pt x="611" y="278"/>
                    <a:pt x="611" y="278"/>
                    <a:pt x="611" y="278"/>
                  </a:cubicBezTo>
                  <a:cubicBezTo>
                    <a:pt x="672" y="242"/>
                    <a:pt x="672" y="242"/>
                    <a:pt x="672" y="242"/>
                  </a:cubicBezTo>
                  <a:cubicBezTo>
                    <a:pt x="637" y="242"/>
                    <a:pt x="587" y="242"/>
                    <a:pt x="545" y="242"/>
                  </a:cubicBezTo>
                  <a:cubicBezTo>
                    <a:pt x="540" y="260"/>
                    <a:pt x="526" y="277"/>
                    <a:pt x="502" y="290"/>
                  </a:cubicBezTo>
                  <a:cubicBezTo>
                    <a:pt x="480" y="303"/>
                    <a:pt x="451" y="312"/>
                    <a:pt x="422" y="315"/>
                  </a:cubicBezTo>
                  <a:cubicBezTo>
                    <a:pt x="422" y="391"/>
                    <a:pt x="422" y="391"/>
                    <a:pt x="422" y="391"/>
                  </a:cubicBezTo>
                  <a:cubicBezTo>
                    <a:pt x="483" y="356"/>
                    <a:pt x="483" y="356"/>
                    <a:pt x="483" y="356"/>
                  </a:cubicBezTo>
                  <a:cubicBezTo>
                    <a:pt x="483" y="356"/>
                    <a:pt x="483" y="356"/>
                    <a:pt x="483" y="356"/>
                  </a:cubicBezTo>
                  <a:cubicBezTo>
                    <a:pt x="483" y="356"/>
                    <a:pt x="483" y="356"/>
                    <a:pt x="483" y="356"/>
                  </a:cubicBezTo>
                  <a:close/>
                  <a:moveTo>
                    <a:pt x="338" y="260"/>
                  </a:moveTo>
                  <a:cubicBezTo>
                    <a:pt x="369" y="278"/>
                    <a:pt x="419" y="278"/>
                    <a:pt x="450" y="260"/>
                  </a:cubicBezTo>
                  <a:cubicBezTo>
                    <a:pt x="481" y="242"/>
                    <a:pt x="481" y="213"/>
                    <a:pt x="450" y="195"/>
                  </a:cubicBezTo>
                  <a:cubicBezTo>
                    <a:pt x="419" y="177"/>
                    <a:pt x="368" y="177"/>
                    <a:pt x="338" y="195"/>
                  </a:cubicBezTo>
                  <a:cubicBezTo>
                    <a:pt x="307" y="213"/>
                    <a:pt x="307" y="242"/>
                    <a:pt x="338" y="260"/>
                  </a:cubicBezTo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58">
              <a:extLst>
                <a:ext uri="{FF2B5EF4-FFF2-40B4-BE49-F238E27FC236}">
                  <a16:creationId xmlns:a16="http://schemas.microsoft.com/office/drawing/2014/main" id="{F234A7AA-5A6E-6B43-8C27-F843AD3210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" y="489"/>
              <a:ext cx="416" cy="241"/>
            </a:xfrm>
            <a:custGeom>
              <a:avLst/>
              <a:gdLst>
                <a:gd name="T0" fmla="*/ 20 w 785"/>
                <a:gd name="T1" fmla="*/ 14 h 456"/>
                <a:gd name="T2" fmla="*/ 22 w 785"/>
                <a:gd name="T3" fmla="*/ 16 h 456"/>
                <a:gd name="T4" fmla="*/ 16 w 785"/>
                <a:gd name="T5" fmla="*/ 18 h 456"/>
                <a:gd name="T6" fmla="*/ 11 w 785"/>
                <a:gd name="T7" fmla="*/ 16 h 456"/>
                <a:gd name="T8" fmla="*/ 12 w 785"/>
                <a:gd name="T9" fmla="*/ 14 h 456"/>
                <a:gd name="T10" fmla="*/ 15 w 785"/>
                <a:gd name="T11" fmla="*/ 16 h 456"/>
                <a:gd name="T12" fmla="*/ 15 w 785"/>
                <a:gd name="T13" fmla="*/ 13 h 456"/>
                <a:gd name="T14" fmla="*/ 12 w 785"/>
                <a:gd name="T15" fmla="*/ 12 h 456"/>
                <a:gd name="T16" fmla="*/ 11 w 785"/>
                <a:gd name="T17" fmla="*/ 11 h 456"/>
                <a:gd name="T18" fmla="*/ 5 w 785"/>
                <a:gd name="T19" fmla="*/ 11 h 456"/>
                <a:gd name="T20" fmla="*/ 7 w 785"/>
                <a:gd name="T21" fmla="*/ 12 h 456"/>
                <a:gd name="T22" fmla="*/ 6 w 785"/>
                <a:gd name="T23" fmla="*/ 13 h 456"/>
                <a:gd name="T24" fmla="*/ 0 w 785"/>
                <a:gd name="T25" fmla="*/ 10 h 456"/>
                <a:gd name="T26" fmla="*/ 6 w 785"/>
                <a:gd name="T27" fmla="*/ 6 h 456"/>
                <a:gd name="T28" fmla="*/ 7 w 785"/>
                <a:gd name="T29" fmla="*/ 7 h 456"/>
                <a:gd name="T30" fmla="*/ 5 w 785"/>
                <a:gd name="T31" fmla="*/ 8 h 456"/>
                <a:gd name="T32" fmla="*/ 10 w 785"/>
                <a:gd name="T33" fmla="*/ 8 h 456"/>
                <a:gd name="T34" fmla="*/ 12 w 785"/>
                <a:gd name="T35" fmla="*/ 7 h 456"/>
                <a:gd name="T36" fmla="*/ 15 w 785"/>
                <a:gd name="T37" fmla="*/ 6 h 456"/>
                <a:gd name="T38" fmla="*/ 15 w 785"/>
                <a:gd name="T39" fmla="*/ 3 h 456"/>
                <a:gd name="T40" fmla="*/ 13 w 785"/>
                <a:gd name="T41" fmla="*/ 4 h 456"/>
                <a:gd name="T42" fmla="*/ 11 w 785"/>
                <a:gd name="T43" fmla="*/ 3 h 456"/>
                <a:gd name="T44" fmla="*/ 17 w 785"/>
                <a:gd name="T45" fmla="*/ 0 h 456"/>
                <a:gd name="T46" fmla="*/ 22 w 785"/>
                <a:gd name="T47" fmla="*/ 3 h 456"/>
                <a:gd name="T48" fmla="*/ 21 w 785"/>
                <a:gd name="T49" fmla="*/ 4 h 456"/>
                <a:gd name="T50" fmla="*/ 18 w 785"/>
                <a:gd name="T51" fmla="*/ 3 h 456"/>
                <a:gd name="T52" fmla="*/ 18 w 785"/>
                <a:gd name="T53" fmla="*/ 6 h 456"/>
                <a:gd name="T54" fmla="*/ 21 w 785"/>
                <a:gd name="T55" fmla="*/ 7 h 456"/>
                <a:gd name="T56" fmla="*/ 23 w 785"/>
                <a:gd name="T57" fmla="*/ 8 h 456"/>
                <a:gd name="T58" fmla="*/ 28 w 785"/>
                <a:gd name="T59" fmla="*/ 8 h 456"/>
                <a:gd name="T60" fmla="*/ 25 w 785"/>
                <a:gd name="T61" fmla="*/ 7 h 456"/>
                <a:gd name="T62" fmla="*/ 27 w 785"/>
                <a:gd name="T63" fmla="*/ 6 h 456"/>
                <a:gd name="T64" fmla="*/ 33 w 785"/>
                <a:gd name="T65" fmla="*/ 9 h 456"/>
                <a:gd name="T66" fmla="*/ 27 w 785"/>
                <a:gd name="T67" fmla="*/ 12 h 456"/>
                <a:gd name="T68" fmla="*/ 25 w 785"/>
                <a:gd name="T69" fmla="*/ 12 h 456"/>
                <a:gd name="T70" fmla="*/ 28 w 785"/>
                <a:gd name="T71" fmla="*/ 10 h 456"/>
                <a:gd name="T72" fmla="*/ 23 w 785"/>
                <a:gd name="T73" fmla="*/ 10 h 456"/>
                <a:gd name="T74" fmla="*/ 21 w 785"/>
                <a:gd name="T75" fmla="*/ 12 h 456"/>
                <a:gd name="T76" fmla="*/ 17 w 785"/>
                <a:gd name="T77" fmla="*/ 13 h 456"/>
                <a:gd name="T78" fmla="*/ 17 w 785"/>
                <a:gd name="T79" fmla="*/ 16 h 456"/>
                <a:gd name="T80" fmla="*/ 20 w 785"/>
                <a:gd name="T81" fmla="*/ 14 h 456"/>
                <a:gd name="T82" fmla="*/ 20 w 785"/>
                <a:gd name="T83" fmla="*/ 14 h 456"/>
                <a:gd name="T84" fmla="*/ 20 w 785"/>
                <a:gd name="T85" fmla="*/ 14 h 456"/>
                <a:gd name="T86" fmla="*/ 14 w 785"/>
                <a:gd name="T87" fmla="*/ 11 h 456"/>
                <a:gd name="T88" fmla="*/ 19 w 785"/>
                <a:gd name="T89" fmla="*/ 11 h 456"/>
                <a:gd name="T90" fmla="*/ 19 w 785"/>
                <a:gd name="T91" fmla="*/ 8 h 456"/>
                <a:gd name="T92" fmla="*/ 14 w 785"/>
                <a:gd name="T93" fmla="*/ 8 h 456"/>
                <a:gd name="T94" fmla="*/ 14 w 785"/>
                <a:gd name="T95" fmla="*/ 11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5"/>
                <a:gd name="T145" fmla="*/ 0 h 456"/>
                <a:gd name="T146" fmla="*/ 785 w 785"/>
                <a:gd name="T147" fmla="*/ 456 h 4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5" h="456">
                  <a:moveTo>
                    <a:pt x="483" y="355"/>
                  </a:moveTo>
                  <a:cubicBezTo>
                    <a:pt x="523" y="379"/>
                    <a:pt x="523" y="379"/>
                    <a:pt x="523" y="379"/>
                  </a:cubicBezTo>
                  <a:cubicBezTo>
                    <a:pt x="389" y="456"/>
                    <a:pt x="389" y="456"/>
                    <a:pt x="389" y="456"/>
                  </a:cubicBezTo>
                  <a:cubicBezTo>
                    <a:pt x="255" y="379"/>
                    <a:pt x="255" y="379"/>
                    <a:pt x="255" y="379"/>
                  </a:cubicBezTo>
                  <a:cubicBezTo>
                    <a:pt x="295" y="355"/>
                    <a:pt x="295" y="355"/>
                    <a:pt x="295" y="355"/>
                  </a:cubicBezTo>
                  <a:cubicBezTo>
                    <a:pt x="356" y="391"/>
                    <a:pt x="356" y="391"/>
                    <a:pt x="356" y="391"/>
                  </a:cubicBezTo>
                  <a:cubicBezTo>
                    <a:pt x="356" y="313"/>
                    <a:pt x="356" y="313"/>
                    <a:pt x="356" y="313"/>
                  </a:cubicBezTo>
                  <a:cubicBezTo>
                    <a:pt x="330" y="309"/>
                    <a:pt x="306" y="301"/>
                    <a:pt x="286" y="290"/>
                  </a:cubicBezTo>
                  <a:cubicBezTo>
                    <a:pt x="266" y="278"/>
                    <a:pt x="253" y="264"/>
                    <a:pt x="246" y="249"/>
                  </a:cubicBezTo>
                  <a:cubicBezTo>
                    <a:pt x="113" y="249"/>
                    <a:pt x="113" y="249"/>
                    <a:pt x="113" y="249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74" y="175"/>
                    <a:pt x="174" y="175"/>
                    <a:pt x="174" y="175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9" y="194"/>
                    <a:pt x="263" y="178"/>
                    <a:pt x="286" y="165"/>
                  </a:cubicBezTo>
                  <a:cubicBezTo>
                    <a:pt x="309" y="151"/>
                    <a:pt x="339" y="143"/>
                    <a:pt x="369" y="140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08" y="101"/>
                    <a:pt x="308" y="101"/>
                    <a:pt x="308" y="101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536" y="78"/>
                    <a:pt x="536" y="78"/>
                    <a:pt x="536" y="78"/>
                  </a:cubicBezTo>
                  <a:cubicBezTo>
                    <a:pt x="496" y="101"/>
                    <a:pt x="496" y="101"/>
                    <a:pt x="496" y="101"/>
                  </a:cubicBezTo>
                  <a:cubicBezTo>
                    <a:pt x="435" y="65"/>
                    <a:pt x="435" y="65"/>
                    <a:pt x="435" y="65"/>
                  </a:cubicBezTo>
                  <a:cubicBezTo>
                    <a:pt x="435" y="87"/>
                    <a:pt x="435" y="117"/>
                    <a:pt x="435" y="142"/>
                  </a:cubicBezTo>
                  <a:cubicBezTo>
                    <a:pt x="460" y="146"/>
                    <a:pt x="483" y="154"/>
                    <a:pt x="502" y="165"/>
                  </a:cubicBezTo>
                  <a:cubicBezTo>
                    <a:pt x="521" y="176"/>
                    <a:pt x="534" y="189"/>
                    <a:pt x="541" y="204"/>
                  </a:cubicBezTo>
                  <a:cubicBezTo>
                    <a:pt x="672" y="204"/>
                    <a:pt x="672" y="204"/>
                    <a:pt x="672" y="204"/>
                  </a:cubicBezTo>
                  <a:cubicBezTo>
                    <a:pt x="611" y="168"/>
                    <a:pt x="611" y="168"/>
                    <a:pt x="611" y="168"/>
                  </a:cubicBezTo>
                  <a:cubicBezTo>
                    <a:pt x="650" y="145"/>
                    <a:pt x="650" y="145"/>
                    <a:pt x="650" y="145"/>
                  </a:cubicBezTo>
                  <a:cubicBezTo>
                    <a:pt x="785" y="223"/>
                    <a:pt x="785" y="223"/>
                    <a:pt x="785" y="223"/>
                  </a:cubicBezTo>
                  <a:cubicBezTo>
                    <a:pt x="651" y="300"/>
                    <a:pt x="651" y="300"/>
                    <a:pt x="651" y="300"/>
                  </a:cubicBezTo>
                  <a:cubicBezTo>
                    <a:pt x="611" y="277"/>
                    <a:pt x="611" y="277"/>
                    <a:pt x="611" y="277"/>
                  </a:cubicBezTo>
                  <a:cubicBezTo>
                    <a:pt x="672" y="242"/>
                    <a:pt x="672" y="242"/>
                    <a:pt x="672" y="242"/>
                  </a:cubicBezTo>
                  <a:cubicBezTo>
                    <a:pt x="637" y="242"/>
                    <a:pt x="587" y="242"/>
                    <a:pt x="545" y="242"/>
                  </a:cubicBezTo>
                  <a:cubicBezTo>
                    <a:pt x="540" y="259"/>
                    <a:pt x="526" y="276"/>
                    <a:pt x="502" y="290"/>
                  </a:cubicBezTo>
                  <a:cubicBezTo>
                    <a:pt x="480" y="303"/>
                    <a:pt x="451" y="311"/>
                    <a:pt x="422" y="314"/>
                  </a:cubicBezTo>
                  <a:cubicBezTo>
                    <a:pt x="422" y="391"/>
                    <a:pt x="422" y="391"/>
                    <a:pt x="422" y="391"/>
                  </a:cubicBezTo>
                  <a:cubicBezTo>
                    <a:pt x="483" y="355"/>
                    <a:pt x="483" y="355"/>
                    <a:pt x="483" y="355"/>
                  </a:cubicBezTo>
                  <a:cubicBezTo>
                    <a:pt x="483" y="355"/>
                    <a:pt x="483" y="355"/>
                    <a:pt x="483" y="355"/>
                  </a:cubicBezTo>
                  <a:cubicBezTo>
                    <a:pt x="483" y="355"/>
                    <a:pt x="483" y="355"/>
                    <a:pt x="483" y="355"/>
                  </a:cubicBezTo>
                  <a:close/>
                  <a:moveTo>
                    <a:pt x="338" y="260"/>
                  </a:moveTo>
                  <a:cubicBezTo>
                    <a:pt x="369" y="278"/>
                    <a:pt x="419" y="278"/>
                    <a:pt x="450" y="260"/>
                  </a:cubicBezTo>
                  <a:cubicBezTo>
                    <a:pt x="481" y="242"/>
                    <a:pt x="481" y="213"/>
                    <a:pt x="450" y="195"/>
                  </a:cubicBezTo>
                  <a:cubicBezTo>
                    <a:pt x="419" y="177"/>
                    <a:pt x="368" y="177"/>
                    <a:pt x="338" y="195"/>
                  </a:cubicBezTo>
                  <a:cubicBezTo>
                    <a:pt x="307" y="213"/>
                    <a:pt x="307" y="242"/>
                    <a:pt x="338" y="2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59">
              <a:extLst>
                <a:ext uri="{FF2B5EF4-FFF2-40B4-BE49-F238E27FC236}">
                  <a16:creationId xmlns:a16="http://schemas.microsoft.com/office/drawing/2014/main" id="{7552C3C1-E0AB-AD01-A382-1FBED41C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673"/>
              <a:ext cx="30" cy="48"/>
            </a:xfrm>
            <a:custGeom>
              <a:avLst/>
              <a:gdLst>
                <a:gd name="T0" fmla="*/ 1 w 56"/>
                <a:gd name="T1" fmla="*/ 1 h 92"/>
                <a:gd name="T2" fmla="*/ 2 w 56"/>
                <a:gd name="T3" fmla="*/ 1 h 92"/>
                <a:gd name="T4" fmla="*/ 3 w 56"/>
                <a:gd name="T5" fmla="*/ 2 h 92"/>
                <a:gd name="T6" fmla="*/ 2 w 56"/>
                <a:gd name="T7" fmla="*/ 2 h 92"/>
                <a:gd name="T8" fmla="*/ 1 w 56"/>
                <a:gd name="T9" fmla="*/ 1 h 92"/>
                <a:gd name="T10" fmla="*/ 1 w 56"/>
                <a:gd name="T11" fmla="*/ 1 h 92"/>
                <a:gd name="T12" fmla="*/ 1 w 56"/>
                <a:gd name="T13" fmla="*/ 1 h 92"/>
                <a:gd name="T14" fmla="*/ 1 w 56"/>
                <a:gd name="T15" fmla="*/ 1 h 92"/>
                <a:gd name="T16" fmla="*/ 2 w 56"/>
                <a:gd name="T17" fmla="*/ 2 h 92"/>
                <a:gd name="T18" fmla="*/ 2 w 56"/>
                <a:gd name="T19" fmla="*/ 2 h 92"/>
                <a:gd name="T20" fmla="*/ 3 w 56"/>
                <a:gd name="T21" fmla="*/ 3 h 92"/>
                <a:gd name="T22" fmla="*/ 2 w 56"/>
                <a:gd name="T23" fmla="*/ 4 h 92"/>
                <a:gd name="T24" fmla="*/ 1 w 56"/>
                <a:gd name="T25" fmla="*/ 3 h 92"/>
                <a:gd name="T26" fmla="*/ 1 w 56"/>
                <a:gd name="T27" fmla="*/ 3 h 92"/>
                <a:gd name="T28" fmla="*/ 0 w 56"/>
                <a:gd name="T29" fmla="*/ 2 h 92"/>
                <a:gd name="T30" fmla="*/ 1 w 56"/>
                <a:gd name="T31" fmla="*/ 2 h 92"/>
                <a:gd name="T32" fmla="*/ 1 w 56"/>
                <a:gd name="T33" fmla="*/ 3 h 92"/>
                <a:gd name="T34" fmla="*/ 2 w 56"/>
                <a:gd name="T35" fmla="*/ 3 h 92"/>
                <a:gd name="T36" fmla="*/ 2 w 56"/>
                <a:gd name="T37" fmla="*/ 3 h 92"/>
                <a:gd name="T38" fmla="*/ 2 w 56"/>
                <a:gd name="T39" fmla="*/ 3 h 92"/>
                <a:gd name="T40" fmla="*/ 2 w 56"/>
                <a:gd name="T41" fmla="*/ 2 h 92"/>
                <a:gd name="T42" fmla="*/ 1 w 56"/>
                <a:gd name="T43" fmla="*/ 2 h 92"/>
                <a:gd name="T44" fmla="*/ 1 w 56"/>
                <a:gd name="T45" fmla="*/ 1 h 92"/>
                <a:gd name="T46" fmla="*/ 1 w 56"/>
                <a:gd name="T47" fmla="*/ 1 h 92"/>
                <a:gd name="T48" fmla="*/ 1 w 56"/>
                <a:gd name="T49" fmla="*/ 1 h 92"/>
                <a:gd name="T50" fmla="*/ 1 w 56"/>
                <a:gd name="T51" fmla="*/ 1 h 92"/>
                <a:gd name="T52" fmla="*/ 1 w 56"/>
                <a:gd name="T53" fmla="*/ 1 h 92"/>
                <a:gd name="T54" fmla="*/ 1 w 56"/>
                <a:gd name="T55" fmla="*/ 1 h 92"/>
                <a:gd name="T56" fmla="*/ 1 w 56"/>
                <a:gd name="T57" fmla="*/ 1 h 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92"/>
                <a:gd name="T89" fmla="*/ 56 w 56"/>
                <a:gd name="T90" fmla="*/ 92 h 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92">
                  <a:moveTo>
                    <a:pt x="27" y="5"/>
                  </a:moveTo>
                  <a:cubicBezTo>
                    <a:pt x="35" y="9"/>
                    <a:pt x="41" y="15"/>
                    <a:pt x="46" y="21"/>
                  </a:cubicBezTo>
                  <a:cubicBezTo>
                    <a:pt x="51" y="28"/>
                    <a:pt x="54" y="36"/>
                    <a:pt x="54" y="4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29"/>
                    <a:pt x="35" y="22"/>
                    <a:pt x="27" y="17"/>
                  </a:cubicBezTo>
                  <a:cubicBezTo>
                    <a:pt x="24" y="16"/>
                    <a:pt x="22" y="15"/>
                    <a:pt x="20" y="15"/>
                  </a:cubicBezTo>
                  <a:cubicBezTo>
                    <a:pt x="18" y="16"/>
                    <a:pt x="17" y="17"/>
                    <a:pt x="17" y="20"/>
                  </a:cubicBezTo>
                  <a:cubicBezTo>
                    <a:pt x="17" y="23"/>
                    <a:pt x="18" y="26"/>
                    <a:pt x="20" y="28"/>
                  </a:cubicBezTo>
                  <a:cubicBezTo>
                    <a:pt x="22" y="30"/>
                    <a:pt x="27" y="35"/>
                    <a:pt x="36" y="43"/>
                  </a:cubicBezTo>
                  <a:cubicBezTo>
                    <a:pt x="42" y="48"/>
                    <a:pt x="45" y="52"/>
                    <a:pt x="48" y="55"/>
                  </a:cubicBezTo>
                  <a:cubicBezTo>
                    <a:pt x="53" y="62"/>
                    <a:pt x="56" y="69"/>
                    <a:pt x="56" y="77"/>
                  </a:cubicBezTo>
                  <a:cubicBezTo>
                    <a:pt x="56" y="84"/>
                    <a:pt x="54" y="88"/>
                    <a:pt x="49" y="90"/>
                  </a:cubicBezTo>
                  <a:cubicBezTo>
                    <a:pt x="44" y="92"/>
                    <a:pt x="37" y="90"/>
                    <a:pt x="28" y="85"/>
                  </a:cubicBezTo>
                  <a:cubicBezTo>
                    <a:pt x="20" y="81"/>
                    <a:pt x="14" y="75"/>
                    <a:pt x="9" y="67"/>
                  </a:cubicBezTo>
                  <a:cubicBezTo>
                    <a:pt x="3" y="59"/>
                    <a:pt x="0" y="51"/>
                    <a:pt x="0" y="4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5"/>
                    <a:pt x="16" y="59"/>
                    <a:pt x="19" y="63"/>
                  </a:cubicBezTo>
                  <a:cubicBezTo>
                    <a:pt x="21" y="67"/>
                    <a:pt x="25" y="70"/>
                    <a:pt x="29" y="72"/>
                  </a:cubicBezTo>
                  <a:cubicBezTo>
                    <a:pt x="32" y="74"/>
                    <a:pt x="35" y="75"/>
                    <a:pt x="37" y="75"/>
                  </a:cubicBezTo>
                  <a:cubicBezTo>
                    <a:pt x="40" y="76"/>
                    <a:pt x="42" y="74"/>
                    <a:pt x="42" y="70"/>
                  </a:cubicBezTo>
                  <a:cubicBezTo>
                    <a:pt x="42" y="66"/>
                    <a:pt x="38" y="61"/>
                    <a:pt x="32" y="55"/>
                  </a:cubicBezTo>
                  <a:cubicBezTo>
                    <a:pt x="20" y="44"/>
                    <a:pt x="14" y="38"/>
                    <a:pt x="13" y="37"/>
                  </a:cubicBezTo>
                  <a:cubicBezTo>
                    <a:pt x="6" y="29"/>
                    <a:pt x="2" y="22"/>
                    <a:pt x="2" y="13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5" y="0"/>
                    <a:pt x="21" y="1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60">
              <a:extLst>
                <a:ext uri="{FF2B5EF4-FFF2-40B4-BE49-F238E27FC236}">
                  <a16:creationId xmlns:a16="http://schemas.microsoft.com/office/drawing/2014/main" id="{A3623F2D-8928-43DA-C266-2EE1DDEE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685"/>
              <a:ext cx="46" cy="62"/>
            </a:xfrm>
            <a:custGeom>
              <a:avLst/>
              <a:gdLst>
                <a:gd name="T0" fmla="*/ 46 w 46"/>
                <a:gd name="T1" fmla="*/ 27 h 62"/>
                <a:gd name="T2" fmla="*/ 36 w 46"/>
                <a:gd name="T3" fmla="*/ 62 h 62"/>
                <a:gd name="T4" fmla="*/ 29 w 46"/>
                <a:gd name="T5" fmla="*/ 57 h 62"/>
                <a:gd name="T6" fmla="*/ 23 w 46"/>
                <a:gd name="T7" fmla="*/ 27 h 62"/>
                <a:gd name="T8" fmla="*/ 17 w 46"/>
                <a:gd name="T9" fmla="*/ 51 h 62"/>
                <a:gd name="T10" fmla="*/ 9 w 46"/>
                <a:gd name="T11" fmla="*/ 46 h 62"/>
                <a:gd name="T12" fmla="*/ 0 w 46"/>
                <a:gd name="T13" fmla="*/ 0 h 62"/>
                <a:gd name="T14" fmla="*/ 8 w 46"/>
                <a:gd name="T15" fmla="*/ 5 h 62"/>
                <a:gd name="T16" fmla="*/ 13 w 46"/>
                <a:gd name="T17" fmla="*/ 36 h 62"/>
                <a:gd name="T18" fmla="*/ 19 w 46"/>
                <a:gd name="T19" fmla="*/ 12 h 62"/>
                <a:gd name="T20" fmla="*/ 27 w 46"/>
                <a:gd name="T21" fmla="*/ 16 h 62"/>
                <a:gd name="T22" fmla="*/ 33 w 46"/>
                <a:gd name="T23" fmla="*/ 47 h 62"/>
                <a:gd name="T24" fmla="*/ 38 w 46"/>
                <a:gd name="T25" fmla="*/ 23 h 62"/>
                <a:gd name="T26" fmla="*/ 46 w 46"/>
                <a:gd name="T27" fmla="*/ 27 h 62"/>
                <a:gd name="T28" fmla="*/ 46 w 46"/>
                <a:gd name="T29" fmla="*/ 27 h 62"/>
                <a:gd name="T30" fmla="*/ 46 w 46"/>
                <a:gd name="T31" fmla="*/ 27 h 62"/>
                <a:gd name="T32" fmla="*/ 46 w 46"/>
                <a:gd name="T33" fmla="*/ 27 h 62"/>
                <a:gd name="T34" fmla="*/ 46 w 46"/>
                <a:gd name="T35" fmla="*/ 27 h 62"/>
                <a:gd name="T36" fmla="*/ 46 w 46"/>
                <a:gd name="T37" fmla="*/ 27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62"/>
                <a:gd name="T59" fmla="*/ 46 w 46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62">
                  <a:moveTo>
                    <a:pt x="46" y="27"/>
                  </a:moveTo>
                  <a:lnTo>
                    <a:pt x="36" y="62"/>
                  </a:lnTo>
                  <a:lnTo>
                    <a:pt x="29" y="57"/>
                  </a:lnTo>
                  <a:lnTo>
                    <a:pt x="23" y="27"/>
                  </a:lnTo>
                  <a:lnTo>
                    <a:pt x="17" y="51"/>
                  </a:lnTo>
                  <a:lnTo>
                    <a:pt x="9" y="46"/>
                  </a:lnTo>
                  <a:lnTo>
                    <a:pt x="0" y="0"/>
                  </a:lnTo>
                  <a:lnTo>
                    <a:pt x="8" y="5"/>
                  </a:lnTo>
                  <a:lnTo>
                    <a:pt x="13" y="36"/>
                  </a:lnTo>
                  <a:lnTo>
                    <a:pt x="19" y="12"/>
                  </a:lnTo>
                  <a:lnTo>
                    <a:pt x="27" y="16"/>
                  </a:lnTo>
                  <a:lnTo>
                    <a:pt x="33" y="47"/>
                  </a:lnTo>
                  <a:lnTo>
                    <a:pt x="38" y="23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61">
              <a:extLst>
                <a:ext uri="{FF2B5EF4-FFF2-40B4-BE49-F238E27FC236}">
                  <a16:creationId xmlns:a16="http://schemas.microsoft.com/office/drawing/2014/main" id="{3422CD28-0424-5DF9-7F55-937FF1B95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714"/>
              <a:ext cx="7" cy="45"/>
            </a:xfrm>
            <a:custGeom>
              <a:avLst/>
              <a:gdLst>
                <a:gd name="T0" fmla="*/ 7 w 7"/>
                <a:gd name="T1" fmla="*/ 5 h 45"/>
                <a:gd name="T2" fmla="*/ 7 w 7"/>
                <a:gd name="T3" fmla="*/ 45 h 45"/>
                <a:gd name="T4" fmla="*/ 0 w 7"/>
                <a:gd name="T5" fmla="*/ 41 h 45"/>
                <a:gd name="T6" fmla="*/ 0 w 7"/>
                <a:gd name="T7" fmla="*/ 0 h 45"/>
                <a:gd name="T8" fmla="*/ 7 w 7"/>
                <a:gd name="T9" fmla="*/ 5 h 45"/>
                <a:gd name="T10" fmla="*/ 7 w 7"/>
                <a:gd name="T11" fmla="*/ 5 h 45"/>
                <a:gd name="T12" fmla="*/ 7 w 7"/>
                <a:gd name="T13" fmla="*/ 5 h 45"/>
                <a:gd name="T14" fmla="*/ 7 w 7"/>
                <a:gd name="T15" fmla="*/ 5 h 45"/>
                <a:gd name="T16" fmla="*/ 7 w 7"/>
                <a:gd name="T17" fmla="*/ 5 h 45"/>
                <a:gd name="T18" fmla="*/ 7 w 7"/>
                <a:gd name="T19" fmla="*/ 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5"/>
                <a:gd name="T32" fmla="*/ 7 w 7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5">
                  <a:moveTo>
                    <a:pt x="7" y="5"/>
                  </a:moveTo>
                  <a:lnTo>
                    <a:pt x="7" y="45"/>
                  </a:lnTo>
                  <a:lnTo>
                    <a:pt x="0" y="41"/>
                  </a:lnTo>
                  <a:lnTo>
                    <a:pt x="0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62">
              <a:extLst>
                <a:ext uri="{FF2B5EF4-FFF2-40B4-BE49-F238E27FC236}">
                  <a16:creationId xmlns:a16="http://schemas.microsoft.com/office/drawing/2014/main" id="{88CFE91D-70BF-9B34-3BDB-6E612DD19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721"/>
              <a:ext cx="29" cy="51"/>
            </a:xfrm>
            <a:custGeom>
              <a:avLst/>
              <a:gdLst>
                <a:gd name="T0" fmla="*/ 29 w 29"/>
                <a:gd name="T1" fmla="*/ 17 h 51"/>
                <a:gd name="T2" fmla="*/ 29 w 29"/>
                <a:gd name="T3" fmla="*/ 24 h 51"/>
                <a:gd name="T4" fmla="*/ 19 w 29"/>
                <a:gd name="T5" fmla="*/ 18 h 51"/>
                <a:gd name="T6" fmla="*/ 19 w 29"/>
                <a:gd name="T7" fmla="*/ 51 h 51"/>
                <a:gd name="T8" fmla="*/ 11 w 29"/>
                <a:gd name="T9" fmla="*/ 46 h 51"/>
                <a:gd name="T10" fmla="*/ 11 w 29"/>
                <a:gd name="T11" fmla="*/ 14 h 51"/>
                <a:gd name="T12" fmla="*/ 0 w 29"/>
                <a:gd name="T13" fmla="*/ 7 h 51"/>
                <a:gd name="T14" fmla="*/ 0 w 29"/>
                <a:gd name="T15" fmla="*/ 0 h 51"/>
                <a:gd name="T16" fmla="*/ 29 w 29"/>
                <a:gd name="T17" fmla="*/ 17 h 51"/>
                <a:gd name="T18" fmla="*/ 29 w 29"/>
                <a:gd name="T19" fmla="*/ 17 h 51"/>
                <a:gd name="T20" fmla="*/ 29 w 29"/>
                <a:gd name="T21" fmla="*/ 17 h 51"/>
                <a:gd name="T22" fmla="*/ 29 w 29"/>
                <a:gd name="T23" fmla="*/ 17 h 51"/>
                <a:gd name="T24" fmla="*/ 29 w 29"/>
                <a:gd name="T25" fmla="*/ 17 h 51"/>
                <a:gd name="T26" fmla="*/ 29 w 29"/>
                <a:gd name="T27" fmla="*/ 17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51"/>
                <a:gd name="T44" fmla="*/ 29 w 29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51">
                  <a:moveTo>
                    <a:pt x="29" y="17"/>
                  </a:moveTo>
                  <a:lnTo>
                    <a:pt x="29" y="24"/>
                  </a:lnTo>
                  <a:lnTo>
                    <a:pt x="19" y="18"/>
                  </a:lnTo>
                  <a:lnTo>
                    <a:pt x="19" y="51"/>
                  </a:lnTo>
                  <a:lnTo>
                    <a:pt x="11" y="46"/>
                  </a:lnTo>
                  <a:lnTo>
                    <a:pt x="1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163">
              <a:extLst>
                <a:ext uri="{FF2B5EF4-FFF2-40B4-BE49-F238E27FC236}">
                  <a16:creationId xmlns:a16="http://schemas.microsoft.com/office/drawing/2014/main" id="{89336147-8288-703A-1610-FE70FD1D3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745"/>
              <a:ext cx="33" cy="48"/>
            </a:xfrm>
            <a:custGeom>
              <a:avLst/>
              <a:gdLst>
                <a:gd name="T0" fmla="*/ 2 w 62"/>
                <a:gd name="T1" fmla="*/ 1 h 92"/>
                <a:gd name="T2" fmla="*/ 2 w 62"/>
                <a:gd name="T3" fmla="*/ 1 h 92"/>
                <a:gd name="T4" fmla="*/ 3 w 62"/>
                <a:gd name="T5" fmla="*/ 2 h 92"/>
                <a:gd name="T6" fmla="*/ 2 w 62"/>
                <a:gd name="T7" fmla="*/ 2 h 92"/>
                <a:gd name="T8" fmla="*/ 2 w 62"/>
                <a:gd name="T9" fmla="*/ 1 h 92"/>
                <a:gd name="T10" fmla="*/ 2 w 62"/>
                <a:gd name="T11" fmla="*/ 1 h 92"/>
                <a:gd name="T12" fmla="*/ 1 w 62"/>
                <a:gd name="T13" fmla="*/ 1 h 92"/>
                <a:gd name="T14" fmla="*/ 1 w 62"/>
                <a:gd name="T15" fmla="*/ 2 h 92"/>
                <a:gd name="T16" fmla="*/ 1 w 62"/>
                <a:gd name="T17" fmla="*/ 2 h 92"/>
                <a:gd name="T18" fmla="*/ 2 w 62"/>
                <a:gd name="T19" fmla="*/ 3 h 92"/>
                <a:gd name="T20" fmla="*/ 2 w 62"/>
                <a:gd name="T21" fmla="*/ 3 h 92"/>
                <a:gd name="T22" fmla="*/ 2 w 62"/>
                <a:gd name="T23" fmla="*/ 3 h 92"/>
                <a:gd name="T24" fmla="*/ 3 w 62"/>
                <a:gd name="T25" fmla="*/ 3 h 92"/>
                <a:gd name="T26" fmla="*/ 2 w 62"/>
                <a:gd name="T27" fmla="*/ 4 h 92"/>
                <a:gd name="T28" fmla="*/ 2 w 62"/>
                <a:gd name="T29" fmla="*/ 3 h 92"/>
                <a:gd name="T30" fmla="*/ 1 w 62"/>
                <a:gd name="T31" fmla="*/ 3 h 92"/>
                <a:gd name="T32" fmla="*/ 0 w 62"/>
                <a:gd name="T33" fmla="*/ 1 h 92"/>
                <a:gd name="T34" fmla="*/ 1 w 62"/>
                <a:gd name="T35" fmla="*/ 1 h 92"/>
                <a:gd name="T36" fmla="*/ 2 w 62"/>
                <a:gd name="T37" fmla="*/ 1 h 92"/>
                <a:gd name="T38" fmla="*/ 2 w 62"/>
                <a:gd name="T39" fmla="*/ 1 h 92"/>
                <a:gd name="T40" fmla="*/ 2 w 62"/>
                <a:gd name="T41" fmla="*/ 1 h 92"/>
                <a:gd name="T42" fmla="*/ 2 w 62"/>
                <a:gd name="T43" fmla="*/ 1 h 92"/>
                <a:gd name="T44" fmla="*/ 2 w 62"/>
                <a:gd name="T45" fmla="*/ 1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92"/>
                <a:gd name="T71" fmla="*/ 62 w 62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92">
                  <a:moveTo>
                    <a:pt x="33" y="7"/>
                  </a:moveTo>
                  <a:cubicBezTo>
                    <a:pt x="41" y="11"/>
                    <a:pt x="47" y="17"/>
                    <a:pt x="52" y="25"/>
                  </a:cubicBezTo>
                  <a:cubicBezTo>
                    <a:pt x="58" y="33"/>
                    <a:pt x="61" y="41"/>
                    <a:pt x="62" y="50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38"/>
                    <a:pt x="46" y="34"/>
                    <a:pt x="43" y="30"/>
                  </a:cubicBezTo>
                  <a:cubicBezTo>
                    <a:pt x="40" y="26"/>
                    <a:pt x="37" y="23"/>
                    <a:pt x="33" y="21"/>
                  </a:cubicBezTo>
                  <a:cubicBezTo>
                    <a:pt x="27" y="17"/>
                    <a:pt x="22" y="17"/>
                    <a:pt x="19" y="21"/>
                  </a:cubicBezTo>
                  <a:cubicBezTo>
                    <a:pt x="16" y="24"/>
                    <a:pt x="15" y="29"/>
                    <a:pt x="15" y="36"/>
                  </a:cubicBezTo>
                  <a:cubicBezTo>
                    <a:pt x="15" y="44"/>
                    <a:pt x="16" y="50"/>
                    <a:pt x="19" y="56"/>
                  </a:cubicBezTo>
                  <a:cubicBezTo>
                    <a:pt x="22" y="63"/>
                    <a:pt x="27" y="69"/>
                    <a:pt x="33" y="72"/>
                  </a:cubicBezTo>
                  <a:cubicBezTo>
                    <a:pt x="37" y="75"/>
                    <a:pt x="41" y="75"/>
                    <a:pt x="43" y="74"/>
                  </a:cubicBezTo>
                  <a:cubicBezTo>
                    <a:pt x="46" y="72"/>
                    <a:pt x="47" y="69"/>
                    <a:pt x="48" y="64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81"/>
                    <a:pt x="58" y="87"/>
                    <a:pt x="53" y="90"/>
                  </a:cubicBezTo>
                  <a:cubicBezTo>
                    <a:pt x="48" y="92"/>
                    <a:pt x="41" y="91"/>
                    <a:pt x="33" y="86"/>
                  </a:cubicBezTo>
                  <a:cubicBezTo>
                    <a:pt x="23" y="81"/>
                    <a:pt x="15" y="72"/>
                    <a:pt x="9" y="61"/>
                  </a:cubicBezTo>
                  <a:cubicBezTo>
                    <a:pt x="3" y="50"/>
                    <a:pt x="0" y="39"/>
                    <a:pt x="0" y="28"/>
                  </a:cubicBezTo>
                  <a:cubicBezTo>
                    <a:pt x="0" y="16"/>
                    <a:pt x="3" y="8"/>
                    <a:pt x="9" y="4"/>
                  </a:cubicBezTo>
                  <a:cubicBezTo>
                    <a:pt x="15" y="0"/>
                    <a:pt x="23" y="1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164">
              <a:extLst>
                <a:ext uri="{FF2B5EF4-FFF2-40B4-BE49-F238E27FC236}">
                  <a16:creationId xmlns:a16="http://schemas.microsoft.com/office/drawing/2014/main" id="{ACAD3312-DF8C-C51D-A769-2557668A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761"/>
              <a:ext cx="30" cy="57"/>
            </a:xfrm>
            <a:custGeom>
              <a:avLst/>
              <a:gdLst>
                <a:gd name="T0" fmla="*/ 30 w 30"/>
                <a:gd name="T1" fmla="*/ 17 h 57"/>
                <a:gd name="T2" fmla="*/ 30 w 30"/>
                <a:gd name="T3" fmla="*/ 57 h 57"/>
                <a:gd name="T4" fmla="*/ 22 w 30"/>
                <a:gd name="T5" fmla="*/ 53 h 57"/>
                <a:gd name="T6" fmla="*/ 22 w 30"/>
                <a:gd name="T7" fmla="*/ 35 h 57"/>
                <a:gd name="T8" fmla="*/ 8 w 30"/>
                <a:gd name="T9" fmla="*/ 27 h 57"/>
                <a:gd name="T10" fmla="*/ 8 w 30"/>
                <a:gd name="T11" fmla="*/ 45 h 57"/>
                <a:gd name="T12" fmla="*/ 0 w 30"/>
                <a:gd name="T13" fmla="*/ 40 h 57"/>
                <a:gd name="T14" fmla="*/ 0 w 30"/>
                <a:gd name="T15" fmla="*/ 0 h 57"/>
                <a:gd name="T16" fmla="*/ 8 w 30"/>
                <a:gd name="T17" fmla="*/ 4 h 57"/>
                <a:gd name="T18" fmla="*/ 8 w 30"/>
                <a:gd name="T19" fmla="*/ 20 h 57"/>
                <a:gd name="T20" fmla="*/ 22 w 30"/>
                <a:gd name="T21" fmla="*/ 28 h 57"/>
                <a:gd name="T22" fmla="*/ 23 w 30"/>
                <a:gd name="T23" fmla="*/ 13 h 57"/>
                <a:gd name="T24" fmla="*/ 30 w 30"/>
                <a:gd name="T25" fmla="*/ 17 h 57"/>
                <a:gd name="T26" fmla="*/ 30 w 30"/>
                <a:gd name="T27" fmla="*/ 17 h 57"/>
                <a:gd name="T28" fmla="*/ 30 w 30"/>
                <a:gd name="T29" fmla="*/ 17 h 57"/>
                <a:gd name="T30" fmla="*/ 30 w 30"/>
                <a:gd name="T31" fmla="*/ 17 h 57"/>
                <a:gd name="T32" fmla="*/ 30 w 30"/>
                <a:gd name="T33" fmla="*/ 17 h 57"/>
                <a:gd name="T34" fmla="*/ 30 w 30"/>
                <a:gd name="T35" fmla="*/ 1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57"/>
                <a:gd name="T56" fmla="*/ 30 w 30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57">
                  <a:moveTo>
                    <a:pt x="30" y="17"/>
                  </a:moveTo>
                  <a:lnTo>
                    <a:pt x="30" y="57"/>
                  </a:lnTo>
                  <a:lnTo>
                    <a:pt x="22" y="53"/>
                  </a:lnTo>
                  <a:lnTo>
                    <a:pt x="22" y="35"/>
                  </a:lnTo>
                  <a:lnTo>
                    <a:pt x="8" y="27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4"/>
                  </a:lnTo>
                  <a:lnTo>
                    <a:pt x="8" y="20"/>
                  </a:lnTo>
                  <a:lnTo>
                    <a:pt x="22" y="28"/>
                  </a:lnTo>
                  <a:lnTo>
                    <a:pt x="23" y="13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0" name="Obrázek 29">
            <a:extLst>
              <a:ext uri="{FF2B5EF4-FFF2-40B4-BE49-F238E27FC236}">
                <a16:creationId xmlns:a16="http://schemas.microsoft.com/office/drawing/2014/main" id="{EF2DE2C8-D94B-73A7-1E64-5515D85C3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47" y="1878106"/>
            <a:ext cx="1023954" cy="1296144"/>
          </a:xfrm>
          <a:prstGeom prst="rect">
            <a:avLst/>
          </a:prstGeom>
        </p:spPr>
      </p:pic>
      <p:grpSp>
        <p:nvGrpSpPr>
          <p:cNvPr id="33" name="Group 153">
            <a:extLst>
              <a:ext uri="{FF2B5EF4-FFF2-40B4-BE49-F238E27FC236}">
                <a16:creationId xmlns:a16="http://schemas.microsoft.com/office/drawing/2014/main" id="{1629CAB0-088D-4B42-602D-8E09F25525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63263" y="3807572"/>
            <a:ext cx="914400" cy="661987"/>
            <a:chOff x="470" y="447"/>
            <a:chExt cx="576" cy="417"/>
          </a:xfrm>
        </p:grpSpPr>
        <p:sp>
          <p:nvSpPr>
            <p:cNvPr id="34" name="AutoShape 152">
              <a:extLst>
                <a:ext uri="{FF2B5EF4-FFF2-40B4-BE49-F238E27FC236}">
                  <a16:creationId xmlns:a16="http://schemas.microsoft.com/office/drawing/2014/main" id="{5B57BEF6-E154-6AA1-760B-52B8E34ED1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0" y="447"/>
              <a:ext cx="57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154">
              <a:extLst>
                <a:ext uri="{FF2B5EF4-FFF2-40B4-BE49-F238E27FC236}">
                  <a16:creationId xmlns:a16="http://schemas.microsoft.com/office/drawing/2014/main" id="{70045F0B-94B4-E7B3-3B31-BF9AC30D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613"/>
              <a:ext cx="286" cy="252"/>
            </a:xfrm>
            <a:custGeom>
              <a:avLst/>
              <a:gdLst>
                <a:gd name="T0" fmla="*/ 286 w 286"/>
                <a:gd name="T1" fmla="*/ 0 h 252"/>
                <a:gd name="T2" fmla="*/ 286 w 286"/>
                <a:gd name="T3" fmla="*/ 85 h 252"/>
                <a:gd name="T4" fmla="*/ 0 w 286"/>
                <a:gd name="T5" fmla="*/ 252 h 252"/>
                <a:gd name="T6" fmla="*/ 0 w 286"/>
                <a:gd name="T7" fmla="*/ 166 h 252"/>
                <a:gd name="T8" fmla="*/ 286 w 286"/>
                <a:gd name="T9" fmla="*/ 0 h 252"/>
                <a:gd name="T10" fmla="*/ 286 w 286"/>
                <a:gd name="T11" fmla="*/ 0 h 252"/>
                <a:gd name="T12" fmla="*/ 286 w 286"/>
                <a:gd name="T13" fmla="*/ 0 h 252"/>
                <a:gd name="T14" fmla="*/ 286 w 286"/>
                <a:gd name="T15" fmla="*/ 0 h 252"/>
                <a:gd name="T16" fmla="*/ 286 w 286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6"/>
                <a:gd name="T28" fmla="*/ 0 h 252"/>
                <a:gd name="T29" fmla="*/ 286 w 286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6" h="252">
                  <a:moveTo>
                    <a:pt x="286" y="0"/>
                  </a:moveTo>
                  <a:lnTo>
                    <a:pt x="286" y="85"/>
                  </a:lnTo>
                  <a:lnTo>
                    <a:pt x="0" y="252"/>
                  </a:lnTo>
                  <a:lnTo>
                    <a:pt x="0" y="16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155">
              <a:extLst>
                <a:ext uri="{FF2B5EF4-FFF2-40B4-BE49-F238E27FC236}">
                  <a16:creationId xmlns:a16="http://schemas.microsoft.com/office/drawing/2014/main" id="{43D03A0B-4CD6-21D4-F578-AD1FDE87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613"/>
              <a:ext cx="288" cy="252"/>
            </a:xfrm>
            <a:custGeom>
              <a:avLst/>
              <a:gdLst>
                <a:gd name="T0" fmla="*/ 288 w 288"/>
                <a:gd name="T1" fmla="*/ 166 h 252"/>
                <a:gd name="T2" fmla="*/ 288 w 288"/>
                <a:gd name="T3" fmla="*/ 252 h 252"/>
                <a:gd name="T4" fmla="*/ 0 w 288"/>
                <a:gd name="T5" fmla="*/ 85 h 252"/>
                <a:gd name="T6" fmla="*/ 0 w 288"/>
                <a:gd name="T7" fmla="*/ 0 h 252"/>
                <a:gd name="T8" fmla="*/ 288 w 288"/>
                <a:gd name="T9" fmla="*/ 166 h 252"/>
                <a:gd name="T10" fmla="*/ 288 w 288"/>
                <a:gd name="T11" fmla="*/ 166 h 252"/>
                <a:gd name="T12" fmla="*/ 288 w 288"/>
                <a:gd name="T13" fmla="*/ 166 h 252"/>
                <a:gd name="T14" fmla="*/ 288 w 288"/>
                <a:gd name="T15" fmla="*/ 166 h 252"/>
                <a:gd name="T16" fmla="*/ 288 w 288"/>
                <a:gd name="T17" fmla="*/ 166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252"/>
                <a:gd name="T29" fmla="*/ 288 w 288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252">
                  <a:moveTo>
                    <a:pt x="288" y="166"/>
                  </a:moveTo>
                  <a:lnTo>
                    <a:pt x="288" y="252"/>
                  </a:lnTo>
                  <a:lnTo>
                    <a:pt x="0" y="85"/>
                  </a:lnTo>
                  <a:lnTo>
                    <a:pt x="0" y="0"/>
                  </a:lnTo>
                  <a:lnTo>
                    <a:pt x="288" y="166"/>
                  </a:lnTo>
                  <a:close/>
                </a:path>
              </a:pathLst>
            </a:custGeom>
            <a:solidFill>
              <a:srgbClr val="364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156">
              <a:extLst>
                <a:ext uri="{FF2B5EF4-FFF2-40B4-BE49-F238E27FC236}">
                  <a16:creationId xmlns:a16="http://schemas.microsoft.com/office/drawing/2014/main" id="{A66F52BC-F59D-F3FF-9430-B7EFF0B3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447"/>
              <a:ext cx="574" cy="332"/>
            </a:xfrm>
            <a:custGeom>
              <a:avLst/>
              <a:gdLst>
                <a:gd name="T0" fmla="*/ 574 w 574"/>
                <a:gd name="T1" fmla="*/ 166 h 332"/>
                <a:gd name="T2" fmla="*/ 288 w 574"/>
                <a:gd name="T3" fmla="*/ 332 h 332"/>
                <a:gd name="T4" fmla="*/ 0 w 574"/>
                <a:gd name="T5" fmla="*/ 166 h 332"/>
                <a:gd name="T6" fmla="*/ 286 w 574"/>
                <a:gd name="T7" fmla="*/ 0 h 332"/>
                <a:gd name="T8" fmla="*/ 574 w 574"/>
                <a:gd name="T9" fmla="*/ 166 h 332"/>
                <a:gd name="T10" fmla="*/ 574 w 574"/>
                <a:gd name="T11" fmla="*/ 166 h 332"/>
                <a:gd name="T12" fmla="*/ 574 w 574"/>
                <a:gd name="T13" fmla="*/ 166 h 332"/>
                <a:gd name="T14" fmla="*/ 574 w 574"/>
                <a:gd name="T15" fmla="*/ 166 h 332"/>
                <a:gd name="T16" fmla="*/ 574 w 574"/>
                <a:gd name="T17" fmla="*/ 166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4"/>
                <a:gd name="T28" fmla="*/ 0 h 332"/>
                <a:gd name="T29" fmla="*/ 574 w 574"/>
                <a:gd name="T30" fmla="*/ 332 h 3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4" h="332">
                  <a:moveTo>
                    <a:pt x="574" y="166"/>
                  </a:moveTo>
                  <a:lnTo>
                    <a:pt x="288" y="332"/>
                  </a:lnTo>
                  <a:lnTo>
                    <a:pt x="0" y="166"/>
                  </a:lnTo>
                  <a:lnTo>
                    <a:pt x="286" y="0"/>
                  </a:lnTo>
                  <a:lnTo>
                    <a:pt x="574" y="166"/>
                  </a:lnTo>
                  <a:close/>
                </a:path>
              </a:pathLst>
            </a:custGeom>
            <a:solidFill>
              <a:srgbClr val="4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id="{3DD296D2-BB4F-E759-62FE-565F17FF8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" y="495"/>
              <a:ext cx="416" cy="241"/>
            </a:xfrm>
            <a:custGeom>
              <a:avLst/>
              <a:gdLst>
                <a:gd name="T0" fmla="*/ 20 w 785"/>
                <a:gd name="T1" fmla="*/ 14 h 457"/>
                <a:gd name="T2" fmla="*/ 22 w 785"/>
                <a:gd name="T3" fmla="*/ 15 h 457"/>
                <a:gd name="T4" fmla="*/ 16 w 785"/>
                <a:gd name="T5" fmla="*/ 18 h 457"/>
                <a:gd name="T6" fmla="*/ 11 w 785"/>
                <a:gd name="T7" fmla="*/ 15 h 457"/>
                <a:gd name="T8" fmla="*/ 12 w 785"/>
                <a:gd name="T9" fmla="*/ 14 h 457"/>
                <a:gd name="T10" fmla="*/ 15 w 785"/>
                <a:gd name="T11" fmla="*/ 16 h 457"/>
                <a:gd name="T12" fmla="*/ 15 w 785"/>
                <a:gd name="T13" fmla="*/ 13 h 457"/>
                <a:gd name="T14" fmla="*/ 12 w 785"/>
                <a:gd name="T15" fmla="*/ 12 h 457"/>
                <a:gd name="T16" fmla="*/ 11 w 785"/>
                <a:gd name="T17" fmla="*/ 10 h 457"/>
                <a:gd name="T18" fmla="*/ 5 w 785"/>
                <a:gd name="T19" fmla="*/ 10 h 457"/>
                <a:gd name="T20" fmla="*/ 7 w 785"/>
                <a:gd name="T21" fmla="*/ 12 h 457"/>
                <a:gd name="T22" fmla="*/ 6 w 785"/>
                <a:gd name="T23" fmla="*/ 13 h 457"/>
                <a:gd name="T24" fmla="*/ 0 w 785"/>
                <a:gd name="T25" fmla="*/ 9 h 457"/>
                <a:gd name="T26" fmla="*/ 6 w 785"/>
                <a:gd name="T27" fmla="*/ 6 h 457"/>
                <a:gd name="T28" fmla="*/ 7 w 785"/>
                <a:gd name="T29" fmla="*/ 7 h 457"/>
                <a:gd name="T30" fmla="*/ 5 w 785"/>
                <a:gd name="T31" fmla="*/ 8 h 457"/>
                <a:gd name="T32" fmla="*/ 10 w 785"/>
                <a:gd name="T33" fmla="*/ 8 h 457"/>
                <a:gd name="T34" fmla="*/ 12 w 785"/>
                <a:gd name="T35" fmla="*/ 7 h 457"/>
                <a:gd name="T36" fmla="*/ 15 w 785"/>
                <a:gd name="T37" fmla="*/ 6 h 457"/>
                <a:gd name="T38" fmla="*/ 15 w 785"/>
                <a:gd name="T39" fmla="*/ 3 h 457"/>
                <a:gd name="T40" fmla="*/ 13 w 785"/>
                <a:gd name="T41" fmla="*/ 4 h 457"/>
                <a:gd name="T42" fmla="*/ 11 w 785"/>
                <a:gd name="T43" fmla="*/ 3 h 457"/>
                <a:gd name="T44" fmla="*/ 17 w 785"/>
                <a:gd name="T45" fmla="*/ 0 h 457"/>
                <a:gd name="T46" fmla="*/ 22 w 785"/>
                <a:gd name="T47" fmla="*/ 3 h 457"/>
                <a:gd name="T48" fmla="*/ 21 w 785"/>
                <a:gd name="T49" fmla="*/ 4 h 457"/>
                <a:gd name="T50" fmla="*/ 18 w 785"/>
                <a:gd name="T51" fmla="*/ 3 h 457"/>
                <a:gd name="T52" fmla="*/ 18 w 785"/>
                <a:gd name="T53" fmla="*/ 6 h 457"/>
                <a:gd name="T54" fmla="*/ 21 w 785"/>
                <a:gd name="T55" fmla="*/ 7 h 457"/>
                <a:gd name="T56" fmla="*/ 23 w 785"/>
                <a:gd name="T57" fmla="*/ 8 h 457"/>
                <a:gd name="T58" fmla="*/ 28 w 785"/>
                <a:gd name="T59" fmla="*/ 8 h 457"/>
                <a:gd name="T60" fmla="*/ 25 w 785"/>
                <a:gd name="T61" fmla="*/ 7 h 457"/>
                <a:gd name="T62" fmla="*/ 27 w 785"/>
                <a:gd name="T63" fmla="*/ 6 h 457"/>
                <a:gd name="T64" fmla="*/ 33 w 785"/>
                <a:gd name="T65" fmla="*/ 9 h 457"/>
                <a:gd name="T66" fmla="*/ 27 w 785"/>
                <a:gd name="T67" fmla="*/ 12 h 457"/>
                <a:gd name="T68" fmla="*/ 25 w 785"/>
                <a:gd name="T69" fmla="*/ 12 h 457"/>
                <a:gd name="T70" fmla="*/ 28 w 785"/>
                <a:gd name="T71" fmla="*/ 10 h 457"/>
                <a:gd name="T72" fmla="*/ 23 w 785"/>
                <a:gd name="T73" fmla="*/ 10 h 457"/>
                <a:gd name="T74" fmla="*/ 21 w 785"/>
                <a:gd name="T75" fmla="*/ 12 h 457"/>
                <a:gd name="T76" fmla="*/ 17 w 785"/>
                <a:gd name="T77" fmla="*/ 13 h 457"/>
                <a:gd name="T78" fmla="*/ 17 w 785"/>
                <a:gd name="T79" fmla="*/ 16 h 457"/>
                <a:gd name="T80" fmla="*/ 20 w 785"/>
                <a:gd name="T81" fmla="*/ 14 h 457"/>
                <a:gd name="T82" fmla="*/ 20 w 785"/>
                <a:gd name="T83" fmla="*/ 14 h 457"/>
                <a:gd name="T84" fmla="*/ 20 w 785"/>
                <a:gd name="T85" fmla="*/ 14 h 457"/>
                <a:gd name="T86" fmla="*/ 14 w 785"/>
                <a:gd name="T87" fmla="*/ 11 h 457"/>
                <a:gd name="T88" fmla="*/ 19 w 785"/>
                <a:gd name="T89" fmla="*/ 11 h 457"/>
                <a:gd name="T90" fmla="*/ 19 w 785"/>
                <a:gd name="T91" fmla="*/ 8 h 457"/>
                <a:gd name="T92" fmla="*/ 14 w 785"/>
                <a:gd name="T93" fmla="*/ 8 h 457"/>
                <a:gd name="T94" fmla="*/ 14 w 785"/>
                <a:gd name="T95" fmla="*/ 11 h 4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5"/>
                <a:gd name="T145" fmla="*/ 0 h 457"/>
                <a:gd name="T146" fmla="*/ 785 w 785"/>
                <a:gd name="T147" fmla="*/ 457 h 4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5" h="457">
                  <a:moveTo>
                    <a:pt x="483" y="356"/>
                  </a:moveTo>
                  <a:cubicBezTo>
                    <a:pt x="523" y="379"/>
                    <a:pt x="523" y="379"/>
                    <a:pt x="523" y="379"/>
                  </a:cubicBezTo>
                  <a:cubicBezTo>
                    <a:pt x="389" y="457"/>
                    <a:pt x="389" y="457"/>
                    <a:pt x="389" y="457"/>
                  </a:cubicBezTo>
                  <a:cubicBezTo>
                    <a:pt x="255" y="379"/>
                    <a:pt x="255" y="379"/>
                    <a:pt x="255" y="379"/>
                  </a:cubicBezTo>
                  <a:cubicBezTo>
                    <a:pt x="295" y="356"/>
                    <a:pt x="295" y="356"/>
                    <a:pt x="295" y="356"/>
                  </a:cubicBezTo>
                  <a:cubicBezTo>
                    <a:pt x="356" y="391"/>
                    <a:pt x="356" y="391"/>
                    <a:pt x="356" y="391"/>
                  </a:cubicBezTo>
                  <a:cubicBezTo>
                    <a:pt x="356" y="313"/>
                    <a:pt x="356" y="313"/>
                    <a:pt x="356" y="313"/>
                  </a:cubicBezTo>
                  <a:cubicBezTo>
                    <a:pt x="330" y="309"/>
                    <a:pt x="306" y="302"/>
                    <a:pt x="286" y="290"/>
                  </a:cubicBezTo>
                  <a:cubicBezTo>
                    <a:pt x="266" y="279"/>
                    <a:pt x="253" y="264"/>
                    <a:pt x="246" y="249"/>
                  </a:cubicBezTo>
                  <a:cubicBezTo>
                    <a:pt x="113" y="249"/>
                    <a:pt x="113" y="249"/>
                    <a:pt x="113" y="249"/>
                  </a:cubicBezTo>
                  <a:cubicBezTo>
                    <a:pt x="174" y="285"/>
                    <a:pt x="174" y="285"/>
                    <a:pt x="174" y="285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9" y="194"/>
                    <a:pt x="263" y="178"/>
                    <a:pt x="286" y="165"/>
                  </a:cubicBezTo>
                  <a:cubicBezTo>
                    <a:pt x="309" y="151"/>
                    <a:pt x="339" y="143"/>
                    <a:pt x="369" y="140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08" y="101"/>
                    <a:pt x="308" y="101"/>
                    <a:pt x="308" y="101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536" y="78"/>
                    <a:pt x="536" y="78"/>
                    <a:pt x="536" y="78"/>
                  </a:cubicBezTo>
                  <a:cubicBezTo>
                    <a:pt x="496" y="101"/>
                    <a:pt x="496" y="101"/>
                    <a:pt x="496" y="101"/>
                  </a:cubicBezTo>
                  <a:cubicBezTo>
                    <a:pt x="435" y="66"/>
                    <a:pt x="435" y="66"/>
                    <a:pt x="435" y="66"/>
                  </a:cubicBezTo>
                  <a:cubicBezTo>
                    <a:pt x="435" y="87"/>
                    <a:pt x="435" y="117"/>
                    <a:pt x="435" y="142"/>
                  </a:cubicBezTo>
                  <a:cubicBezTo>
                    <a:pt x="460" y="146"/>
                    <a:pt x="483" y="154"/>
                    <a:pt x="502" y="165"/>
                  </a:cubicBezTo>
                  <a:cubicBezTo>
                    <a:pt x="521" y="176"/>
                    <a:pt x="534" y="190"/>
                    <a:pt x="541" y="204"/>
                  </a:cubicBezTo>
                  <a:cubicBezTo>
                    <a:pt x="672" y="204"/>
                    <a:pt x="672" y="204"/>
                    <a:pt x="672" y="204"/>
                  </a:cubicBezTo>
                  <a:cubicBezTo>
                    <a:pt x="611" y="169"/>
                    <a:pt x="611" y="169"/>
                    <a:pt x="611" y="169"/>
                  </a:cubicBezTo>
                  <a:cubicBezTo>
                    <a:pt x="650" y="145"/>
                    <a:pt x="650" y="145"/>
                    <a:pt x="650" y="145"/>
                  </a:cubicBezTo>
                  <a:cubicBezTo>
                    <a:pt x="785" y="223"/>
                    <a:pt x="785" y="223"/>
                    <a:pt x="785" y="223"/>
                  </a:cubicBezTo>
                  <a:cubicBezTo>
                    <a:pt x="651" y="301"/>
                    <a:pt x="651" y="301"/>
                    <a:pt x="651" y="301"/>
                  </a:cubicBezTo>
                  <a:cubicBezTo>
                    <a:pt x="611" y="278"/>
                    <a:pt x="611" y="278"/>
                    <a:pt x="611" y="278"/>
                  </a:cubicBezTo>
                  <a:cubicBezTo>
                    <a:pt x="672" y="242"/>
                    <a:pt x="672" y="242"/>
                    <a:pt x="672" y="242"/>
                  </a:cubicBezTo>
                  <a:cubicBezTo>
                    <a:pt x="637" y="242"/>
                    <a:pt x="587" y="242"/>
                    <a:pt x="545" y="242"/>
                  </a:cubicBezTo>
                  <a:cubicBezTo>
                    <a:pt x="540" y="260"/>
                    <a:pt x="526" y="277"/>
                    <a:pt x="502" y="290"/>
                  </a:cubicBezTo>
                  <a:cubicBezTo>
                    <a:pt x="480" y="303"/>
                    <a:pt x="451" y="312"/>
                    <a:pt x="422" y="315"/>
                  </a:cubicBezTo>
                  <a:cubicBezTo>
                    <a:pt x="422" y="391"/>
                    <a:pt x="422" y="391"/>
                    <a:pt x="422" y="391"/>
                  </a:cubicBezTo>
                  <a:cubicBezTo>
                    <a:pt x="483" y="356"/>
                    <a:pt x="483" y="356"/>
                    <a:pt x="483" y="356"/>
                  </a:cubicBezTo>
                  <a:cubicBezTo>
                    <a:pt x="483" y="356"/>
                    <a:pt x="483" y="356"/>
                    <a:pt x="483" y="356"/>
                  </a:cubicBezTo>
                  <a:cubicBezTo>
                    <a:pt x="483" y="356"/>
                    <a:pt x="483" y="356"/>
                    <a:pt x="483" y="356"/>
                  </a:cubicBezTo>
                  <a:close/>
                  <a:moveTo>
                    <a:pt x="338" y="260"/>
                  </a:moveTo>
                  <a:cubicBezTo>
                    <a:pt x="369" y="278"/>
                    <a:pt x="419" y="278"/>
                    <a:pt x="450" y="260"/>
                  </a:cubicBezTo>
                  <a:cubicBezTo>
                    <a:pt x="481" y="242"/>
                    <a:pt x="481" y="213"/>
                    <a:pt x="450" y="195"/>
                  </a:cubicBezTo>
                  <a:cubicBezTo>
                    <a:pt x="419" y="177"/>
                    <a:pt x="368" y="177"/>
                    <a:pt x="338" y="195"/>
                  </a:cubicBezTo>
                  <a:cubicBezTo>
                    <a:pt x="307" y="213"/>
                    <a:pt x="307" y="242"/>
                    <a:pt x="338" y="260"/>
                  </a:cubicBezTo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id="{224B5FE7-F373-A3E6-B199-6E5E2FD4B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" y="489"/>
              <a:ext cx="416" cy="241"/>
            </a:xfrm>
            <a:custGeom>
              <a:avLst/>
              <a:gdLst>
                <a:gd name="T0" fmla="*/ 20 w 785"/>
                <a:gd name="T1" fmla="*/ 14 h 456"/>
                <a:gd name="T2" fmla="*/ 22 w 785"/>
                <a:gd name="T3" fmla="*/ 16 h 456"/>
                <a:gd name="T4" fmla="*/ 16 w 785"/>
                <a:gd name="T5" fmla="*/ 18 h 456"/>
                <a:gd name="T6" fmla="*/ 11 w 785"/>
                <a:gd name="T7" fmla="*/ 16 h 456"/>
                <a:gd name="T8" fmla="*/ 12 w 785"/>
                <a:gd name="T9" fmla="*/ 14 h 456"/>
                <a:gd name="T10" fmla="*/ 15 w 785"/>
                <a:gd name="T11" fmla="*/ 16 h 456"/>
                <a:gd name="T12" fmla="*/ 15 w 785"/>
                <a:gd name="T13" fmla="*/ 13 h 456"/>
                <a:gd name="T14" fmla="*/ 12 w 785"/>
                <a:gd name="T15" fmla="*/ 12 h 456"/>
                <a:gd name="T16" fmla="*/ 11 w 785"/>
                <a:gd name="T17" fmla="*/ 11 h 456"/>
                <a:gd name="T18" fmla="*/ 5 w 785"/>
                <a:gd name="T19" fmla="*/ 11 h 456"/>
                <a:gd name="T20" fmla="*/ 7 w 785"/>
                <a:gd name="T21" fmla="*/ 12 h 456"/>
                <a:gd name="T22" fmla="*/ 6 w 785"/>
                <a:gd name="T23" fmla="*/ 13 h 456"/>
                <a:gd name="T24" fmla="*/ 0 w 785"/>
                <a:gd name="T25" fmla="*/ 10 h 456"/>
                <a:gd name="T26" fmla="*/ 6 w 785"/>
                <a:gd name="T27" fmla="*/ 6 h 456"/>
                <a:gd name="T28" fmla="*/ 7 w 785"/>
                <a:gd name="T29" fmla="*/ 7 h 456"/>
                <a:gd name="T30" fmla="*/ 5 w 785"/>
                <a:gd name="T31" fmla="*/ 8 h 456"/>
                <a:gd name="T32" fmla="*/ 10 w 785"/>
                <a:gd name="T33" fmla="*/ 8 h 456"/>
                <a:gd name="T34" fmla="*/ 12 w 785"/>
                <a:gd name="T35" fmla="*/ 7 h 456"/>
                <a:gd name="T36" fmla="*/ 15 w 785"/>
                <a:gd name="T37" fmla="*/ 6 h 456"/>
                <a:gd name="T38" fmla="*/ 15 w 785"/>
                <a:gd name="T39" fmla="*/ 3 h 456"/>
                <a:gd name="T40" fmla="*/ 13 w 785"/>
                <a:gd name="T41" fmla="*/ 4 h 456"/>
                <a:gd name="T42" fmla="*/ 11 w 785"/>
                <a:gd name="T43" fmla="*/ 3 h 456"/>
                <a:gd name="T44" fmla="*/ 17 w 785"/>
                <a:gd name="T45" fmla="*/ 0 h 456"/>
                <a:gd name="T46" fmla="*/ 22 w 785"/>
                <a:gd name="T47" fmla="*/ 3 h 456"/>
                <a:gd name="T48" fmla="*/ 21 w 785"/>
                <a:gd name="T49" fmla="*/ 4 h 456"/>
                <a:gd name="T50" fmla="*/ 18 w 785"/>
                <a:gd name="T51" fmla="*/ 3 h 456"/>
                <a:gd name="T52" fmla="*/ 18 w 785"/>
                <a:gd name="T53" fmla="*/ 6 h 456"/>
                <a:gd name="T54" fmla="*/ 21 w 785"/>
                <a:gd name="T55" fmla="*/ 7 h 456"/>
                <a:gd name="T56" fmla="*/ 23 w 785"/>
                <a:gd name="T57" fmla="*/ 8 h 456"/>
                <a:gd name="T58" fmla="*/ 28 w 785"/>
                <a:gd name="T59" fmla="*/ 8 h 456"/>
                <a:gd name="T60" fmla="*/ 25 w 785"/>
                <a:gd name="T61" fmla="*/ 7 h 456"/>
                <a:gd name="T62" fmla="*/ 27 w 785"/>
                <a:gd name="T63" fmla="*/ 6 h 456"/>
                <a:gd name="T64" fmla="*/ 33 w 785"/>
                <a:gd name="T65" fmla="*/ 9 h 456"/>
                <a:gd name="T66" fmla="*/ 27 w 785"/>
                <a:gd name="T67" fmla="*/ 12 h 456"/>
                <a:gd name="T68" fmla="*/ 25 w 785"/>
                <a:gd name="T69" fmla="*/ 12 h 456"/>
                <a:gd name="T70" fmla="*/ 28 w 785"/>
                <a:gd name="T71" fmla="*/ 10 h 456"/>
                <a:gd name="T72" fmla="*/ 23 w 785"/>
                <a:gd name="T73" fmla="*/ 10 h 456"/>
                <a:gd name="T74" fmla="*/ 21 w 785"/>
                <a:gd name="T75" fmla="*/ 12 h 456"/>
                <a:gd name="T76" fmla="*/ 17 w 785"/>
                <a:gd name="T77" fmla="*/ 13 h 456"/>
                <a:gd name="T78" fmla="*/ 17 w 785"/>
                <a:gd name="T79" fmla="*/ 16 h 456"/>
                <a:gd name="T80" fmla="*/ 20 w 785"/>
                <a:gd name="T81" fmla="*/ 14 h 456"/>
                <a:gd name="T82" fmla="*/ 20 w 785"/>
                <a:gd name="T83" fmla="*/ 14 h 456"/>
                <a:gd name="T84" fmla="*/ 20 w 785"/>
                <a:gd name="T85" fmla="*/ 14 h 456"/>
                <a:gd name="T86" fmla="*/ 14 w 785"/>
                <a:gd name="T87" fmla="*/ 11 h 456"/>
                <a:gd name="T88" fmla="*/ 19 w 785"/>
                <a:gd name="T89" fmla="*/ 11 h 456"/>
                <a:gd name="T90" fmla="*/ 19 w 785"/>
                <a:gd name="T91" fmla="*/ 8 h 456"/>
                <a:gd name="T92" fmla="*/ 14 w 785"/>
                <a:gd name="T93" fmla="*/ 8 h 456"/>
                <a:gd name="T94" fmla="*/ 14 w 785"/>
                <a:gd name="T95" fmla="*/ 11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5"/>
                <a:gd name="T145" fmla="*/ 0 h 456"/>
                <a:gd name="T146" fmla="*/ 785 w 785"/>
                <a:gd name="T147" fmla="*/ 456 h 4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5" h="456">
                  <a:moveTo>
                    <a:pt x="483" y="355"/>
                  </a:moveTo>
                  <a:cubicBezTo>
                    <a:pt x="523" y="379"/>
                    <a:pt x="523" y="379"/>
                    <a:pt x="523" y="379"/>
                  </a:cubicBezTo>
                  <a:cubicBezTo>
                    <a:pt x="389" y="456"/>
                    <a:pt x="389" y="456"/>
                    <a:pt x="389" y="456"/>
                  </a:cubicBezTo>
                  <a:cubicBezTo>
                    <a:pt x="255" y="379"/>
                    <a:pt x="255" y="379"/>
                    <a:pt x="255" y="379"/>
                  </a:cubicBezTo>
                  <a:cubicBezTo>
                    <a:pt x="295" y="355"/>
                    <a:pt x="295" y="355"/>
                    <a:pt x="295" y="355"/>
                  </a:cubicBezTo>
                  <a:cubicBezTo>
                    <a:pt x="356" y="391"/>
                    <a:pt x="356" y="391"/>
                    <a:pt x="356" y="391"/>
                  </a:cubicBezTo>
                  <a:cubicBezTo>
                    <a:pt x="356" y="313"/>
                    <a:pt x="356" y="313"/>
                    <a:pt x="356" y="313"/>
                  </a:cubicBezTo>
                  <a:cubicBezTo>
                    <a:pt x="330" y="309"/>
                    <a:pt x="306" y="301"/>
                    <a:pt x="286" y="290"/>
                  </a:cubicBezTo>
                  <a:cubicBezTo>
                    <a:pt x="266" y="278"/>
                    <a:pt x="253" y="264"/>
                    <a:pt x="246" y="249"/>
                  </a:cubicBezTo>
                  <a:cubicBezTo>
                    <a:pt x="113" y="249"/>
                    <a:pt x="113" y="249"/>
                    <a:pt x="113" y="249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74" y="175"/>
                    <a:pt x="174" y="175"/>
                    <a:pt x="174" y="175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9" y="194"/>
                    <a:pt x="263" y="178"/>
                    <a:pt x="286" y="165"/>
                  </a:cubicBezTo>
                  <a:cubicBezTo>
                    <a:pt x="309" y="151"/>
                    <a:pt x="339" y="143"/>
                    <a:pt x="369" y="140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08" y="101"/>
                    <a:pt x="308" y="101"/>
                    <a:pt x="308" y="101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536" y="78"/>
                    <a:pt x="536" y="78"/>
                    <a:pt x="536" y="78"/>
                  </a:cubicBezTo>
                  <a:cubicBezTo>
                    <a:pt x="496" y="101"/>
                    <a:pt x="496" y="101"/>
                    <a:pt x="496" y="101"/>
                  </a:cubicBezTo>
                  <a:cubicBezTo>
                    <a:pt x="435" y="65"/>
                    <a:pt x="435" y="65"/>
                    <a:pt x="435" y="65"/>
                  </a:cubicBezTo>
                  <a:cubicBezTo>
                    <a:pt x="435" y="87"/>
                    <a:pt x="435" y="117"/>
                    <a:pt x="435" y="142"/>
                  </a:cubicBezTo>
                  <a:cubicBezTo>
                    <a:pt x="460" y="146"/>
                    <a:pt x="483" y="154"/>
                    <a:pt x="502" y="165"/>
                  </a:cubicBezTo>
                  <a:cubicBezTo>
                    <a:pt x="521" y="176"/>
                    <a:pt x="534" y="189"/>
                    <a:pt x="541" y="204"/>
                  </a:cubicBezTo>
                  <a:cubicBezTo>
                    <a:pt x="672" y="204"/>
                    <a:pt x="672" y="204"/>
                    <a:pt x="672" y="204"/>
                  </a:cubicBezTo>
                  <a:cubicBezTo>
                    <a:pt x="611" y="168"/>
                    <a:pt x="611" y="168"/>
                    <a:pt x="611" y="168"/>
                  </a:cubicBezTo>
                  <a:cubicBezTo>
                    <a:pt x="650" y="145"/>
                    <a:pt x="650" y="145"/>
                    <a:pt x="650" y="145"/>
                  </a:cubicBezTo>
                  <a:cubicBezTo>
                    <a:pt x="785" y="223"/>
                    <a:pt x="785" y="223"/>
                    <a:pt x="785" y="223"/>
                  </a:cubicBezTo>
                  <a:cubicBezTo>
                    <a:pt x="651" y="300"/>
                    <a:pt x="651" y="300"/>
                    <a:pt x="651" y="300"/>
                  </a:cubicBezTo>
                  <a:cubicBezTo>
                    <a:pt x="611" y="277"/>
                    <a:pt x="611" y="277"/>
                    <a:pt x="611" y="277"/>
                  </a:cubicBezTo>
                  <a:cubicBezTo>
                    <a:pt x="672" y="242"/>
                    <a:pt x="672" y="242"/>
                    <a:pt x="672" y="242"/>
                  </a:cubicBezTo>
                  <a:cubicBezTo>
                    <a:pt x="637" y="242"/>
                    <a:pt x="587" y="242"/>
                    <a:pt x="545" y="242"/>
                  </a:cubicBezTo>
                  <a:cubicBezTo>
                    <a:pt x="540" y="259"/>
                    <a:pt x="526" y="276"/>
                    <a:pt x="502" y="290"/>
                  </a:cubicBezTo>
                  <a:cubicBezTo>
                    <a:pt x="480" y="303"/>
                    <a:pt x="451" y="311"/>
                    <a:pt x="422" y="314"/>
                  </a:cubicBezTo>
                  <a:cubicBezTo>
                    <a:pt x="422" y="391"/>
                    <a:pt x="422" y="391"/>
                    <a:pt x="422" y="391"/>
                  </a:cubicBezTo>
                  <a:cubicBezTo>
                    <a:pt x="483" y="355"/>
                    <a:pt x="483" y="355"/>
                    <a:pt x="483" y="355"/>
                  </a:cubicBezTo>
                  <a:cubicBezTo>
                    <a:pt x="483" y="355"/>
                    <a:pt x="483" y="355"/>
                    <a:pt x="483" y="355"/>
                  </a:cubicBezTo>
                  <a:cubicBezTo>
                    <a:pt x="483" y="355"/>
                    <a:pt x="483" y="355"/>
                    <a:pt x="483" y="355"/>
                  </a:cubicBezTo>
                  <a:close/>
                  <a:moveTo>
                    <a:pt x="338" y="260"/>
                  </a:moveTo>
                  <a:cubicBezTo>
                    <a:pt x="369" y="278"/>
                    <a:pt x="419" y="278"/>
                    <a:pt x="450" y="260"/>
                  </a:cubicBezTo>
                  <a:cubicBezTo>
                    <a:pt x="481" y="242"/>
                    <a:pt x="481" y="213"/>
                    <a:pt x="450" y="195"/>
                  </a:cubicBezTo>
                  <a:cubicBezTo>
                    <a:pt x="419" y="177"/>
                    <a:pt x="368" y="177"/>
                    <a:pt x="338" y="195"/>
                  </a:cubicBezTo>
                  <a:cubicBezTo>
                    <a:pt x="307" y="213"/>
                    <a:pt x="307" y="242"/>
                    <a:pt x="338" y="2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159">
              <a:extLst>
                <a:ext uri="{FF2B5EF4-FFF2-40B4-BE49-F238E27FC236}">
                  <a16:creationId xmlns:a16="http://schemas.microsoft.com/office/drawing/2014/main" id="{CB52A1D4-3D88-3D70-A275-CD6D86034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673"/>
              <a:ext cx="30" cy="48"/>
            </a:xfrm>
            <a:custGeom>
              <a:avLst/>
              <a:gdLst>
                <a:gd name="T0" fmla="*/ 1 w 56"/>
                <a:gd name="T1" fmla="*/ 1 h 92"/>
                <a:gd name="T2" fmla="*/ 2 w 56"/>
                <a:gd name="T3" fmla="*/ 1 h 92"/>
                <a:gd name="T4" fmla="*/ 3 w 56"/>
                <a:gd name="T5" fmla="*/ 2 h 92"/>
                <a:gd name="T6" fmla="*/ 2 w 56"/>
                <a:gd name="T7" fmla="*/ 2 h 92"/>
                <a:gd name="T8" fmla="*/ 1 w 56"/>
                <a:gd name="T9" fmla="*/ 1 h 92"/>
                <a:gd name="T10" fmla="*/ 1 w 56"/>
                <a:gd name="T11" fmla="*/ 1 h 92"/>
                <a:gd name="T12" fmla="*/ 1 w 56"/>
                <a:gd name="T13" fmla="*/ 1 h 92"/>
                <a:gd name="T14" fmla="*/ 1 w 56"/>
                <a:gd name="T15" fmla="*/ 1 h 92"/>
                <a:gd name="T16" fmla="*/ 2 w 56"/>
                <a:gd name="T17" fmla="*/ 2 h 92"/>
                <a:gd name="T18" fmla="*/ 2 w 56"/>
                <a:gd name="T19" fmla="*/ 2 h 92"/>
                <a:gd name="T20" fmla="*/ 3 w 56"/>
                <a:gd name="T21" fmla="*/ 3 h 92"/>
                <a:gd name="T22" fmla="*/ 2 w 56"/>
                <a:gd name="T23" fmla="*/ 4 h 92"/>
                <a:gd name="T24" fmla="*/ 1 w 56"/>
                <a:gd name="T25" fmla="*/ 3 h 92"/>
                <a:gd name="T26" fmla="*/ 1 w 56"/>
                <a:gd name="T27" fmla="*/ 3 h 92"/>
                <a:gd name="T28" fmla="*/ 0 w 56"/>
                <a:gd name="T29" fmla="*/ 2 h 92"/>
                <a:gd name="T30" fmla="*/ 1 w 56"/>
                <a:gd name="T31" fmla="*/ 2 h 92"/>
                <a:gd name="T32" fmla="*/ 1 w 56"/>
                <a:gd name="T33" fmla="*/ 3 h 92"/>
                <a:gd name="T34" fmla="*/ 2 w 56"/>
                <a:gd name="T35" fmla="*/ 3 h 92"/>
                <a:gd name="T36" fmla="*/ 2 w 56"/>
                <a:gd name="T37" fmla="*/ 3 h 92"/>
                <a:gd name="T38" fmla="*/ 2 w 56"/>
                <a:gd name="T39" fmla="*/ 3 h 92"/>
                <a:gd name="T40" fmla="*/ 2 w 56"/>
                <a:gd name="T41" fmla="*/ 2 h 92"/>
                <a:gd name="T42" fmla="*/ 1 w 56"/>
                <a:gd name="T43" fmla="*/ 2 h 92"/>
                <a:gd name="T44" fmla="*/ 1 w 56"/>
                <a:gd name="T45" fmla="*/ 1 h 92"/>
                <a:gd name="T46" fmla="*/ 1 w 56"/>
                <a:gd name="T47" fmla="*/ 1 h 92"/>
                <a:gd name="T48" fmla="*/ 1 w 56"/>
                <a:gd name="T49" fmla="*/ 1 h 92"/>
                <a:gd name="T50" fmla="*/ 1 w 56"/>
                <a:gd name="T51" fmla="*/ 1 h 92"/>
                <a:gd name="T52" fmla="*/ 1 w 56"/>
                <a:gd name="T53" fmla="*/ 1 h 92"/>
                <a:gd name="T54" fmla="*/ 1 w 56"/>
                <a:gd name="T55" fmla="*/ 1 h 92"/>
                <a:gd name="T56" fmla="*/ 1 w 56"/>
                <a:gd name="T57" fmla="*/ 1 h 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92"/>
                <a:gd name="T89" fmla="*/ 56 w 56"/>
                <a:gd name="T90" fmla="*/ 92 h 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92">
                  <a:moveTo>
                    <a:pt x="27" y="5"/>
                  </a:moveTo>
                  <a:cubicBezTo>
                    <a:pt x="35" y="9"/>
                    <a:pt x="41" y="15"/>
                    <a:pt x="46" y="21"/>
                  </a:cubicBezTo>
                  <a:cubicBezTo>
                    <a:pt x="51" y="28"/>
                    <a:pt x="54" y="36"/>
                    <a:pt x="54" y="4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29"/>
                    <a:pt x="35" y="22"/>
                    <a:pt x="27" y="17"/>
                  </a:cubicBezTo>
                  <a:cubicBezTo>
                    <a:pt x="24" y="16"/>
                    <a:pt x="22" y="15"/>
                    <a:pt x="20" y="15"/>
                  </a:cubicBezTo>
                  <a:cubicBezTo>
                    <a:pt x="18" y="16"/>
                    <a:pt x="17" y="17"/>
                    <a:pt x="17" y="20"/>
                  </a:cubicBezTo>
                  <a:cubicBezTo>
                    <a:pt x="17" y="23"/>
                    <a:pt x="18" y="26"/>
                    <a:pt x="20" y="28"/>
                  </a:cubicBezTo>
                  <a:cubicBezTo>
                    <a:pt x="22" y="30"/>
                    <a:pt x="27" y="35"/>
                    <a:pt x="36" y="43"/>
                  </a:cubicBezTo>
                  <a:cubicBezTo>
                    <a:pt x="42" y="48"/>
                    <a:pt x="45" y="52"/>
                    <a:pt x="48" y="55"/>
                  </a:cubicBezTo>
                  <a:cubicBezTo>
                    <a:pt x="53" y="62"/>
                    <a:pt x="56" y="69"/>
                    <a:pt x="56" y="77"/>
                  </a:cubicBezTo>
                  <a:cubicBezTo>
                    <a:pt x="56" y="84"/>
                    <a:pt x="54" y="88"/>
                    <a:pt x="49" y="90"/>
                  </a:cubicBezTo>
                  <a:cubicBezTo>
                    <a:pt x="44" y="92"/>
                    <a:pt x="37" y="90"/>
                    <a:pt x="28" y="85"/>
                  </a:cubicBezTo>
                  <a:cubicBezTo>
                    <a:pt x="20" y="81"/>
                    <a:pt x="14" y="75"/>
                    <a:pt x="9" y="67"/>
                  </a:cubicBezTo>
                  <a:cubicBezTo>
                    <a:pt x="3" y="59"/>
                    <a:pt x="0" y="51"/>
                    <a:pt x="0" y="4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5"/>
                    <a:pt x="16" y="59"/>
                    <a:pt x="19" y="63"/>
                  </a:cubicBezTo>
                  <a:cubicBezTo>
                    <a:pt x="21" y="67"/>
                    <a:pt x="25" y="70"/>
                    <a:pt x="29" y="72"/>
                  </a:cubicBezTo>
                  <a:cubicBezTo>
                    <a:pt x="32" y="74"/>
                    <a:pt x="35" y="75"/>
                    <a:pt x="37" y="75"/>
                  </a:cubicBezTo>
                  <a:cubicBezTo>
                    <a:pt x="40" y="76"/>
                    <a:pt x="42" y="74"/>
                    <a:pt x="42" y="70"/>
                  </a:cubicBezTo>
                  <a:cubicBezTo>
                    <a:pt x="42" y="66"/>
                    <a:pt x="38" y="61"/>
                    <a:pt x="32" y="55"/>
                  </a:cubicBezTo>
                  <a:cubicBezTo>
                    <a:pt x="20" y="44"/>
                    <a:pt x="14" y="38"/>
                    <a:pt x="13" y="37"/>
                  </a:cubicBezTo>
                  <a:cubicBezTo>
                    <a:pt x="6" y="29"/>
                    <a:pt x="2" y="22"/>
                    <a:pt x="2" y="13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5" y="0"/>
                    <a:pt x="21" y="1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160">
              <a:extLst>
                <a:ext uri="{FF2B5EF4-FFF2-40B4-BE49-F238E27FC236}">
                  <a16:creationId xmlns:a16="http://schemas.microsoft.com/office/drawing/2014/main" id="{CC8D2D26-869F-E1D2-3E51-922CE8F8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685"/>
              <a:ext cx="46" cy="62"/>
            </a:xfrm>
            <a:custGeom>
              <a:avLst/>
              <a:gdLst>
                <a:gd name="T0" fmla="*/ 46 w 46"/>
                <a:gd name="T1" fmla="*/ 27 h 62"/>
                <a:gd name="T2" fmla="*/ 36 w 46"/>
                <a:gd name="T3" fmla="*/ 62 h 62"/>
                <a:gd name="T4" fmla="*/ 29 w 46"/>
                <a:gd name="T5" fmla="*/ 57 h 62"/>
                <a:gd name="T6" fmla="*/ 23 w 46"/>
                <a:gd name="T7" fmla="*/ 27 h 62"/>
                <a:gd name="T8" fmla="*/ 17 w 46"/>
                <a:gd name="T9" fmla="*/ 51 h 62"/>
                <a:gd name="T10" fmla="*/ 9 w 46"/>
                <a:gd name="T11" fmla="*/ 46 h 62"/>
                <a:gd name="T12" fmla="*/ 0 w 46"/>
                <a:gd name="T13" fmla="*/ 0 h 62"/>
                <a:gd name="T14" fmla="*/ 8 w 46"/>
                <a:gd name="T15" fmla="*/ 5 h 62"/>
                <a:gd name="T16" fmla="*/ 13 w 46"/>
                <a:gd name="T17" fmla="*/ 36 h 62"/>
                <a:gd name="T18" fmla="*/ 19 w 46"/>
                <a:gd name="T19" fmla="*/ 12 h 62"/>
                <a:gd name="T20" fmla="*/ 27 w 46"/>
                <a:gd name="T21" fmla="*/ 16 h 62"/>
                <a:gd name="T22" fmla="*/ 33 w 46"/>
                <a:gd name="T23" fmla="*/ 47 h 62"/>
                <a:gd name="T24" fmla="*/ 38 w 46"/>
                <a:gd name="T25" fmla="*/ 23 h 62"/>
                <a:gd name="T26" fmla="*/ 46 w 46"/>
                <a:gd name="T27" fmla="*/ 27 h 62"/>
                <a:gd name="T28" fmla="*/ 46 w 46"/>
                <a:gd name="T29" fmla="*/ 27 h 62"/>
                <a:gd name="T30" fmla="*/ 46 w 46"/>
                <a:gd name="T31" fmla="*/ 27 h 62"/>
                <a:gd name="T32" fmla="*/ 46 w 46"/>
                <a:gd name="T33" fmla="*/ 27 h 62"/>
                <a:gd name="T34" fmla="*/ 46 w 46"/>
                <a:gd name="T35" fmla="*/ 27 h 62"/>
                <a:gd name="T36" fmla="*/ 46 w 46"/>
                <a:gd name="T37" fmla="*/ 27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62"/>
                <a:gd name="T59" fmla="*/ 46 w 46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62">
                  <a:moveTo>
                    <a:pt x="46" y="27"/>
                  </a:moveTo>
                  <a:lnTo>
                    <a:pt x="36" y="62"/>
                  </a:lnTo>
                  <a:lnTo>
                    <a:pt x="29" y="57"/>
                  </a:lnTo>
                  <a:lnTo>
                    <a:pt x="23" y="27"/>
                  </a:lnTo>
                  <a:lnTo>
                    <a:pt x="17" y="51"/>
                  </a:lnTo>
                  <a:lnTo>
                    <a:pt x="9" y="46"/>
                  </a:lnTo>
                  <a:lnTo>
                    <a:pt x="0" y="0"/>
                  </a:lnTo>
                  <a:lnTo>
                    <a:pt x="8" y="5"/>
                  </a:lnTo>
                  <a:lnTo>
                    <a:pt x="13" y="36"/>
                  </a:lnTo>
                  <a:lnTo>
                    <a:pt x="19" y="12"/>
                  </a:lnTo>
                  <a:lnTo>
                    <a:pt x="27" y="16"/>
                  </a:lnTo>
                  <a:lnTo>
                    <a:pt x="33" y="47"/>
                  </a:lnTo>
                  <a:lnTo>
                    <a:pt x="38" y="23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161">
              <a:extLst>
                <a:ext uri="{FF2B5EF4-FFF2-40B4-BE49-F238E27FC236}">
                  <a16:creationId xmlns:a16="http://schemas.microsoft.com/office/drawing/2014/main" id="{05C16E0D-B221-C7DF-5AD1-C3CC22F8E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714"/>
              <a:ext cx="7" cy="45"/>
            </a:xfrm>
            <a:custGeom>
              <a:avLst/>
              <a:gdLst>
                <a:gd name="T0" fmla="*/ 7 w 7"/>
                <a:gd name="T1" fmla="*/ 5 h 45"/>
                <a:gd name="T2" fmla="*/ 7 w 7"/>
                <a:gd name="T3" fmla="*/ 45 h 45"/>
                <a:gd name="T4" fmla="*/ 0 w 7"/>
                <a:gd name="T5" fmla="*/ 41 h 45"/>
                <a:gd name="T6" fmla="*/ 0 w 7"/>
                <a:gd name="T7" fmla="*/ 0 h 45"/>
                <a:gd name="T8" fmla="*/ 7 w 7"/>
                <a:gd name="T9" fmla="*/ 5 h 45"/>
                <a:gd name="T10" fmla="*/ 7 w 7"/>
                <a:gd name="T11" fmla="*/ 5 h 45"/>
                <a:gd name="T12" fmla="*/ 7 w 7"/>
                <a:gd name="T13" fmla="*/ 5 h 45"/>
                <a:gd name="T14" fmla="*/ 7 w 7"/>
                <a:gd name="T15" fmla="*/ 5 h 45"/>
                <a:gd name="T16" fmla="*/ 7 w 7"/>
                <a:gd name="T17" fmla="*/ 5 h 45"/>
                <a:gd name="T18" fmla="*/ 7 w 7"/>
                <a:gd name="T19" fmla="*/ 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5"/>
                <a:gd name="T32" fmla="*/ 7 w 7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5">
                  <a:moveTo>
                    <a:pt x="7" y="5"/>
                  </a:moveTo>
                  <a:lnTo>
                    <a:pt x="7" y="45"/>
                  </a:lnTo>
                  <a:lnTo>
                    <a:pt x="0" y="41"/>
                  </a:lnTo>
                  <a:lnTo>
                    <a:pt x="0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162">
              <a:extLst>
                <a:ext uri="{FF2B5EF4-FFF2-40B4-BE49-F238E27FC236}">
                  <a16:creationId xmlns:a16="http://schemas.microsoft.com/office/drawing/2014/main" id="{2B1ED3AE-AAA1-2949-BAC3-F857440B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721"/>
              <a:ext cx="29" cy="51"/>
            </a:xfrm>
            <a:custGeom>
              <a:avLst/>
              <a:gdLst>
                <a:gd name="T0" fmla="*/ 29 w 29"/>
                <a:gd name="T1" fmla="*/ 17 h 51"/>
                <a:gd name="T2" fmla="*/ 29 w 29"/>
                <a:gd name="T3" fmla="*/ 24 h 51"/>
                <a:gd name="T4" fmla="*/ 19 w 29"/>
                <a:gd name="T5" fmla="*/ 18 h 51"/>
                <a:gd name="T6" fmla="*/ 19 w 29"/>
                <a:gd name="T7" fmla="*/ 51 h 51"/>
                <a:gd name="T8" fmla="*/ 11 w 29"/>
                <a:gd name="T9" fmla="*/ 46 h 51"/>
                <a:gd name="T10" fmla="*/ 11 w 29"/>
                <a:gd name="T11" fmla="*/ 14 h 51"/>
                <a:gd name="T12" fmla="*/ 0 w 29"/>
                <a:gd name="T13" fmla="*/ 7 h 51"/>
                <a:gd name="T14" fmla="*/ 0 w 29"/>
                <a:gd name="T15" fmla="*/ 0 h 51"/>
                <a:gd name="T16" fmla="*/ 29 w 29"/>
                <a:gd name="T17" fmla="*/ 17 h 51"/>
                <a:gd name="T18" fmla="*/ 29 w 29"/>
                <a:gd name="T19" fmla="*/ 17 h 51"/>
                <a:gd name="T20" fmla="*/ 29 w 29"/>
                <a:gd name="T21" fmla="*/ 17 h 51"/>
                <a:gd name="T22" fmla="*/ 29 w 29"/>
                <a:gd name="T23" fmla="*/ 17 h 51"/>
                <a:gd name="T24" fmla="*/ 29 w 29"/>
                <a:gd name="T25" fmla="*/ 17 h 51"/>
                <a:gd name="T26" fmla="*/ 29 w 29"/>
                <a:gd name="T27" fmla="*/ 17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51"/>
                <a:gd name="T44" fmla="*/ 29 w 29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51">
                  <a:moveTo>
                    <a:pt x="29" y="17"/>
                  </a:moveTo>
                  <a:lnTo>
                    <a:pt x="29" y="24"/>
                  </a:lnTo>
                  <a:lnTo>
                    <a:pt x="19" y="18"/>
                  </a:lnTo>
                  <a:lnTo>
                    <a:pt x="19" y="51"/>
                  </a:lnTo>
                  <a:lnTo>
                    <a:pt x="11" y="46"/>
                  </a:lnTo>
                  <a:lnTo>
                    <a:pt x="1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163">
              <a:extLst>
                <a:ext uri="{FF2B5EF4-FFF2-40B4-BE49-F238E27FC236}">
                  <a16:creationId xmlns:a16="http://schemas.microsoft.com/office/drawing/2014/main" id="{A2058236-F411-F28D-DB3E-D47F00DD7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745"/>
              <a:ext cx="33" cy="48"/>
            </a:xfrm>
            <a:custGeom>
              <a:avLst/>
              <a:gdLst>
                <a:gd name="T0" fmla="*/ 2 w 62"/>
                <a:gd name="T1" fmla="*/ 1 h 92"/>
                <a:gd name="T2" fmla="*/ 2 w 62"/>
                <a:gd name="T3" fmla="*/ 1 h 92"/>
                <a:gd name="T4" fmla="*/ 3 w 62"/>
                <a:gd name="T5" fmla="*/ 2 h 92"/>
                <a:gd name="T6" fmla="*/ 2 w 62"/>
                <a:gd name="T7" fmla="*/ 2 h 92"/>
                <a:gd name="T8" fmla="*/ 2 w 62"/>
                <a:gd name="T9" fmla="*/ 1 h 92"/>
                <a:gd name="T10" fmla="*/ 2 w 62"/>
                <a:gd name="T11" fmla="*/ 1 h 92"/>
                <a:gd name="T12" fmla="*/ 1 w 62"/>
                <a:gd name="T13" fmla="*/ 1 h 92"/>
                <a:gd name="T14" fmla="*/ 1 w 62"/>
                <a:gd name="T15" fmla="*/ 2 h 92"/>
                <a:gd name="T16" fmla="*/ 1 w 62"/>
                <a:gd name="T17" fmla="*/ 2 h 92"/>
                <a:gd name="T18" fmla="*/ 2 w 62"/>
                <a:gd name="T19" fmla="*/ 3 h 92"/>
                <a:gd name="T20" fmla="*/ 2 w 62"/>
                <a:gd name="T21" fmla="*/ 3 h 92"/>
                <a:gd name="T22" fmla="*/ 2 w 62"/>
                <a:gd name="T23" fmla="*/ 3 h 92"/>
                <a:gd name="T24" fmla="*/ 3 w 62"/>
                <a:gd name="T25" fmla="*/ 3 h 92"/>
                <a:gd name="T26" fmla="*/ 2 w 62"/>
                <a:gd name="T27" fmla="*/ 4 h 92"/>
                <a:gd name="T28" fmla="*/ 2 w 62"/>
                <a:gd name="T29" fmla="*/ 3 h 92"/>
                <a:gd name="T30" fmla="*/ 1 w 62"/>
                <a:gd name="T31" fmla="*/ 3 h 92"/>
                <a:gd name="T32" fmla="*/ 0 w 62"/>
                <a:gd name="T33" fmla="*/ 1 h 92"/>
                <a:gd name="T34" fmla="*/ 1 w 62"/>
                <a:gd name="T35" fmla="*/ 1 h 92"/>
                <a:gd name="T36" fmla="*/ 2 w 62"/>
                <a:gd name="T37" fmla="*/ 1 h 92"/>
                <a:gd name="T38" fmla="*/ 2 w 62"/>
                <a:gd name="T39" fmla="*/ 1 h 92"/>
                <a:gd name="T40" fmla="*/ 2 w 62"/>
                <a:gd name="T41" fmla="*/ 1 h 92"/>
                <a:gd name="T42" fmla="*/ 2 w 62"/>
                <a:gd name="T43" fmla="*/ 1 h 92"/>
                <a:gd name="T44" fmla="*/ 2 w 62"/>
                <a:gd name="T45" fmla="*/ 1 h 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92"/>
                <a:gd name="T71" fmla="*/ 62 w 62"/>
                <a:gd name="T72" fmla="*/ 92 h 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92">
                  <a:moveTo>
                    <a:pt x="33" y="7"/>
                  </a:moveTo>
                  <a:cubicBezTo>
                    <a:pt x="41" y="11"/>
                    <a:pt x="47" y="17"/>
                    <a:pt x="52" y="25"/>
                  </a:cubicBezTo>
                  <a:cubicBezTo>
                    <a:pt x="58" y="33"/>
                    <a:pt x="61" y="41"/>
                    <a:pt x="62" y="50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38"/>
                    <a:pt x="46" y="34"/>
                    <a:pt x="43" y="30"/>
                  </a:cubicBezTo>
                  <a:cubicBezTo>
                    <a:pt x="40" y="26"/>
                    <a:pt x="37" y="23"/>
                    <a:pt x="33" y="21"/>
                  </a:cubicBezTo>
                  <a:cubicBezTo>
                    <a:pt x="27" y="17"/>
                    <a:pt x="22" y="17"/>
                    <a:pt x="19" y="21"/>
                  </a:cubicBezTo>
                  <a:cubicBezTo>
                    <a:pt x="16" y="24"/>
                    <a:pt x="15" y="29"/>
                    <a:pt x="15" y="36"/>
                  </a:cubicBezTo>
                  <a:cubicBezTo>
                    <a:pt x="15" y="44"/>
                    <a:pt x="16" y="50"/>
                    <a:pt x="19" y="56"/>
                  </a:cubicBezTo>
                  <a:cubicBezTo>
                    <a:pt x="22" y="63"/>
                    <a:pt x="27" y="69"/>
                    <a:pt x="33" y="72"/>
                  </a:cubicBezTo>
                  <a:cubicBezTo>
                    <a:pt x="37" y="75"/>
                    <a:pt x="41" y="75"/>
                    <a:pt x="43" y="74"/>
                  </a:cubicBezTo>
                  <a:cubicBezTo>
                    <a:pt x="46" y="72"/>
                    <a:pt x="47" y="69"/>
                    <a:pt x="48" y="64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81"/>
                    <a:pt x="58" y="87"/>
                    <a:pt x="53" y="90"/>
                  </a:cubicBezTo>
                  <a:cubicBezTo>
                    <a:pt x="48" y="92"/>
                    <a:pt x="41" y="91"/>
                    <a:pt x="33" y="86"/>
                  </a:cubicBezTo>
                  <a:cubicBezTo>
                    <a:pt x="23" y="81"/>
                    <a:pt x="15" y="72"/>
                    <a:pt x="9" y="61"/>
                  </a:cubicBezTo>
                  <a:cubicBezTo>
                    <a:pt x="3" y="50"/>
                    <a:pt x="0" y="39"/>
                    <a:pt x="0" y="28"/>
                  </a:cubicBezTo>
                  <a:cubicBezTo>
                    <a:pt x="0" y="16"/>
                    <a:pt x="3" y="8"/>
                    <a:pt x="9" y="4"/>
                  </a:cubicBezTo>
                  <a:cubicBezTo>
                    <a:pt x="15" y="0"/>
                    <a:pt x="23" y="1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164">
              <a:extLst>
                <a:ext uri="{FF2B5EF4-FFF2-40B4-BE49-F238E27FC236}">
                  <a16:creationId xmlns:a16="http://schemas.microsoft.com/office/drawing/2014/main" id="{5C74B687-EF42-8AC7-38C6-F9F30C9C8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761"/>
              <a:ext cx="30" cy="57"/>
            </a:xfrm>
            <a:custGeom>
              <a:avLst/>
              <a:gdLst>
                <a:gd name="T0" fmla="*/ 30 w 30"/>
                <a:gd name="T1" fmla="*/ 17 h 57"/>
                <a:gd name="T2" fmla="*/ 30 w 30"/>
                <a:gd name="T3" fmla="*/ 57 h 57"/>
                <a:gd name="T4" fmla="*/ 22 w 30"/>
                <a:gd name="T5" fmla="*/ 53 h 57"/>
                <a:gd name="T6" fmla="*/ 22 w 30"/>
                <a:gd name="T7" fmla="*/ 35 h 57"/>
                <a:gd name="T8" fmla="*/ 8 w 30"/>
                <a:gd name="T9" fmla="*/ 27 h 57"/>
                <a:gd name="T10" fmla="*/ 8 w 30"/>
                <a:gd name="T11" fmla="*/ 45 h 57"/>
                <a:gd name="T12" fmla="*/ 0 w 30"/>
                <a:gd name="T13" fmla="*/ 40 h 57"/>
                <a:gd name="T14" fmla="*/ 0 w 30"/>
                <a:gd name="T15" fmla="*/ 0 h 57"/>
                <a:gd name="T16" fmla="*/ 8 w 30"/>
                <a:gd name="T17" fmla="*/ 4 h 57"/>
                <a:gd name="T18" fmla="*/ 8 w 30"/>
                <a:gd name="T19" fmla="*/ 20 h 57"/>
                <a:gd name="T20" fmla="*/ 22 w 30"/>
                <a:gd name="T21" fmla="*/ 28 h 57"/>
                <a:gd name="T22" fmla="*/ 23 w 30"/>
                <a:gd name="T23" fmla="*/ 13 h 57"/>
                <a:gd name="T24" fmla="*/ 30 w 30"/>
                <a:gd name="T25" fmla="*/ 17 h 57"/>
                <a:gd name="T26" fmla="*/ 30 w 30"/>
                <a:gd name="T27" fmla="*/ 17 h 57"/>
                <a:gd name="T28" fmla="*/ 30 w 30"/>
                <a:gd name="T29" fmla="*/ 17 h 57"/>
                <a:gd name="T30" fmla="*/ 30 w 30"/>
                <a:gd name="T31" fmla="*/ 17 h 57"/>
                <a:gd name="T32" fmla="*/ 30 w 30"/>
                <a:gd name="T33" fmla="*/ 17 h 57"/>
                <a:gd name="T34" fmla="*/ 30 w 30"/>
                <a:gd name="T35" fmla="*/ 1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57"/>
                <a:gd name="T56" fmla="*/ 30 w 30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57">
                  <a:moveTo>
                    <a:pt x="30" y="17"/>
                  </a:moveTo>
                  <a:lnTo>
                    <a:pt x="30" y="57"/>
                  </a:lnTo>
                  <a:lnTo>
                    <a:pt x="22" y="53"/>
                  </a:lnTo>
                  <a:lnTo>
                    <a:pt x="22" y="35"/>
                  </a:lnTo>
                  <a:lnTo>
                    <a:pt x="8" y="27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4"/>
                  </a:lnTo>
                  <a:lnTo>
                    <a:pt x="8" y="20"/>
                  </a:lnTo>
                  <a:lnTo>
                    <a:pt x="22" y="28"/>
                  </a:lnTo>
                  <a:lnTo>
                    <a:pt x="23" y="13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4E7EF62-A2AE-703B-5169-465410EA89CE}"/>
              </a:ext>
            </a:extLst>
          </p:cNvPr>
          <p:cNvSpPr txBox="1"/>
          <p:nvPr/>
        </p:nvSpPr>
        <p:spPr>
          <a:xfrm>
            <a:off x="8155392" y="3763212"/>
            <a:ext cx="815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STA</a:t>
            </a:r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32CC3690-1B60-A615-9831-8720E912A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47" y="3152254"/>
            <a:ext cx="1023954" cy="1296144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8389A7A9-A999-04A2-51E1-FF67B8E7542D}"/>
              </a:ext>
            </a:extLst>
          </p:cNvPr>
          <p:cNvSpPr txBox="1"/>
          <p:nvPr/>
        </p:nvSpPr>
        <p:spPr>
          <a:xfrm>
            <a:off x="8148080" y="5394017"/>
            <a:ext cx="815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STA</a:t>
            </a: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9F124329-AFF5-30EC-AAB1-CA7A77C0B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47" y="4797152"/>
            <a:ext cx="1023954" cy="1296144"/>
          </a:xfrm>
          <a:prstGeom prst="rect">
            <a:avLst/>
          </a:prstGeom>
        </p:spPr>
      </p:pic>
      <p:pic>
        <p:nvPicPr>
          <p:cNvPr id="50" name="Picture 168" descr="drives">
            <a:extLst>
              <a:ext uri="{FF2B5EF4-FFF2-40B4-BE49-F238E27FC236}">
                <a16:creationId xmlns:a16="http://schemas.microsoft.com/office/drawing/2014/main" id="{8E98E885-98C7-6314-9A07-364DD9B2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52" y="3573084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8" descr="drives">
            <a:extLst>
              <a:ext uri="{FF2B5EF4-FFF2-40B4-BE49-F238E27FC236}">
                <a16:creationId xmlns:a16="http://schemas.microsoft.com/office/drawing/2014/main" id="{32C007B7-53B0-9812-6B12-068086F8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95" y="5004340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CBCF18F6-7303-6D30-6D93-749D8593A28A}"/>
              </a:ext>
            </a:extLst>
          </p:cNvPr>
          <p:cNvCxnSpPr>
            <a:cxnSpLocks/>
          </p:cNvCxnSpPr>
          <p:nvPr/>
        </p:nvCxnSpPr>
        <p:spPr>
          <a:xfrm>
            <a:off x="1672105" y="1916832"/>
            <a:ext cx="120807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293B5CBD-C8B7-A106-AEA0-6DF9C0FD219D}"/>
              </a:ext>
            </a:extLst>
          </p:cNvPr>
          <p:cNvCxnSpPr>
            <a:cxnSpLocks/>
          </p:cNvCxnSpPr>
          <p:nvPr/>
        </p:nvCxnSpPr>
        <p:spPr>
          <a:xfrm>
            <a:off x="1672105" y="1532472"/>
            <a:ext cx="1223913" cy="1223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168" descr="drives">
            <a:extLst>
              <a:ext uri="{FF2B5EF4-FFF2-40B4-BE49-F238E27FC236}">
                <a16:creationId xmlns:a16="http://schemas.microsoft.com/office/drawing/2014/main" id="{3F04618D-EEE7-D7E4-EB82-0B4125F9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789" y="2116094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68" descr="drives">
            <a:extLst>
              <a:ext uri="{FF2B5EF4-FFF2-40B4-BE49-F238E27FC236}">
                <a16:creationId xmlns:a16="http://schemas.microsoft.com/office/drawing/2014/main" id="{77E9E1A9-597B-79DA-46C8-F38B30A81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290" y="2151463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68" descr="drives">
            <a:extLst>
              <a:ext uri="{FF2B5EF4-FFF2-40B4-BE49-F238E27FC236}">
                <a16:creationId xmlns:a16="http://schemas.microsoft.com/office/drawing/2014/main" id="{C8C8CBBC-449A-6838-8C9D-64D7DE86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156" y="3614667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68" descr="drives">
            <a:extLst>
              <a:ext uri="{FF2B5EF4-FFF2-40B4-BE49-F238E27FC236}">
                <a16:creationId xmlns:a16="http://schemas.microsoft.com/office/drawing/2014/main" id="{248FDB01-C2B8-1E44-72B7-BF1B99AE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44" y="5388700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68" descr="drives">
            <a:extLst>
              <a:ext uri="{FF2B5EF4-FFF2-40B4-BE49-F238E27FC236}">
                <a16:creationId xmlns:a16="http://schemas.microsoft.com/office/drawing/2014/main" id="{50AD2360-8C8C-AEFF-6B8E-1AE29047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74" y="5410829"/>
            <a:ext cx="6889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blouk 80">
            <a:extLst>
              <a:ext uri="{FF2B5EF4-FFF2-40B4-BE49-F238E27FC236}">
                <a16:creationId xmlns:a16="http://schemas.microsoft.com/office/drawing/2014/main" id="{DA029207-6833-9C5E-1775-4B15EC6A1D08}"/>
              </a:ext>
            </a:extLst>
          </p:cNvPr>
          <p:cNvSpPr/>
          <p:nvPr/>
        </p:nvSpPr>
        <p:spPr>
          <a:xfrm rot="16200000">
            <a:off x="2770581" y="2679507"/>
            <a:ext cx="2966369" cy="2161098"/>
          </a:xfrm>
          <a:prstGeom prst="arc">
            <a:avLst>
              <a:gd name="adj1" fmla="val 16200000"/>
              <a:gd name="adj2" fmla="val 5293594"/>
            </a:avLst>
          </a:prstGeom>
          <a:ln w="50800">
            <a:solidFill>
              <a:srgbClr val="FFC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3" name="Přímá spojnice 82">
            <a:extLst>
              <a:ext uri="{FF2B5EF4-FFF2-40B4-BE49-F238E27FC236}">
                <a16:creationId xmlns:a16="http://schemas.microsoft.com/office/drawing/2014/main" id="{A37415FB-CCE2-7CEE-0C76-A1A8B6E03987}"/>
              </a:ext>
            </a:extLst>
          </p:cNvPr>
          <p:cNvCxnSpPr>
            <a:cxnSpLocks/>
          </p:cNvCxnSpPr>
          <p:nvPr/>
        </p:nvCxnSpPr>
        <p:spPr>
          <a:xfrm>
            <a:off x="1639586" y="2343983"/>
            <a:ext cx="1223913" cy="12235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64322B72-7732-4F09-FC69-DF85A9AA8BA6}"/>
              </a:ext>
            </a:extLst>
          </p:cNvPr>
          <p:cNvSpPr txBox="1"/>
          <p:nvPr/>
        </p:nvSpPr>
        <p:spPr>
          <a:xfrm>
            <a:off x="9039250" y="1706139"/>
            <a:ext cx="2857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RS485 ovládané technologie 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BD650FAF-13B6-5973-2C89-FB6273DA9ACA}"/>
              </a:ext>
            </a:extLst>
          </p:cNvPr>
          <p:cNvSpPr txBox="1"/>
          <p:nvPr/>
        </p:nvSpPr>
        <p:spPr>
          <a:xfrm>
            <a:off x="10299252" y="4517537"/>
            <a:ext cx="1773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TCP ovládané technologie </a:t>
            </a:r>
          </a:p>
        </p:txBody>
      </p:sp>
      <p:grpSp>
        <p:nvGrpSpPr>
          <p:cNvPr id="91" name="组合 5977">
            <a:extLst>
              <a:ext uri="{FF2B5EF4-FFF2-40B4-BE49-F238E27FC236}">
                <a16:creationId xmlns:a16="http://schemas.microsoft.com/office/drawing/2014/main" id="{57787F6E-0DC6-EAA9-D4A9-80A2AD9831A4}"/>
              </a:ext>
            </a:extLst>
          </p:cNvPr>
          <p:cNvGrpSpPr>
            <a:grpSpLocks/>
          </p:cNvGrpSpPr>
          <p:nvPr/>
        </p:nvGrpSpPr>
        <p:grpSpPr bwMode="auto">
          <a:xfrm>
            <a:off x="9047534" y="5469136"/>
            <a:ext cx="942975" cy="719145"/>
            <a:chOff x="7050089" y="1844676"/>
            <a:chExt cx="430213" cy="327060"/>
          </a:xfrm>
        </p:grpSpPr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4C1A2786-E7A9-C402-91CA-A80C06DC3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89" y="1844676"/>
              <a:ext cx="331713" cy="236809"/>
            </a:xfrm>
            <a:custGeom>
              <a:avLst/>
              <a:gdLst>
                <a:gd name="T0" fmla="*/ 0 w 835"/>
                <a:gd name="T1" fmla="*/ 285 h 596"/>
                <a:gd name="T2" fmla="*/ 12 w 835"/>
                <a:gd name="T3" fmla="*/ 278 h 596"/>
                <a:gd name="T4" fmla="*/ 44 w 835"/>
                <a:gd name="T5" fmla="*/ 259 h 596"/>
                <a:gd name="T6" fmla="*/ 92 w 835"/>
                <a:gd name="T7" fmla="*/ 232 h 596"/>
                <a:gd name="T8" fmla="*/ 150 w 835"/>
                <a:gd name="T9" fmla="*/ 199 h 596"/>
                <a:gd name="T10" fmla="*/ 214 w 835"/>
                <a:gd name="T11" fmla="*/ 162 h 596"/>
                <a:gd name="T12" fmla="*/ 279 w 835"/>
                <a:gd name="T13" fmla="*/ 126 h 596"/>
                <a:gd name="T14" fmla="*/ 338 w 835"/>
                <a:gd name="T15" fmla="*/ 92 h 596"/>
                <a:gd name="T16" fmla="*/ 389 w 835"/>
                <a:gd name="T17" fmla="*/ 64 h 596"/>
                <a:gd name="T18" fmla="*/ 430 w 835"/>
                <a:gd name="T19" fmla="*/ 41 h 596"/>
                <a:gd name="T20" fmla="*/ 469 w 835"/>
                <a:gd name="T21" fmla="*/ 21 h 596"/>
                <a:gd name="T22" fmla="*/ 487 w 835"/>
                <a:gd name="T23" fmla="*/ 13 h 596"/>
                <a:gd name="T24" fmla="*/ 504 w 835"/>
                <a:gd name="T25" fmla="*/ 7 h 596"/>
                <a:gd name="T26" fmla="*/ 518 w 835"/>
                <a:gd name="T27" fmla="*/ 2 h 596"/>
                <a:gd name="T28" fmla="*/ 530 w 835"/>
                <a:gd name="T29" fmla="*/ 0 h 596"/>
                <a:gd name="T30" fmla="*/ 549 w 835"/>
                <a:gd name="T31" fmla="*/ 1 h 596"/>
                <a:gd name="T32" fmla="*/ 569 w 835"/>
                <a:gd name="T33" fmla="*/ 3 h 596"/>
                <a:gd name="T34" fmla="*/ 591 w 835"/>
                <a:gd name="T35" fmla="*/ 7 h 596"/>
                <a:gd name="T36" fmla="*/ 614 w 835"/>
                <a:gd name="T37" fmla="*/ 12 h 596"/>
                <a:gd name="T38" fmla="*/ 638 w 835"/>
                <a:gd name="T39" fmla="*/ 19 h 596"/>
                <a:gd name="T40" fmla="*/ 662 w 835"/>
                <a:gd name="T41" fmla="*/ 25 h 596"/>
                <a:gd name="T42" fmla="*/ 687 w 835"/>
                <a:gd name="T43" fmla="*/ 34 h 596"/>
                <a:gd name="T44" fmla="*/ 711 w 835"/>
                <a:gd name="T45" fmla="*/ 42 h 596"/>
                <a:gd name="T46" fmla="*/ 733 w 835"/>
                <a:gd name="T47" fmla="*/ 52 h 596"/>
                <a:gd name="T48" fmla="*/ 755 w 835"/>
                <a:gd name="T49" fmla="*/ 62 h 596"/>
                <a:gd name="T50" fmla="*/ 775 w 835"/>
                <a:gd name="T51" fmla="*/ 72 h 596"/>
                <a:gd name="T52" fmla="*/ 793 w 835"/>
                <a:gd name="T53" fmla="*/ 82 h 596"/>
                <a:gd name="T54" fmla="*/ 808 w 835"/>
                <a:gd name="T55" fmla="*/ 92 h 596"/>
                <a:gd name="T56" fmla="*/ 820 w 835"/>
                <a:gd name="T57" fmla="*/ 103 h 596"/>
                <a:gd name="T58" fmla="*/ 825 w 835"/>
                <a:gd name="T59" fmla="*/ 107 h 596"/>
                <a:gd name="T60" fmla="*/ 828 w 835"/>
                <a:gd name="T61" fmla="*/ 113 h 596"/>
                <a:gd name="T62" fmla="*/ 832 w 835"/>
                <a:gd name="T63" fmla="*/ 118 h 596"/>
                <a:gd name="T64" fmla="*/ 833 w 835"/>
                <a:gd name="T65" fmla="*/ 122 h 596"/>
                <a:gd name="T66" fmla="*/ 835 w 835"/>
                <a:gd name="T67" fmla="*/ 133 h 596"/>
                <a:gd name="T68" fmla="*/ 835 w 835"/>
                <a:gd name="T69" fmla="*/ 147 h 596"/>
                <a:gd name="T70" fmla="*/ 834 w 835"/>
                <a:gd name="T71" fmla="*/ 162 h 596"/>
                <a:gd name="T72" fmla="*/ 832 w 835"/>
                <a:gd name="T73" fmla="*/ 180 h 596"/>
                <a:gd name="T74" fmla="*/ 824 w 835"/>
                <a:gd name="T75" fmla="*/ 215 h 596"/>
                <a:gd name="T76" fmla="*/ 815 w 835"/>
                <a:gd name="T77" fmla="*/ 251 h 596"/>
                <a:gd name="T78" fmla="*/ 805 w 835"/>
                <a:gd name="T79" fmla="*/ 285 h 596"/>
                <a:gd name="T80" fmla="*/ 796 w 835"/>
                <a:gd name="T81" fmla="*/ 313 h 596"/>
                <a:gd name="T82" fmla="*/ 788 w 835"/>
                <a:gd name="T83" fmla="*/ 332 h 596"/>
                <a:gd name="T84" fmla="*/ 786 w 835"/>
                <a:gd name="T85" fmla="*/ 339 h 596"/>
                <a:gd name="T86" fmla="*/ 392 w 835"/>
                <a:gd name="T87" fmla="*/ 596 h 596"/>
                <a:gd name="T88" fmla="*/ 264 w 835"/>
                <a:gd name="T89" fmla="*/ 303 h 596"/>
                <a:gd name="T90" fmla="*/ 234 w 835"/>
                <a:gd name="T91" fmla="*/ 302 h 596"/>
                <a:gd name="T92" fmla="*/ 0 w 835"/>
                <a:gd name="T93" fmla="*/ 28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5" h="596">
                  <a:moveTo>
                    <a:pt x="0" y="285"/>
                  </a:moveTo>
                  <a:lnTo>
                    <a:pt x="12" y="278"/>
                  </a:lnTo>
                  <a:lnTo>
                    <a:pt x="44" y="259"/>
                  </a:lnTo>
                  <a:lnTo>
                    <a:pt x="92" y="232"/>
                  </a:lnTo>
                  <a:lnTo>
                    <a:pt x="150" y="199"/>
                  </a:lnTo>
                  <a:lnTo>
                    <a:pt x="214" y="162"/>
                  </a:lnTo>
                  <a:lnTo>
                    <a:pt x="279" y="126"/>
                  </a:lnTo>
                  <a:lnTo>
                    <a:pt x="338" y="92"/>
                  </a:lnTo>
                  <a:lnTo>
                    <a:pt x="389" y="64"/>
                  </a:lnTo>
                  <a:lnTo>
                    <a:pt x="430" y="41"/>
                  </a:lnTo>
                  <a:lnTo>
                    <a:pt x="469" y="21"/>
                  </a:lnTo>
                  <a:lnTo>
                    <a:pt x="487" y="13"/>
                  </a:lnTo>
                  <a:lnTo>
                    <a:pt x="504" y="7"/>
                  </a:lnTo>
                  <a:lnTo>
                    <a:pt x="518" y="2"/>
                  </a:lnTo>
                  <a:lnTo>
                    <a:pt x="530" y="0"/>
                  </a:lnTo>
                  <a:lnTo>
                    <a:pt x="549" y="1"/>
                  </a:lnTo>
                  <a:lnTo>
                    <a:pt x="569" y="3"/>
                  </a:lnTo>
                  <a:lnTo>
                    <a:pt x="591" y="7"/>
                  </a:lnTo>
                  <a:lnTo>
                    <a:pt x="614" y="12"/>
                  </a:lnTo>
                  <a:lnTo>
                    <a:pt x="638" y="19"/>
                  </a:lnTo>
                  <a:lnTo>
                    <a:pt x="662" y="25"/>
                  </a:lnTo>
                  <a:lnTo>
                    <a:pt x="687" y="34"/>
                  </a:lnTo>
                  <a:lnTo>
                    <a:pt x="711" y="42"/>
                  </a:lnTo>
                  <a:lnTo>
                    <a:pt x="733" y="52"/>
                  </a:lnTo>
                  <a:lnTo>
                    <a:pt x="755" y="62"/>
                  </a:lnTo>
                  <a:lnTo>
                    <a:pt x="775" y="72"/>
                  </a:lnTo>
                  <a:lnTo>
                    <a:pt x="793" y="82"/>
                  </a:lnTo>
                  <a:lnTo>
                    <a:pt x="808" y="92"/>
                  </a:lnTo>
                  <a:lnTo>
                    <a:pt x="820" y="103"/>
                  </a:lnTo>
                  <a:lnTo>
                    <a:pt x="825" y="107"/>
                  </a:lnTo>
                  <a:lnTo>
                    <a:pt x="828" y="113"/>
                  </a:lnTo>
                  <a:lnTo>
                    <a:pt x="832" y="118"/>
                  </a:lnTo>
                  <a:lnTo>
                    <a:pt x="833" y="122"/>
                  </a:lnTo>
                  <a:lnTo>
                    <a:pt x="835" y="133"/>
                  </a:lnTo>
                  <a:lnTo>
                    <a:pt x="835" y="147"/>
                  </a:lnTo>
                  <a:lnTo>
                    <a:pt x="834" y="162"/>
                  </a:lnTo>
                  <a:lnTo>
                    <a:pt x="832" y="180"/>
                  </a:lnTo>
                  <a:lnTo>
                    <a:pt x="824" y="215"/>
                  </a:lnTo>
                  <a:lnTo>
                    <a:pt x="815" y="251"/>
                  </a:lnTo>
                  <a:lnTo>
                    <a:pt x="805" y="285"/>
                  </a:lnTo>
                  <a:lnTo>
                    <a:pt x="796" y="313"/>
                  </a:lnTo>
                  <a:lnTo>
                    <a:pt x="788" y="332"/>
                  </a:lnTo>
                  <a:lnTo>
                    <a:pt x="786" y="339"/>
                  </a:lnTo>
                  <a:lnTo>
                    <a:pt x="392" y="596"/>
                  </a:lnTo>
                  <a:lnTo>
                    <a:pt x="264" y="303"/>
                  </a:lnTo>
                  <a:lnTo>
                    <a:pt x="234" y="302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93B1D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5DE36D2B-618F-154F-754E-F8A5A89B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21" y="1941421"/>
              <a:ext cx="354165" cy="182661"/>
            </a:xfrm>
            <a:custGeom>
              <a:avLst/>
              <a:gdLst>
                <a:gd name="T0" fmla="*/ 4 w 895"/>
                <a:gd name="T1" fmla="*/ 136 h 460"/>
                <a:gd name="T2" fmla="*/ 0 w 895"/>
                <a:gd name="T3" fmla="*/ 127 h 460"/>
                <a:gd name="T4" fmla="*/ 2 w 895"/>
                <a:gd name="T5" fmla="*/ 116 h 460"/>
                <a:gd name="T6" fmla="*/ 11 w 895"/>
                <a:gd name="T7" fmla="*/ 100 h 460"/>
                <a:gd name="T8" fmla="*/ 30 w 895"/>
                <a:gd name="T9" fmla="*/ 79 h 460"/>
                <a:gd name="T10" fmla="*/ 63 w 895"/>
                <a:gd name="T11" fmla="*/ 53 h 460"/>
                <a:gd name="T12" fmla="*/ 113 w 895"/>
                <a:gd name="T13" fmla="*/ 23 h 460"/>
                <a:gd name="T14" fmla="*/ 147 w 895"/>
                <a:gd name="T15" fmla="*/ 5 h 460"/>
                <a:gd name="T16" fmla="*/ 154 w 895"/>
                <a:gd name="T17" fmla="*/ 1 h 460"/>
                <a:gd name="T18" fmla="*/ 162 w 895"/>
                <a:gd name="T19" fmla="*/ 0 h 460"/>
                <a:gd name="T20" fmla="*/ 198 w 895"/>
                <a:gd name="T21" fmla="*/ 8 h 460"/>
                <a:gd name="T22" fmla="*/ 283 w 895"/>
                <a:gd name="T23" fmla="*/ 29 h 460"/>
                <a:gd name="T24" fmla="*/ 381 w 895"/>
                <a:gd name="T25" fmla="*/ 60 h 460"/>
                <a:gd name="T26" fmla="*/ 448 w 895"/>
                <a:gd name="T27" fmla="*/ 83 h 460"/>
                <a:gd name="T28" fmla="*/ 482 w 895"/>
                <a:gd name="T29" fmla="*/ 100 h 460"/>
                <a:gd name="T30" fmla="*/ 501 w 895"/>
                <a:gd name="T31" fmla="*/ 112 h 460"/>
                <a:gd name="T32" fmla="*/ 511 w 895"/>
                <a:gd name="T33" fmla="*/ 123 h 460"/>
                <a:gd name="T34" fmla="*/ 514 w 895"/>
                <a:gd name="T35" fmla="*/ 139 h 460"/>
                <a:gd name="T36" fmla="*/ 514 w 895"/>
                <a:gd name="T37" fmla="*/ 158 h 460"/>
                <a:gd name="T38" fmla="*/ 509 w 895"/>
                <a:gd name="T39" fmla="*/ 202 h 460"/>
                <a:gd name="T40" fmla="*/ 508 w 895"/>
                <a:gd name="T41" fmla="*/ 233 h 460"/>
                <a:gd name="T42" fmla="*/ 512 w 895"/>
                <a:gd name="T43" fmla="*/ 243 h 460"/>
                <a:gd name="T44" fmla="*/ 519 w 895"/>
                <a:gd name="T45" fmla="*/ 249 h 460"/>
                <a:gd name="T46" fmla="*/ 527 w 895"/>
                <a:gd name="T47" fmla="*/ 250 h 460"/>
                <a:gd name="T48" fmla="*/ 540 w 895"/>
                <a:gd name="T49" fmla="*/ 249 h 460"/>
                <a:gd name="T50" fmla="*/ 569 w 895"/>
                <a:gd name="T51" fmla="*/ 235 h 460"/>
                <a:gd name="T52" fmla="*/ 621 w 895"/>
                <a:gd name="T53" fmla="*/ 208 h 460"/>
                <a:gd name="T54" fmla="*/ 666 w 895"/>
                <a:gd name="T55" fmla="*/ 183 h 460"/>
                <a:gd name="T56" fmla="*/ 674 w 895"/>
                <a:gd name="T57" fmla="*/ 180 h 460"/>
                <a:gd name="T58" fmla="*/ 677 w 895"/>
                <a:gd name="T59" fmla="*/ 186 h 460"/>
                <a:gd name="T60" fmla="*/ 685 w 895"/>
                <a:gd name="T61" fmla="*/ 189 h 460"/>
                <a:gd name="T62" fmla="*/ 692 w 895"/>
                <a:gd name="T63" fmla="*/ 187 h 460"/>
                <a:gd name="T64" fmla="*/ 715 w 895"/>
                <a:gd name="T65" fmla="*/ 172 h 460"/>
                <a:gd name="T66" fmla="*/ 786 w 895"/>
                <a:gd name="T67" fmla="*/ 126 h 460"/>
                <a:gd name="T68" fmla="*/ 812 w 895"/>
                <a:gd name="T69" fmla="*/ 108 h 460"/>
                <a:gd name="T70" fmla="*/ 818 w 895"/>
                <a:gd name="T71" fmla="*/ 103 h 460"/>
                <a:gd name="T72" fmla="*/ 821 w 895"/>
                <a:gd name="T73" fmla="*/ 94 h 460"/>
                <a:gd name="T74" fmla="*/ 825 w 895"/>
                <a:gd name="T75" fmla="*/ 85 h 460"/>
                <a:gd name="T76" fmla="*/ 838 w 895"/>
                <a:gd name="T77" fmla="*/ 73 h 460"/>
                <a:gd name="T78" fmla="*/ 864 w 895"/>
                <a:gd name="T79" fmla="*/ 47 h 460"/>
                <a:gd name="T80" fmla="*/ 891 w 895"/>
                <a:gd name="T81" fmla="*/ 19 h 460"/>
                <a:gd name="T82" fmla="*/ 869 w 895"/>
                <a:gd name="T83" fmla="*/ 96 h 460"/>
                <a:gd name="T84" fmla="*/ 863 w 895"/>
                <a:gd name="T85" fmla="*/ 112 h 460"/>
                <a:gd name="T86" fmla="*/ 856 w 895"/>
                <a:gd name="T87" fmla="*/ 123 h 460"/>
                <a:gd name="T88" fmla="*/ 850 w 895"/>
                <a:gd name="T89" fmla="*/ 131 h 460"/>
                <a:gd name="T90" fmla="*/ 771 w 895"/>
                <a:gd name="T91" fmla="*/ 186 h 460"/>
                <a:gd name="T92" fmla="*/ 615 w 895"/>
                <a:gd name="T93" fmla="*/ 299 h 460"/>
                <a:gd name="T94" fmla="*/ 454 w 895"/>
                <a:gd name="T95" fmla="*/ 410 h 460"/>
                <a:gd name="T96" fmla="*/ 394 w 895"/>
                <a:gd name="T97" fmla="*/ 446 h 460"/>
                <a:gd name="T98" fmla="*/ 374 w 895"/>
                <a:gd name="T99" fmla="*/ 457 h 460"/>
                <a:gd name="T100" fmla="*/ 362 w 895"/>
                <a:gd name="T101" fmla="*/ 460 h 460"/>
                <a:gd name="T102" fmla="*/ 331 w 895"/>
                <a:gd name="T103" fmla="*/ 457 h 460"/>
                <a:gd name="T104" fmla="*/ 296 w 895"/>
                <a:gd name="T105" fmla="*/ 447 h 460"/>
                <a:gd name="T106" fmla="*/ 265 w 895"/>
                <a:gd name="T107" fmla="*/ 437 h 460"/>
                <a:gd name="T108" fmla="*/ 241 w 895"/>
                <a:gd name="T109" fmla="*/ 43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5" h="460">
                  <a:moveTo>
                    <a:pt x="5" y="139"/>
                  </a:moveTo>
                  <a:lnTo>
                    <a:pt x="4" y="136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2" y="116"/>
                  </a:lnTo>
                  <a:lnTo>
                    <a:pt x="5" y="108"/>
                  </a:lnTo>
                  <a:lnTo>
                    <a:pt x="11" y="100"/>
                  </a:lnTo>
                  <a:lnTo>
                    <a:pt x="18" y="90"/>
                  </a:lnTo>
                  <a:lnTo>
                    <a:pt x="30" y="79"/>
                  </a:lnTo>
                  <a:lnTo>
                    <a:pt x="44" y="67"/>
                  </a:lnTo>
                  <a:lnTo>
                    <a:pt x="63" y="53"/>
                  </a:lnTo>
                  <a:lnTo>
                    <a:pt x="85" y="39"/>
                  </a:lnTo>
                  <a:lnTo>
                    <a:pt x="113" y="23"/>
                  </a:lnTo>
                  <a:lnTo>
                    <a:pt x="146" y="6"/>
                  </a:lnTo>
                  <a:lnTo>
                    <a:pt x="147" y="5"/>
                  </a:lnTo>
                  <a:lnTo>
                    <a:pt x="151" y="2"/>
                  </a:lnTo>
                  <a:lnTo>
                    <a:pt x="154" y="1"/>
                  </a:lnTo>
                  <a:lnTo>
                    <a:pt x="158" y="1"/>
                  </a:lnTo>
                  <a:lnTo>
                    <a:pt x="162" y="0"/>
                  </a:lnTo>
                  <a:lnTo>
                    <a:pt x="167" y="1"/>
                  </a:lnTo>
                  <a:lnTo>
                    <a:pt x="198" y="8"/>
                  </a:lnTo>
                  <a:lnTo>
                    <a:pt x="237" y="18"/>
                  </a:lnTo>
                  <a:lnTo>
                    <a:pt x="283" y="29"/>
                  </a:lnTo>
                  <a:lnTo>
                    <a:pt x="333" y="44"/>
                  </a:lnTo>
                  <a:lnTo>
                    <a:pt x="381" y="60"/>
                  </a:lnTo>
                  <a:lnTo>
                    <a:pt x="428" y="76"/>
                  </a:lnTo>
                  <a:lnTo>
                    <a:pt x="448" y="83"/>
                  </a:lnTo>
                  <a:lnTo>
                    <a:pt x="467" y="92"/>
                  </a:lnTo>
                  <a:lnTo>
                    <a:pt x="482" y="100"/>
                  </a:lnTo>
                  <a:lnTo>
                    <a:pt x="495" y="107"/>
                  </a:lnTo>
                  <a:lnTo>
                    <a:pt x="501" y="112"/>
                  </a:lnTo>
                  <a:lnTo>
                    <a:pt x="507" y="117"/>
                  </a:lnTo>
                  <a:lnTo>
                    <a:pt x="511" y="123"/>
                  </a:lnTo>
                  <a:lnTo>
                    <a:pt x="513" y="130"/>
                  </a:lnTo>
                  <a:lnTo>
                    <a:pt x="514" y="139"/>
                  </a:lnTo>
                  <a:lnTo>
                    <a:pt x="515" y="147"/>
                  </a:lnTo>
                  <a:lnTo>
                    <a:pt x="514" y="158"/>
                  </a:lnTo>
                  <a:lnTo>
                    <a:pt x="513" y="171"/>
                  </a:lnTo>
                  <a:lnTo>
                    <a:pt x="509" y="202"/>
                  </a:lnTo>
                  <a:lnTo>
                    <a:pt x="508" y="225"/>
                  </a:lnTo>
                  <a:lnTo>
                    <a:pt x="508" y="233"/>
                  </a:lnTo>
                  <a:lnTo>
                    <a:pt x="510" y="239"/>
                  </a:lnTo>
                  <a:lnTo>
                    <a:pt x="512" y="243"/>
                  </a:lnTo>
                  <a:lnTo>
                    <a:pt x="516" y="247"/>
                  </a:lnTo>
                  <a:lnTo>
                    <a:pt x="519" y="249"/>
                  </a:lnTo>
                  <a:lnTo>
                    <a:pt x="524" y="250"/>
                  </a:lnTo>
                  <a:lnTo>
                    <a:pt x="527" y="250"/>
                  </a:lnTo>
                  <a:lnTo>
                    <a:pt x="531" y="250"/>
                  </a:lnTo>
                  <a:lnTo>
                    <a:pt x="540" y="249"/>
                  </a:lnTo>
                  <a:lnTo>
                    <a:pt x="549" y="245"/>
                  </a:lnTo>
                  <a:lnTo>
                    <a:pt x="569" y="235"/>
                  </a:lnTo>
                  <a:lnTo>
                    <a:pt x="592" y="223"/>
                  </a:lnTo>
                  <a:lnTo>
                    <a:pt x="621" y="208"/>
                  </a:lnTo>
                  <a:lnTo>
                    <a:pt x="647" y="194"/>
                  </a:lnTo>
                  <a:lnTo>
                    <a:pt x="666" y="183"/>
                  </a:lnTo>
                  <a:lnTo>
                    <a:pt x="674" y="177"/>
                  </a:lnTo>
                  <a:lnTo>
                    <a:pt x="674" y="180"/>
                  </a:lnTo>
                  <a:lnTo>
                    <a:pt x="675" y="183"/>
                  </a:lnTo>
                  <a:lnTo>
                    <a:pt x="677" y="186"/>
                  </a:lnTo>
                  <a:lnTo>
                    <a:pt x="680" y="188"/>
                  </a:lnTo>
                  <a:lnTo>
                    <a:pt x="685" y="189"/>
                  </a:lnTo>
                  <a:lnTo>
                    <a:pt x="688" y="189"/>
                  </a:lnTo>
                  <a:lnTo>
                    <a:pt x="692" y="187"/>
                  </a:lnTo>
                  <a:lnTo>
                    <a:pt x="697" y="185"/>
                  </a:lnTo>
                  <a:lnTo>
                    <a:pt x="715" y="172"/>
                  </a:lnTo>
                  <a:lnTo>
                    <a:pt x="751" y="149"/>
                  </a:lnTo>
                  <a:lnTo>
                    <a:pt x="786" y="126"/>
                  </a:lnTo>
                  <a:lnTo>
                    <a:pt x="806" y="113"/>
                  </a:lnTo>
                  <a:lnTo>
                    <a:pt x="812" y="108"/>
                  </a:lnTo>
                  <a:lnTo>
                    <a:pt x="815" y="105"/>
                  </a:lnTo>
                  <a:lnTo>
                    <a:pt x="818" y="103"/>
                  </a:lnTo>
                  <a:lnTo>
                    <a:pt x="819" y="99"/>
                  </a:lnTo>
                  <a:lnTo>
                    <a:pt x="821" y="94"/>
                  </a:lnTo>
                  <a:lnTo>
                    <a:pt x="823" y="89"/>
                  </a:lnTo>
                  <a:lnTo>
                    <a:pt x="825" y="85"/>
                  </a:lnTo>
                  <a:lnTo>
                    <a:pt x="829" y="81"/>
                  </a:lnTo>
                  <a:lnTo>
                    <a:pt x="838" y="73"/>
                  </a:lnTo>
                  <a:lnTo>
                    <a:pt x="848" y="63"/>
                  </a:lnTo>
                  <a:lnTo>
                    <a:pt x="864" y="47"/>
                  </a:lnTo>
                  <a:lnTo>
                    <a:pt x="879" y="31"/>
                  </a:lnTo>
                  <a:lnTo>
                    <a:pt x="891" y="19"/>
                  </a:lnTo>
                  <a:lnTo>
                    <a:pt x="895" y="14"/>
                  </a:lnTo>
                  <a:lnTo>
                    <a:pt x="869" y="96"/>
                  </a:lnTo>
                  <a:lnTo>
                    <a:pt x="868" y="101"/>
                  </a:lnTo>
                  <a:lnTo>
                    <a:pt x="863" y="112"/>
                  </a:lnTo>
                  <a:lnTo>
                    <a:pt x="861" y="118"/>
                  </a:lnTo>
                  <a:lnTo>
                    <a:pt x="856" y="123"/>
                  </a:lnTo>
                  <a:lnTo>
                    <a:pt x="853" y="128"/>
                  </a:lnTo>
                  <a:lnTo>
                    <a:pt x="850" y="131"/>
                  </a:lnTo>
                  <a:lnTo>
                    <a:pt x="824" y="148"/>
                  </a:lnTo>
                  <a:lnTo>
                    <a:pt x="771" y="186"/>
                  </a:lnTo>
                  <a:lnTo>
                    <a:pt x="698" y="239"/>
                  </a:lnTo>
                  <a:lnTo>
                    <a:pt x="615" y="299"/>
                  </a:lnTo>
                  <a:lnTo>
                    <a:pt x="530" y="359"/>
                  </a:lnTo>
                  <a:lnTo>
                    <a:pt x="454" y="410"/>
                  </a:lnTo>
                  <a:lnTo>
                    <a:pt x="421" y="430"/>
                  </a:lnTo>
                  <a:lnTo>
                    <a:pt x="394" y="446"/>
                  </a:lnTo>
                  <a:lnTo>
                    <a:pt x="383" y="453"/>
                  </a:lnTo>
                  <a:lnTo>
                    <a:pt x="374" y="457"/>
                  </a:lnTo>
                  <a:lnTo>
                    <a:pt x="367" y="459"/>
                  </a:lnTo>
                  <a:lnTo>
                    <a:pt x="362" y="460"/>
                  </a:lnTo>
                  <a:lnTo>
                    <a:pt x="347" y="460"/>
                  </a:lnTo>
                  <a:lnTo>
                    <a:pt x="331" y="457"/>
                  </a:lnTo>
                  <a:lnTo>
                    <a:pt x="313" y="453"/>
                  </a:lnTo>
                  <a:lnTo>
                    <a:pt x="296" y="447"/>
                  </a:lnTo>
                  <a:lnTo>
                    <a:pt x="280" y="442"/>
                  </a:lnTo>
                  <a:lnTo>
                    <a:pt x="265" y="437"/>
                  </a:lnTo>
                  <a:lnTo>
                    <a:pt x="252" y="433"/>
                  </a:lnTo>
                  <a:lnTo>
                    <a:pt x="241" y="433"/>
                  </a:lnTo>
                  <a:lnTo>
                    <a:pt x="5" y="139"/>
                  </a:lnTo>
                  <a:close/>
                </a:path>
              </a:pathLst>
            </a:custGeom>
            <a:solidFill>
              <a:srgbClr val="3941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159C9858-499C-A4FD-0606-F665F833C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651" y="1974632"/>
              <a:ext cx="184688" cy="150894"/>
            </a:xfrm>
            <a:custGeom>
              <a:avLst/>
              <a:gdLst>
                <a:gd name="T0" fmla="*/ 6 w 463"/>
                <a:gd name="T1" fmla="*/ 132 h 381"/>
                <a:gd name="T2" fmla="*/ 3 w 463"/>
                <a:gd name="T3" fmla="*/ 117 h 381"/>
                <a:gd name="T4" fmla="*/ 0 w 463"/>
                <a:gd name="T5" fmla="*/ 80 h 381"/>
                <a:gd name="T6" fmla="*/ 2 w 463"/>
                <a:gd name="T7" fmla="*/ 59 h 381"/>
                <a:gd name="T8" fmla="*/ 7 w 463"/>
                <a:gd name="T9" fmla="*/ 37 h 381"/>
                <a:gd name="T10" fmla="*/ 18 w 463"/>
                <a:gd name="T11" fmla="*/ 18 h 381"/>
                <a:gd name="T12" fmla="*/ 34 w 463"/>
                <a:gd name="T13" fmla="*/ 0 h 381"/>
                <a:gd name="T14" fmla="*/ 91 w 463"/>
                <a:gd name="T15" fmla="*/ 38 h 381"/>
                <a:gd name="T16" fmla="*/ 129 w 463"/>
                <a:gd name="T17" fmla="*/ 33 h 381"/>
                <a:gd name="T18" fmla="*/ 166 w 463"/>
                <a:gd name="T19" fmla="*/ 33 h 381"/>
                <a:gd name="T20" fmla="*/ 185 w 463"/>
                <a:gd name="T21" fmla="*/ 37 h 381"/>
                <a:gd name="T22" fmla="*/ 203 w 463"/>
                <a:gd name="T23" fmla="*/ 45 h 381"/>
                <a:gd name="T24" fmla="*/ 234 w 463"/>
                <a:gd name="T25" fmla="*/ 39 h 381"/>
                <a:gd name="T26" fmla="*/ 276 w 463"/>
                <a:gd name="T27" fmla="*/ 49 h 381"/>
                <a:gd name="T28" fmla="*/ 341 w 463"/>
                <a:gd name="T29" fmla="*/ 67 h 381"/>
                <a:gd name="T30" fmla="*/ 390 w 463"/>
                <a:gd name="T31" fmla="*/ 84 h 381"/>
                <a:gd name="T32" fmla="*/ 419 w 463"/>
                <a:gd name="T33" fmla="*/ 96 h 381"/>
                <a:gd name="T34" fmla="*/ 439 w 463"/>
                <a:gd name="T35" fmla="*/ 107 h 381"/>
                <a:gd name="T36" fmla="*/ 451 w 463"/>
                <a:gd name="T37" fmla="*/ 121 h 381"/>
                <a:gd name="T38" fmla="*/ 457 w 463"/>
                <a:gd name="T39" fmla="*/ 142 h 381"/>
                <a:gd name="T40" fmla="*/ 462 w 463"/>
                <a:gd name="T41" fmla="*/ 165 h 381"/>
                <a:gd name="T42" fmla="*/ 463 w 463"/>
                <a:gd name="T43" fmla="*/ 201 h 381"/>
                <a:gd name="T44" fmla="*/ 458 w 463"/>
                <a:gd name="T45" fmla="*/ 245 h 381"/>
                <a:gd name="T46" fmla="*/ 452 w 463"/>
                <a:gd name="T47" fmla="*/ 299 h 381"/>
                <a:gd name="T48" fmla="*/ 444 w 463"/>
                <a:gd name="T49" fmla="*/ 330 h 381"/>
                <a:gd name="T50" fmla="*/ 437 w 463"/>
                <a:gd name="T51" fmla="*/ 342 h 381"/>
                <a:gd name="T52" fmla="*/ 421 w 463"/>
                <a:gd name="T53" fmla="*/ 357 h 381"/>
                <a:gd name="T54" fmla="*/ 396 w 463"/>
                <a:gd name="T55" fmla="*/ 371 h 381"/>
                <a:gd name="T56" fmla="*/ 374 w 463"/>
                <a:gd name="T57" fmla="*/ 378 h 381"/>
                <a:gd name="T58" fmla="*/ 352 w 463"/>
                <a:gd name="T59" fmla="*/ 381 h 381"/>
                <a:gd name="T60" fmla="*/ 321 w 463"/>
                <a:gd name="T61" fmla="*/ 376 h 381"/>
                <a:gd name="T62" fmla="*/ 281 w 463"/>
                <a:gd name="T63" fmla="*/ 366 h 381"/>
                <a:gd name="T64" fmla="*/ 165 w 463"/>
                <a:gd name="T65" fmla="*/ 347 h 381"/>
                <a:gd name="T66" fmla="*/ 0 w 463"/>
                <a:gd name="T67" fmla="*/ 14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3" h="381">
                  <a:moveTo>
                    <a:pt x="0" y="142"/>
                  </a:moveTo>
                  <a:lnTo>
                    <a:pt x="6" y="132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2" y="101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2" y="59"/>
                  </a:lnTo>
                  <a:lnTo>
                    <a:pt x="4" y="48"/>
                  </a:lnTo>
                  <a:lnTo>
                    <a:pt x="7" y="37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52" y="8"/>
                  </a:lnTo>
                  <a:lnTo>
                    <a:pt x="91" y="38"/>
                  </a:lnTo>
                  <a:lnTo>
                    <a:pt x="102" y="36"/>
                  </a:lnTo>
                  <a:lnTo>
                    <a:pt x="129" y="33"/>
                  </a:lnTo>
                  <a:lnTo>
                    <a:pt x="146" y="32"/>
                  </a:lnTo>
                  <a:lnTo>
                    <a:pt x="166" y="33"/>
                  </a:lnTo>
                  <a:lnTo>
                    <a:pt x="175" y="35"/>
                  </a:lnTo>
                  <a:lnTo>
                    <a:pt x="185" y="37"/>
                  </a:lnTo>
                  <a:lnTo>
                    <a:pt x="195" y="40"/>
                  </a:lnTo>
                  <a:lnTo>
                    <a:pt x="203" y="45"/>
                  </a:lnTo>
                  <a:lnTo>
                    <a:pt x="227" y="37"/>
                  </a:lnTo>
                  <a:lnTo>
                    <a:pt x="234" y="39"/>
                  </a:lnTo>
                  <a:lnTo>
                    <a:pt x="251" y="43"/>
                  </a:lnTo>
                  <a:lnTo>
                    <a:pt x="276" y="49"/>
                  </a:lnTo>
                  <a:lnTo>
                    <a:pt x="307" y="58"/>
                  </a:lnTo>
                  <a:lnTo>
                    <a:pt x="341" y="67"/>
                  </a:lnTo>
                  <a:lnTo>
                    <a:pt x="374" y="78"/>
                  </a:lnTo>
                  <a:lnTo>
                    <a:pt x="390" y="84"/>
                  </a:lnTo>
                  <a:lnTo>
                    <a:pt x="405" y="90"/>
                  </a:lnTo>
                  <a:lnTo>
                    <a:pt x="419" y="96"/>
                  </a:lnTo>
                  <a:lnTo>
                    <a:pt x="431" y="102"/>
                  </a:lnTo>
                  <a:lnTo>
                    <a:pt x="439" y="107"/>
                  </a:lnTo>
                  <a:lnTo>
                    <a:pt x="445" y="114"/>
                  </a:lnTo>
                  <a:lnTo>
                    <a:pt x="451" y="121"/>
                  </a:lnTo>
                  <a:lnTo>
                    <a:pt x="454" y="131"/>
                  </a:lnTo>
                  <a:lnTo>
                    <a:pt x="457" y="142"/>
                  </a:lnTo>
                  <a:lnTo>
                    <a:pt x="459" y="153"/>
                  </a:lnTo>
                  <a:lnTo>
                    <a:pt x="462" y="165"/>
                  </a:lnTo>
                  <a:lnTo>
                    <a:pt x="462" y="177"/>
                  </a:lnTo>
                  <a:lnTo>
                    <a:pt x="463" y="201"/>
                  </a:lnTo>
                  <a:lnTo>
                    <a:pt x="460" y="224"/>
                  </a:lnTo>
                  <a:lnTo>
                    <a:pt x="458" y="245"/>
                  </a:lnTo>
                  <a:lnTo>
                    <a:pt x="457" y="261"/>
                  </a:lnTo>
                  <a:lnTo>
                    <a:pt x="452" y="299"/>
                  </a:lnTo>
                  <a:lnTo>
                    <a:pt x="448" y="322"/>
                  </a:lnTo>
                  <a:lnTo>
                    <a:pt x="444" y="330"/>
                  </a:lnTo>
                  <a:lnTo>
                    <a:pt x="441" y="336"/>
                  </a:lnTo>
                  <a:lnTo>
                    <a:pt x="437" y="342"/>
                  </a:lnTo>
                  <a:lnTo>
                    <a:pt x="432" y="346"/>
                  </a:lnTo>
                  <a:lnTo>
                    <a:pt x="421" y="357"/>
                  </a:lnTo>
                  <a:lnTo>
                    <a:pt x="408" y="364"/>
                  </a:lnTo>
                  <a:lnTo>
                    <a:pt x="396" y="371"/>
                  </a:lnTo>
                  <a:lnTo>
                    <a:pt x="385" y="375"/>
                  </a:lnTo>
                  <a:lnTo>
                    <a:pt x="374" y="378"/>
                  </a:lnTo>
                  <a:lnTo>
                    <a:pt x="362" y="380"/>
                  </a:lnTo>
                  <a:lnTo>
                    <a:pt x="352" y="381"/>
                  </a:lnTo>
                  <a:lnTo>
                    <a:pt x="342" y="380"/>
                  </a:lnTo>
                  <a:lnTo>
                    <a:pt x="321" y="376"/>
                  </a:lnTo>
                  <a:lnTo>
                    <a:pt x="301" y="372"/>
                  </a:lnTo>
                  <a:lnTo>
                    <a:pt x="281" y="366"/>
                  </a:lnTo>
                  <a:lnTo>
                    <a:pt x="262" y="360"/>
                  </a:lnTo>
                  <a:lnTo>
                    <a:pt x="165" y="347"/>
                  </a:lnTo>
                  <a:lnTo>
                    <a:pt x="18" y="14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45528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48B580C7-0948-476F-7F0F-3B67B927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070" y="1960915"/>
              <a:ext cx="123849" cy="67866"/>
            </a:xfrm>
            <a:custGeom>
              <a:avLst/>
              <a:gdLst>
                <a:gd name="T0" fmla="*/ 303 w 312"/>
                <a:gd name="T1" fmla="*/ 170 h 170"/>
                <a:gd name="T2" fmla="*/ 312 w 312"/>
                <a:gd name="T3" fmla="*/ 106 h 170"/>
                <a:gd name="T4" fmla="*/ 68 w 312"/>
                <a:gd name="T5" fmla="*/ 0 h 170"/>
                <a:gd name="T6" fmla="*/ 0 w 312"/>
                <a:gd name="T7" fmla="*/ 77 h 170"/>
                <a:gd name="T8" fmla="*/ 11 w 312"/>
                <a:gd name="T9" fmla="*/ 77 h 170"/>
                <a:gd name="T10" fmla="*/ 42 w 312"/>
                <a:gd name="T11" fmla="*/ 79 h 170"/>
                <a:gd name="T12" fmla="*/ 65 w 312"/>
                <a:gd name="T13" fmla="*/ 81 h 170"/>
                <a:gd name="T14" fmla="*/ 92 w 312"/>
                <a:gd name="T15" fmla="*/ 86 h 170"/>
                <a:gd name="T16" fmla="*/ 123 w 312"/>
                <a:gd name="T17" fmla="*/ 94 h 170"/>
                <a:gd name="T18" fmla="*/ 159 w 312"/>
                <a:gd name="T19" fmla="*/ 105 h 170"/>
                <a:gd name="T20" fmla="*/ 190 w 312"/>
                <a:gd name="T21" fmla="*/ 116 h 170"/>
                <a:gd name="T22" fmla="*/ 218 w 312"/>
                <a:gd name="T23" fmla="*/ 126 h 170"/>
                <a:gd name="T24" fmla="*/ 243 w 312"/>
                <a:gd name="T25" fmla="*/ 137 h 170"/>
                <a:gd name="T26" fmla="*/ 265 w 312"/>
                <a:gd name="T27" fmla="*/ 148 h 170"/>
                <a:gd name="T28" fmla="*/ 293 w 312"/>
                <a:gd name="T29" fmla="*/ 163 h 170"/>
                <a:gd name="T30" fmla="*/ 303 w 312"/>
                <a:gd name="T3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170">
                  <a:moveTo>
                    <a:pt x="303" y="170"/>
                  </a:moveTo>
                  <a:lnTo>
                    <a:pt x="312" y="106"/>
                  </a:lnTo>
                  <a:lnTo>
                    <a:pt x="68" y="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42" y="79"/>
                  </a:lnTo>
                  <a:lnTo>
                    <a:pt x="65" y="81"/>
                  </a:lnTo>
                  <a:lnTo>
                    <a:pt x="92" y="86"/>
                  </a:lnTo>
                  <a:lnTo>
                    <a:pt x="123" y="94"/>
                  </a:lnTo>
                  <a:lnTo>
                    <a:pt x="159" y="105"/>
                  </a:lnTo>
                  <a:lnTo>
                    <a:pt x="190" y="116"/>
                  </a:lnTo>
                  <a:lnTo>
                    <a:pt x="218" y="126"/>
                  </a:lnTo>
                  <a:lnTo>
                    <a:pt x="243" y="137"/>
                  </a:lnTo>
                  <a:lnTo>
                    <a:pt x="265" y="148"/>
                  </a:lnTo>
                  <a:lnTo>
                    <a:pt x="293" y="163"/>
                  </a:lnTo>
                  <a:lnTo>
                    <a:pt x="303" y="17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4CE4F149-A934-F78A-EE05-47270237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55" y="1950807"/>
              <a:ext cx="160062" cy="55592"/>
            </a:xfrm>
            <a:custGeom>
              <a:avLst/>
              <a:gdLst>
                <a:gd name="T0" fmla="*/ 0 w 404"/>
                <a:gd name="T1" fmla="*/ 68 h 143"/>
                <a:gd name="T2" fmla="*/ 4 w 404"/>
                <a:gd name="T3" fmla="*/ 65 h 143"/>
                <a:gd name="T4" fmla="*/ 14 w 404"/>
                <a:gd name="T5" fmla="*/ 56 h 143"/>
                <a:gd name="T6" fmla="*/ 32 w 404"/>
                <a:gd name="T7" fmla="*/ 44 h 143"/>
                <a:gd name="T8" fmla="*/ 51 w 404"/>
                <a:gd name="T9" fmla="*/ 30 h 143"/>
                <a:gd name="T10" fmla="*/ 67 w 404"/>
                <a:gd name="T11" fmla="*/ 22 h 143"/>
                <a:gd name="T12" fmla="*/ 83 w 404"/>
                <a:gd name="T13" fmla="*/ 13 h 143"/>
                <a:gd name="T14" fmla="*/ 92 w 404"/>
                <a:gd name="T15" fmla="*/ 9 h 143"/>
                <a:gd name="T16" fmla="*/ 102 w 404"/>
                <a:gd name="T17" fmla="*/ 5 h 143"/>
                <a:gd name="T18" fmla="*/ 113 w 404"/>
                <a:gd name="T19" fmla="*/ 2 h 143"/>
                <a:gd name="T20" fmla="*/ 123 w 404"/>
                <a:gd name="T21" fmla="*/ 0 h 143"/>
                <a:gd name="T22" fmla="*/ 130 w 404"/>
                <a:gd name="T23" fmla="*/ 1 h 143"/>
                <a:gd name="T24" fmla="*/ 141 w 404"/>
                <a:gd name="T25" fmla="*/ 2 h 143"/>
                <a:gd name="T26" fmla="*/ 155 w 404"/>
                <a:gd name="T27" fmla="*/ 5 h 143"/>
                <a:gd name="T28" fmla="*/ 171 w 404"/>
                <a:gd name="T29" fmla="*/ 10 h 143"/>
                <a:gd name="T30" fmla="*/ 211 w 404"/>
                <a:gd name="T31" fmla="*/ 22 h 143"/>
                <a:gd name="T32" fmla="*/ 255 w 404"/>
                <a:gd name="T33" fmla="*/ 36 h 143"/>
                <a:gd name="T34" fmla="*/ 302 w 404"/>
                <a:gd name="T35" fmla="*/ 51 h 143"/>
                <a:gd name="T36" fmla="*/ 344 w 404"/>
                <a:gd name="T37" fmla="*/ 66 h 143"/>
                <a:gd name="T38" fmla="*/ 379 w 404"/>
                <a:gd name="T39" fmla="*/ 79 h 143"/>
                <a:gd name="T40" fmla="*/ 404 w 404"/>
                <a:gd name="T41" fmla="*/ 89 h 143"/>
                <a:gd name="T42" fmla="*/ 335 w 404"/>
                <a:gd name="T43" fmla="*/ 143 h 143"/>
                <a:gd name="T44" fmla="*/ 326 w 404"/>
                <a:gd name="T45" fmla="*/ 139 h 143"/>
                <a:gd name="T46" fmla="*/ 305 w 404"/>
                <a:gd name="T47" fmla="*/ 127 h 143"/>
                <a:gd name="T48" fmla="*/ 272 w 404"/>
                <a:gd name="T49" fmla="*/ 112 h 143"/>
                <a:gd name="T50" fmla="*/ 234 w 404"/>
                <a:gd name="T51" fmla="*/ 96 h 143"/>
                <a:gd name="T52" fmla="*/ 213 w 404"/>
                <a:gd name="T53" fmla="*/ 87 h 143"/>
                <a:gd name="T54" fmla="*/ 192 w 404"/>
                <a:gd name="T55" fmla="*/ 80 h 143"/>
                <a:gd name="T56" fmla="*/ 172 w 404"/>
                <a:gd name="T57" fmla="*/ 72 h 143"/>
                <a:gd name="T58" fmla="*/ 151 w 404"/>
                <a:gd name="T59" fmla="*/ 67 h 143"/>
                <a:gd name="T60" fmla="*/ 133 w 404"/>
                <a:gd name="T61" fmla="*/ 62 h 143"/>
                <a:gd name="T62" fmla="*/ 116 w 404"/>
                <a:gd name="T63" fmla="*/ 59 h 143"/>
                <a:gd name="T64" fmla="*/ 108 w 404"/>
                <a:gd name="T65" fmla="*/ 58 h 143"/>
                <a:gd name="T66" fmla="*/ 102 w 404"/>
                <a:gd name="T67" fmla="*/ 58 h 143"/>
                <a:gd name="T68" fmla="*/ 95 w 404"/>
                <a:gd name="T69" fmla="*/ 59 h 143"/>
                <a:gd name="T70" fmla="*/ 89 w 404"/>
                <a:gd name="T71" fmla="*/ 60 h 143"/>
                <a:gd name="T72" fmla="*/ 82 w 404"/>
                <a:gd name="T73" fmla="*/ 64 h 143"/>
                <a:gd name="T74" fmla="*/ 66 w 404"/>
                <a:gd name="T75" fmla="*/ 73 h 143"/>
                <a:gd name="T76" fmla="*/ 55 w 404"/>
                <a:gd name="T77" fmla="*/ 80 h 143"/>
                <a:gd name="T78" fmla="*/ 45 w 404"/>
                <a:gd name="T79" fmla="*/ 86 h 143"/>
                <a:gd name="T80" fmla="*/ 34 w 404"/>
                <a:gd name="T81" fmla="*/ 95 h 143"/>
                <a:gd name="T82" fmla="*/ 24 w 404"/>
                <a:gd name="T83" fmla="*/ 104 h 143"/>
                <a:gd name="T84" fmla="*/ 0 w 404"/>
                <a:gd name="T85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143">
                  <a:moveTo>
                    <a:pt x="0" y="68"/>
                  </a:moveTo>
                  <a:lnTo>
                    <a:pt x="4" y="65"/>
                  </a:lnTo>
                  <a:lnTo>
                    <a:pt x="14" y="56"/>
                  </a:lnTo>
                  <a:lnTo>
                    <a:pt x="32" y="44"/>
                  </a:lnTo>
                  <a:lnTo>
                    <a:pt x="51" y="30"/>
                  </a:lnTo>
                  <a:lnTo>
                    <a:pt x="67" y="22"/>
                  </a:lnTo>
                  <a:lnTo>
                    <a:pt x="83" y="13"/>
                  </a:lnTo>
                  <a:lnTo>
                    <a:pt x="92" y="9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3" y="0"/>
                  </a:lnTo>
                  <a:lnTo>
                    <a:pt x="130" y="1"/>
                  </a:lnTo>
                  <a:lnTo>
                    <a:pt x="141" y="2"/>
                  </a:lnTo>
                  <a:lnTo>
                    <a:pt x="155" y="5"/>
                  </a:lnTo>
                  <a:lnTo>
                    <a:pt x="171" y="10"/>
                  </a:lnTo>
                  <a:lnTo>
                    <a:pt x="211" y="22"/>
                  </a:lnTo>
                  <a:lnTo>
                    <a:pt x="255" y="36"/>
                  </a:lnTo>
                  <a:lnTo>
                    <a:pt x="302" y="51"/>
                  </a:lnTo>
                  <a:lnTo>
                    <a:pt x="344" y="66"/>
                  </a:lnTo>
                  <a:lnTo>
                    <a:pt x="379" y="79"/>
                  </a:lnTo>
                  <a:lnTo>
                    <a:pt x="404" y="89"/>
                  </a:lnTo>
                  <a:lnTo>
                    <a:pt x="335" y="143"/>
                  </a:lnTo>
                  <a:lnTo>
                    <a:pt x="326" y="139"/>
                  </a:lnTo>
                  <a:lnTo>
                    <a:pt x="305" y="127"/>
                  </a:lnTo>
                  <a:lnTo>
                    <a:pt x="272" y="112"/>
                  </a:lnTo>
                  <a:lnTo>
                    <a:pt x="234" y="96"/>
                  </a:lnTo>
                  <a:lnTo>
                    <a:pt x="213" y="87"/>
                  </a:lnTo>
                  <a:lnTo>
                    <a:pt x="192" y="80"/>
                  </a:lnTo>
                  <a:lnTo>
                    <a:pt x="172" y="72"/>
                  </a:lnTo>
                  <a:lnTo>
                    <a:pt x="151" y="67"/>
                  </a:lnTo>
                  <a:lnTo>
                    <a:pt x="133" y="62"/>
                  </a:lnTo>
                  <a:lnTo>
                    <a:pt x="116" y="59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95" y="59"/>
                  </a:lnTo>
                  <a:lnTo>
                    <a:pt x="89" y="60"/>
                  </a:lnTo>
                  <a:lnTo>
                    <a:pt x="82" y="64"/>
                  </a:lnTo>
                  <a:lnTo>
                    <a:pt x="66" y="73"/>
                  </a:lnTo>
                  <a:lnTo>
                    <a:pt x="55" y="80"/>
                  </a:lnTo>
                  <a:lnTo>
                    <a:pt x="45" y="86"/>
                  </a:lnTo>
                  <a:lnTo>
                    <a:pt x="34" y="95"/>
                  </a:lnTo>
                  <a:lnTo>
                    <a:pt x="24" y="10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2A304B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694DD144-4938-073C-CC78-8A915AF9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703" y="2138522"/>
              <a:ext cx="7967" cy="7942"/>
            </a:xfrm>
            <a:custGeom>
              <a:avLst/>
              <a:gdLst>
                <a:gd name="T0" fmla="*/ 21 w 21"/>
                <a:gd name="T1" fmla="*/ 1 h 17"/>
                <a:gd name="T2" fmla="*/ 20 w 21"/>
                <a:gd name="T3" fmla="*/ 0 h 17"/>
                <a:gd name="T4" fmla="*/ 16 w 21"/>
                <a:gd name="T5" fmla="*/ 1 h 17"/>
                <a:gd name="T6" fmla="*/ 13 w 21"/>
                <a:gd name="T7" fmla="*/ 3 h 17"/>
                <a:gd name="T8" fmla="*/ 9 w 21"/>
                <a:gd name="T9" fmla="*/ 7 h 17"/>
                <a:gd name="T10" fmla="*/ 5 w 21"/>
                <a:gd name="T11" fmla="*/ 10 h 17"/>
                <a:gd name="T12" fmla="*/ 2 w 21"/>
                <a:gd name="T13" fmla="*/ 13 h 17"/>
                <a:gd name="T14" fmla="*/ 0 w 21"/>
                <a:gd name="T15" fmla="*/ 16 h 17"/>
                <a:gd name="T16" fmla="*/ 1 w 21"/>
                <a:gd name="T17" fmla="*/ 17 h 17"/>
                <a:gd name="T18" fmla="*/ 6 w 21"/>
                <a:gd name="T19" fmla="*/ 16 h 17"/>
                <a:gd name="T20" fmla="*/ 13 w 21"/>
                <a:gd name="T21" fmla="*/ 10 h 17"/>
                <a:gd name="T22" fmla="*/ 18 w 21"/>
                <a:gd name="T23" fmla="*/ 7 h 17"/>
                <a:gd name="T24" fmla="*/ 20 w 21"/>
                <a:gd name="T25" fmla="*/ 5 h 17"/>
                <a:gd name="T26" fmla="*/ 21 w 21"/>
                <a:gd name="T27" fmla="*/ 2 h 17"/>
                <a:gd name="T28" fmla="*/ 21 w 21"/>
                <a:gd name="T2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7">
                  <a:moveTo>
                    <a:pt x="21" y="1"/>
                  </a:moveTo>
                  <a:lnTo>
                    <a:pt x="20" y="0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9" y="7"/>
                  </a:lnTo>
                  <a:lnTo>
                    <a:pt x="5" y="10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6" y="16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1" y="2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93B1D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E8A7B60D-76CA-06B0-368B-286D4304D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824" y="2011453"/>
              <a:ext cx="115882" cy="135010"/>
            </a:xfrm>
            <a:custGeom>
              <a:avLst/>
              <a:gdLst>
                <a:gd name="T0" fmla="*/ 0 w 293"/>
                <a:gd name="T1" fmla="*/ 38 h 344"/>
                <a:gd name="T2" fmla="*/ 76 w 293"/>
                <a:gd name="T3" fmla="*/ 0 h 344"/>
                <a:gd name="T4" fmla="*/ 81 w 293"/>
                <a:gd name="T5" fmla="*/ 0 h 344"/>
                <a:gd name="T6" fmla="*/ 95 w 293"/>
                <a:gd name="T7" fmla="*/ 1 h 344"/>
                <a:gd name="T8" fmla="*/ 104 w 293"/>
                <a:gd name="T9" fmla="*/ 2 h 344"/>
                <a:gd name="T10" fmla="*/ 115 w 293"/>
                <a:gd name="T11" fmla="*/ 4 h 344"/>
                <a:gd name="T12" fmla="*/ 128 w 293"/>
                <a:gd name="T13" fmla="*/ 6 h 344"/>
                <a:gd name="T14" fmla="*/ 141 w 293"/>
                <a:gd name="T15" fmla="*/ 9 h 344"/>
                <a:gd name="T16" fmla="*/ 156 w 293"/>
                <a:gd name="T17" fmla="*/ 13 h 344"/>
                <a:gd name="T18" fmla="*/ 170 w 293"/>
                <a:gd name="T19" fmla="*/ 19 h 344"/>
                <a:gd name="T20" fmla="*/ 185 w 293"/>
                <a:gd name="T21" fmla="*/ 26 h 344"/>
                <a:gd name="T22" fmla="*/ 200 w 293"/>
                <a:gd name="T23" fmla="*/ 35 h 344"/>
                <a:gd name="T24" fmla="*/ 215 w 293"/>
                <a:gd name="T25" fmla="*/ 45 h 344"/>
                <a:gd name="T26" fmla="*/ 231 w 293"/>
                <a:gd name="T27" fmla="*/ 56 h 344"/>
                <a:gd name="T28" fmla="*/ 245 w 293"/>
                <a:gd name="T29" fmla="*/ 70 h 344"/>
                <a:gd name="T30" fmla="*/ 258 w 293"/>
                <a:gd name="T31" fmla="*/ 87 h 344"/>
                <a:gd name="T32" fmla="*/ 267 w 293"/>
                <a:gd name="T33" fmla="*/ 101 h 344"/>
                <a:gd name="T34" fmla="*/ 275 w 293"/>
                <a:gd name="T35" fmla="*/ 115 h 344"/>
                <a:gd name="T36" fmla="*/ 281 w 293"/>
                <a:gd name="T37" fmla="*/ 130 h 344"/>
                <a:gd name="T38" fmla="*/ 286 w 293"/>
                <a:gd name="T39" fmla="*/ 145 h 344"/>
                <a:gd name="T40" fmla="*/ 290 w 293"/>
                <a:gd name="T41" fmla="*/ 160 h 344"/>
                <a:gd name="T42" fmla="*/ 292 w 293"/>
                <a:gd name="T43" fmla="*/ 174 h 344"/>
                <a:gd name="T44" fmla="*/ 293 w 293"/>
                <a:gd name="T45" fmla="*/ 189 h 344"/>
                <a:gd name="T46" fmla="*/ 292 w 293"/>
                <a:gd name="T47" fmla="*/ 203 h 344"/>
                <a:gd name="T48" fmla="*/ 291 w 293"/>
                <a:gd name="T49" fmla="*/ 216 h 344"/>
                <a:gd name="T50" fmla="*/ 289 w 293"/>
                <a:gd name="T51" fmla="*/ 229 h 344"/>
                <a:gd name="T52" fmla="*/ 285 w 293"/>
                <a:gd name="T53" fmla="*/ 242 h 344"/>
                <a:gd name="T54" fmla="*/ 280 w 293"/>
                <a:gd name="T55" fmla="*/ 253 h 344"/>
                <a:gd name="T56" fmla="*/ 275 w 293"/>
                <a:gd name="T57" fmla="*/ 264 h 344"/>
                <a:gd name="T58" fmla="*/ 268 w 293"/>
                <a:gd name="T59" fmla="*/ 272 h 344"/>
                <a:gd name="T60" fmla="*/ 262 w 293"/>
                <a:gd name="T61" fmla="*/ 281 h 344"/>
                <a:gd name="T62" fmla="*/ 253 w 293"/>
                <a:gd name="T63" fmla="*/ 288 h 344"/>
                <a:gd name="T64" fmla="*/ 181 w 293"/>
                <a:gd name="T65" fmla="*/ 344 h 344"/>
                <a:gd name="T66" fmla="*/ 0 w 293"/>
                <a:gd name="T67" fmla="*/ 3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3" h="344">
                  <a:moveTo>
                    <a:pt x="0" y="38"/>
                  </a:moveTo>
                  <a:lnTo>
                    <a:pt x="76" y="0"/>
                  </a:lnTo>
                  <a:lnTo>
                    <a:pt x="81" y="0"/>
                  </a:lnTo>
                  <a:lnTo>
                    <a:pt x="95" y="1"/>
                  </a:lnTo>
                  <a:lnTo>
                    <a:pt x="104" y="2"/>
                  </a:lnTo>
                  <a:lnTo>
                    <a:pt x="115" y="4"/>
                  </a:lnTo>
                  <a:lnTo>
                    <a:pt x="128" y="6"/>
                  </a:lnTo>
                  <a:lnTo>
                    <a:pt x="141" y="9"/>
                  </a:lnTo>
                  <a:lnTo>
                    <a:pt x="156" y="13"/>
                  </a:lnTo>
                  <a:lnTo>
                    <a:pt x="170" y="19"/>
                  </a:lnTo>
                  <a:lnTo>
                    <a:pt x="185" y="26"/>
                  </a:lnTo>
                  <a:lnTo>
                    <a:pt x="200" y="35"/>
                  </a:lnTo>
                  <a:lnTo>
                    <a:pt x="215" y="45"/>
                  </a:lnTo>
                  <a:lnTo>
                    <a:pt x="231" y="56"/>
                  </a:lnTo>
                  <a:lnTo>
                    <a:pt x="245" y="70"/>
                  </a:lnTo>
                  <a:lnTo>
                    <a:pt x="258" y="87"/>
                  </a:lnTo>
                  <a:lnTo>
                    <a:pt x="267" y="101"/>
                  </a:lnTo>
                  <a:lnTo>
                    <a:pt x="275" y="115"/>
                  </a:lnTo>
                  <a:lnTo>
                    <a:pt x="281" y="130"/>
                  </a:lnTo>
                  <a:lnTo>
                    <a:pt x="286" y="145"/>
                  </a:lnTo>
                  <a:lnTo>
                    <a:pt x="290" y="160"/>
                  </a:lnTo>
                  <a:lnTo>
                    <a:pt x="292" y="174"/>
                  </a:lnTo>
                  <a:lnTo>
                    <a:pt x="293" y="189"/>
                  </a:lnTo>
                  <a:lnTo>
                    <a:pt x="292" y="203"/>
                  </a:lnTo>
                  <a:lnTo>
                    <a:pt x="291" y="216"/>
                  </a:lnTo>
                  <a:lnTo>
                    <a:pt x="289" y="229"/>
                  </a:lnTo>
                  <a:lnTo>
                    <a:pt x="285" y="242"/>
                  </a:lnTo>
                  <a:lnTo>
                    <a:pt x="280" y="253"/>
                  </a:lnTo>
                  <a:lnTo>
                    <a:pt x="275" y="264"/>
                  </a:lnTo>
                  <a:lnTo>
                    <a:pt x="268" y="272"/>
                  </a:lnTo>
                  <a:lnTo>
                    <a:pt x="262" y="281"/>
                  </a:lnTo>
                  <a:lnTo>
                    <a:pt x="253" y="288"/>
                  </a:lnTo>
                  <a:lnTo>
                    <a:pt x="181" y="34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941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E233E232-688E-4FAE-23F2-ABB6A5FD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890" y="2023727"/>
              <a:ext cx="102846" cy="125624"/>
            </a:xfrm>
            <a:custGeom>
              <a:avLst/>
              <a:gdLst>
                <a:gd name="T0" fmla="*/ 198 w 258"/>
                <a:gd name="T1" fmla="*/ 81 h 315"/>
                <a:gd name="T2" fmla="*/ 176 w 258"/>
                <a:gd name="T3" fmla="*/ 54 h 315"/>
                <a:gd name="T4" fmla="*/ 151 w 258"/>
                <a:gd name="T5" fmla="*/ 32 h 315"/>
                <a:gd name="T6" fmla="*/ 125 w 258"/>
                <a:gd name="T7" fmla="*/ 16 h 315"/>
                <a:gd name="T8" fmla="*/ 99 w 258"/>
                <a:gd name="T9" fmla="*/ 5 h 315"/>
                <a:gd name="T10" fmla="*/ 74 w 258"/>
                <a:gd name="T11" fmla="*/ 0 h 315"/>
                <a:gd name="T12" fmla="*/ 50 w 258"/>
                <a:gd name="T13" fmla="*/ 1 h 315"/>
                <a:gd name="T14" fmla="*/ 30 w 258"/>
                <a:gd name="T15" fmla="*/ 8 h 315"/>
                <a:gd name="T16" fmla="*/ 15 w 258"/>
                <a:gd name="T17" fmla="*/ 19 h 315"/>
                <a:gd name="T18" fmla="*/ 4 w 258"/>
                <a:gd name="T19" fmla="*/ 32 h 315"/>
                <a:gd name="T20" fmla="*/ 28 w 258"/>
                <a:gd name="T21" fmla="*/ 32 h 315"/>
                <a:gd name="T22" fmla="*/ 34 w 258"/>
                <a:gd name="T23" fmla="*/ 37 h 315"/>
                <a:gd name="T24" fmla="*/ 44 w 258"/>
                <a:gd name="T25" fmla="*/ 30 h 315"/>
                <a:gd name="T26" fmla="*/ 62 w 258"/>
                <a:gd name="T27" fmla="*/ 26 h 315"/>
                <a:gd name="T28" fmla="*/ 82 w 258"/>
                <a:gd name="T29" fmla="*/ 26 h 315"/>
                <a:gd name="T30" fmla="*/ 102 w 258"/>
                <a:gd name="T31" fmla="*/ 30 h 315"/>
                <a:gd name="T32" fmla="*/ 124 w 258"/>
                <a:gd name="T33" fmla="*/ 40 h 315"/>
                <a:gd name="T34" fmla="*/ 146 w 258"/>
                <a:gd name="T35" fmla="*/ 54 h 315"/>
                <a:gd name="T36" fmla="*/ 167 w 258"/>
                <a:gd name="T37" fmla="*/ 72 h 315"/>
                <a:gd name="T38" fmla="*/ 188 w 258"/>
                <a:gd name="T39" fmla="*/ 94 h 315"/>
                <a:gd name="T40" fmla="*/ 206 w 258"/>
                <a:gd name="T41" fmla="*/ 118 h 315"/>
                <a:gd name="T42" fmla="*/ 220 w 258"/>
                <a:gd name="T43" fmla="*/ 144 h 315"/>
                <a:gd name="T44" fmla="*/ 231 w 258"/>
                <a:gd name="T45" fmla="*/ 171 h 315"/>
                <a:gd name="T46" fmla="*/ 237 w 258"/>
                <a:gd name="T47" fmla="*/ 196 h 315"/>
                <a:gd name="T48" fmla="*/ 239 w 258"/>
                <a:gd name="T49" fmla="*/ 220 h 315"/>
                <a:gd name="T50" fmla="*/ 237 w 258"/>
                <a:gd name="T51" fmla="*/ 242 h 315"/>
                <a:gd name="T52" fmla="*/ 231 w 258"/>
                <a:gd name="T53" fmla="*/ 260 h 315"/>
                <a:gd name="T54" fmla="*/ 221 w 258"/>
                <a:gd name="T55" fmla="*/ 275 h 315"/>
                <a:gd name="T56" fmla="*/ 207 w 258"/>
                <a:gd name="T57" fmla="*/ 286 h 315"/>
                <a:gd name="T58" fmla="*/ 201 w 258"/>
                <a:gd name="T59" fmla="*/ 289 h 315"/>
                <a:gd name="T60" fmla="*/ 187 w 258"/>
                <a:gd name="T61" fmla="*/ 315 h 315"/>
                <a:gd name="T62" fmla="*/ 199 w 258"/>
                <a:gd name="T63" fmla="*/ 315 h 315"/>
                <a:gd name="T64" fmla="*/ 212 w 258"/>
                <a:gd name="T65" fmla="*/ 312 h 315"/>
                <a:gd name="T66" fmla="*/ 224 w 258"/>
                <a:gd name="T67" fmla="*/ 306 h 315"/>
                <a:gd name="T68" fmla="*/ 237 w 258"/>
                <a:gd name="T69" fmla="*/ 296 h 315"/>
                <a:gd name="T70" fmla="*/ 249 w 258"/>
                <a:gd name="T71" fmla="*/ 278 h 315"/>
                <a:gd name="T72" fmla="*/ 257 w 258"/>
                <a:gd name="T73" fmla="*/ 257 h 315"/>
                <a:gd name="T74" fmla="*/ 258 w 258"/>
                <a:gd name="T75" fmla="*/ 232 h 315"/>
                <a:gd name="T76" fmla="*/ 255 w 258"/>
                <a:gd name="T77" fmla="*/ 204 h 315"/>
                <a:gd name="T78" fmla="*/ 247 w 258"/>
                <a:gd name="T79" fmla="*/ 175 h 315"/>
                <a:gd name="T80" fmla="*/ 235 w 258"/>
                <a:gd name="T81" fmla="*/ 143 h 315"/>
                <a:gd name="T82" fmla="*/ 219 w 258"/>
                <a:gd name="T83" fmla="*/ 11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8" h="315">
                  <a:moveTo>
                    <a:pt x="209" y="97"/>
                  </a:moveTo>
                  <a:lnTo>
                    <a:pt x="198" y="81"/>
                  </a:lnTo>
                  <a:lnTo>
                    <a:pt x="188" y="67"/>
                  </a:lnTo>
                  <a:lnTo>
                    <a:pt x="176" y="54"/>
                  </a:lnTo>
                  <a:lnTo>
                    <a:pt x="163" y="42"/>
                  </a:lnTo>
                  <a:lnTo>
                    <a:pt x="151" y="32"/>
                  </a:lnTo>
                  <a:lnTo>
                    <a:pt x="138" y="23"/>
                  </a:lnTo>
                  <a:lnTo>
                    <a:pt x="125" y="16"/>
                  </a:lnTo>
                  <a:lnTo>
                    <a:pt x="112" y="9"/>
                  </a:lnTo>
                  <a:lnTo>
                    <a:pt x="99" y="5"/>
                  </a:lnTo>
                  <a:lnTo>
                    <a:pt x="86" y="2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40" y="4"/>
                  </a:lnTo>
                  <a:lnTo>
                    <a:pt x="30" y="8"/>
                  </a:lnTo>
                  <a:lnTo>
                    <a:pt x="21" y="14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2"/>
                  </a:lnTo>
                  <a:lnTo>
                    <a:pt x="0" y="41"/>
                  </a:lnTo>
                  <a:lnTo>
                    <a:pt x="28" y="32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44" y="30"/>
                  </a:lnTo>
                  <a:lnTo>
                    <a:pt x="53" y="27"/>
                  </a:lnTo>
                  <a:lnTo>
                    <a:pt x="62" y="26"/>
                  </a:lnTo>
                  <a:lnTo>
                    <a:pt x="71" y="25"/>
                  </a:lnTo>
                  <a:lnTo>
                    <a:pt x="82" y="26"/>
                  </a:lnTo>
                  <a:lnTo>
                    <a:pt x="92" y="27"/>
                  </a:lnTo>
                  <a:lnTo>
                    <a:pt x="102" y="30"/>
                  </a:lnTo>
                  <a:lnTo>
                    <a:pt x="113" y="34"/>
                  </a:lnTo>
                  <a:lnTo>
                    <a:pt x="124" y="40"/>
                  </a:lnTo>
                  <a:lnTo>
                    <a:pt x="135" y="46"/>
                  </a:lnTo>
                  <a:lnTo>
                    <a:pt x="146" y="54"/>
                  </a:lnTo>
                  <a:lnTo>
                    <a:pt x="156" y="62"/>
                  </a:lnTo>
                  <a:lnTo>
                    <a:pt x="167" y="72"/>
                  </a:lnTo>
                  <a:lnTo>
                    <a:pt x="178" y="82"/>
                  </a:lnTo>
                  <a:lnTo>
                    <a:pt x="188" y="94"/>
                  </a:lnTo>
                  <a:lnTo>
                    <a:pt x="197" y="106"/>
                  </a:lnTo>
                  <a:lnTo>
                    <a:pt x="206" y="118"/>
                  </a:lnTo>
                  <a:lnTo>
                    <a:pt x="214" y="131"/>
                  </a:lnTo>
                  <a:lnTo>
                    <a:pt x="220" y="144"/>
                  </a:lnTo>
                  <a:lnTo>
                    <a:pt x="225" y="158"/>
                  </a:lnTo>
                  <a:lnTo>
                    <a:pt x="231" y="171"/>
                  </a:lnTo>
                  <a:lnTo>
                    <a:pt x="234" y="183"/>
                  </a:lnTo>
                  <a:lnTo>
                    <a:pt x="237" y="196"/>
                  </a:lnTo>
                  <a:lnTo>
                    <a:pt x="238" y="208"/>
                  </a:lnTo>
                  <a:lnTo>
                    <a:pt x="239" y="220"/>
                  </a:lnTo>
                  <a:lnTo>
                    <a:pt x="238" y="231"/>
                  </a:lnTo>
                  <a:lnTo>
                    <a:pt x="237" y="242"/>
                  </a:lnTo>
                  <a:lnTo>
                    <a:pt x="235" y="251"/>
                  </a:lnTo>
                  <a:lnTo>
                    <a:pt x="231" y="260"/>
                  </a:lnTo>
                  <a:lnTo>
                    <a:pt x="226" y="269"/>
                  </a:lnTo>
                  <a:lnTo>
                    <a:pt x="221" y="275"/>
                  </a:lnTo>
                  <a:lnTo>
                    <a:pt x="214" y="282"/>
                  </a:lnTo>
                  <a:lnTo>
                    <a:pt x="207" y="286"/>
                  </a:lnTo>
                  <a:lnTo>
                    <a:pt x="201" y="288"/>
                  </a:lnTo>
                  <a:lnTo>
                    <a:pt x="201" y="289"/>
                  </a:lnTo>
                  <a:lnTo>
                    <a:pt x="179" y="315"/>
                  </a:lnTo>
                  <a:lnTo>
                    <a:pt x="187" y="315"/>
                  </a:lnTo>
                  <a:lnTo>
                    <a:pt x="193" y="315"/>
                  </a:lnTo>
                  <a:lnTo>
                    <a:pt x="199" y="315"/>
                  </a:lnTo>
                  <a:lnTo>
                    <a:pt x="206" y="314"/>
                  </a:lnTo>
                  <a:lnTo>
                    <a:pt x="212" y="312"/>
                  </a:lnTo>
                  <a:lnTo>
                    <a:pt x="219" y="310"/>
                  </a:lnTo>
                  <a:lnTo>
                    <a:pt x="224" y="306"/>
                  </a:lnTo>
                  <a:lnTo>
                    <a:pt x="230" y="303"/>
                  </a:lnTo>
                  <a:lnTo>
                    <a:pt x="237" y="296"/>
                  </a:lnTo>
                  <a:lnTo>
                    <a:pt x="245" y="288"/>
                  </a:lnTo>
                  <a:lnTo>
                    <a:pt x="249" y="278"/>
                  </a:lnTo>
                  <a:lnTo>
                    <a:pt x="253" y="269"/>
                  </a:lnTo>
                  <a:lnTo>
                    <a:pt x="257" y="257"/>
                  </a:lnTo>
                  <a:lnTo>
                    <a:pt x="258" y="245"/>
                  </a:lnTo>
                  <a:lnTo>
                    <a:pt x="258" y="232"/>
                  </a:lnTo>
                  <a:lnTo>
                    <a:pt x="257" y="218"/>
                  </a:lnTo>
                  <a:lnTo>
                    <a:pt x="255" y="204"/>
                  </a:lnTo>
                  <a:lnTo>
                    <a:pt x="251" y="190"/>
                  </a:lnTo>
                  <a:lnTo>
                    <a:pt x="247" y="175"/>
                  </a:lnTo>
                  <a:lnTo>
                    <a:pt x="242" y="160"/>
                  </a:lnTo>
                  <a:lnTo>
                    <a:pt x="235" y="143"/>
                  </a:lnTo>
                  <a:lnTo>
                    <a:pt x="228" y="128"/>
                  </a:lnTo>
                  <a:lnTo>
                    <a:pt x="219" y="112"/>
                  </a:lnTo>
                  <a:lnTo>
                    <a:pt x="209" y="97"/>
                  </a:lnTo>
                  <a:close/>
                </a:path>
              </a:pathLst>
            </a:custGeom>
            <a:solidFill>
              <a:srgbClr val="2A304B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F1928A12-3602-154B-CAC6-213B0181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08" y="2027337"/>
              <a:ext cx="113709" cy="139342"/>
            </a:xfrm>
            <a:custGeom>
              <a:avLst/>
              <a:gdLst>
                <a:gd name="T0" fmla="*/ 240 w 289"/>
                <a:gd name="T1" fmla="*/ 91 h 351"/>
                <a:gd name="T2" fmla="*/ 231 w 289"/>
                <a:gd name="T3" fmla="*/ 78 h 351"/>
                <a:gd name="T4" fmla="*/ 223 w 289"/>
                <a:gd name="T5" fmla="*/ 65 h 351"/>
                <a:gd name="T6" fmla="*/ 213 w 289"/>
                <a:gd name="T7" fmla="*/ 53 h 351"/>
                <a:gd name="T8" fmla="*/ 202 w 289"/>
                <a:gd name="T9" fmla="*/ 44 h 351"/>
                <a:gd name="T10" fmla="*/ 191 w 289"/>
                <a:gd name="T11" fmla="*/ 34 h 351"/>
                <a:gd name="T12" fmla="*/ 181 w 289"/>
                <a:gd name="T13" fmla="*/ 26 h 351"/>
                <a:gd name="T14" fmla="*/ 169 w 289"/>
                <a:gd name="T15" fmla="*/ 20 h 351"/>
                <a:gd name="T16" fmla="*/ 157 w 289"/>
                <a:gd name="T17" fmla="*/ 13 h 351"/>
                <a:gd name="T18" fmla="*/ 146 w 289"/>
                <a:gd name="T19" fmla="*/ 9 h 351"/>
                <a:gd name="T20" fmla="*/ 134 w 289"/>
                <a:gd name="T21" fmla="*/ 6 h 351"/>
                <a:gd name="T22" fmla="*/ 123 w 289"/>
                <a:gd name="T23" fmla="*/ 3 h 351"/>
                <a:gd name="T24" fmla="*/ 113 w 289"/>
                <a:gd name="T25" fmla="*/ 1 h 351"/>
                <a:gd name="T26" fmla="*/ 103 w 289"/>
                <a:gd name="T27" fmla="*/ 0 h 351"/>
                <a:gd name="T28" fmla="*/ 93 w 289"/>
                <a:gd name="T29" fmla="*/ 0 h 351"/>
                <a:gd name="T30" fmla="*/ 85 w 289"/>
                <a:gd name="T31" fmla="*/ 1 h 351"/>
                <a:gd name="T32" fmla="*/ 77 w 289"/>
                <a:gd name="T33" fmla="*/ 4 h 351"/>
                <a:gd name="T34" fmla="*/ 64 w 289"/>
                <a:gd name="T35" fmla="*/ 10 h 351"/>
                <a:gd name="T36" fmla="*/ 50 w 289"/>
                <a:gd name="T37" fmla="*/ 18 h 351"/>
                <a:gd name="T38" fmla="*/ 0 w 289"/>
                <a:gd name="T39" fmla="*/ 46 h 351"/>
                <a:gd name="T40" fmla="*/ 159 w 289"/>
                <a:gd name="T41" fmla="*/ 351 h 351"/>
                <a:gd name="T42" fmla="*/ 265 w 289"/>
                <a:gd name="T43" fmla="*/ 278 h 351"/>
                <a:gd name="T44" fmla="*/ 266 w 289"/>
                <a:gd name="T45" fmla="*/ 278 h 351"/>
                <a:gd name="T46" fmla="*/ 267 w 289"/>
                <a:gd name="T47" fmla="*/ 277 h 351"/>
                <a:gd name="T48" fmla="*/ 275 w 289"/>
                <a:gd name="T49" fmla="*/ 270 h 351"/>
                <a:gd name="T50" fmla="*/ 280 w 289"/>
                <a:gd name="T51" fmla="*/ 262 h 351"/>
                <a:gd name="T52" fmla="*/ 284 w 289"/>
                <a:gd name="T53" fmla="*/ 253 h 351"/>
                <a:gd name="T54" fmla="*/ 288 w 289"/>
                <a:gd name="T55" fmla="*/ 243 h 351"/>
                <a:gd name="T56" fmla="*/ 289 w 289"/>
                <a:gd name="T57" fmla="*/ 234 h 351"/>
                <a:gd name="T58" fmla="*/ 289 w 289"/>
                <a:gd name="T59" fmla="*/ 222 h 351"/>
                <a:gd name="T60" fmla="*/ 288 w 289"/>
                <a:gd name="T61" fmla="*/ 211 h 351"/>
                <a:gd name="T62" fmla="*/ 284 w 289"/>
                <a:gd name="T63" fmla="*/ 198 h 351"/>
                <a:gd name="T64" fmla="*/ 281 w 289"/>
                <a:gd name="T65" fmla="*/ 185 h 351"/>
                <a:gd name="T66" fmla="*/ 278 w 289"/>
                <a:gd name="T67" fmla="*/ 172 h 351"/>
                <a:gd name="T68" fmla="*/ 272 w 289"/>
                <a:gd name="T69" fmla="*/ 159 h 351"/>
                <a:gd name="T70" fmla="*/ 267 w 289"/>
                <a:gd name="T71" fmla="*/ 145 h 351"/>
                <a:gd name="T72" fmla="*/ 254 w 289"/>
                <a:gd name="T73" fmla="*/ 118 h 351"/>
                <a:gd name="T74" fmla="*/ 240 w 289"/>
                <a:gd name="T75" fmla="*/ 9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51">
                  <a:moveTo>
                    <a:pt x="240" y="91"/>
                  </a:moveTo>
                  <a:lnTo>
                    <a:pt x="231" y="78"/>
                  </a:lnTo>
                  <a:lnTo>
                    <a:pt x="223" y="65"/>
                  </a:lnTo>
                  <a:lnTo>
                    <a:pt x="213" y="53"/>
                  </a:lnTo>
                  <a:lnTo>
                    <a:pt x="202" y="44"/>
                  </a:lnTo>
                  <a:lnTo>
                    <a:pt x="191" y="34"/>
                  </a:lnTo>
                  <a:lnTo>
                    <a:pt x="181" y="26"/>
                  </a:lnTo>
                  <a:lnTo>
                    <a:pt x="169" y="20"/>
                  </a:lnTo>
                  <a:lnTo>
                    <a:pt x="157" y="13"/>
                  </a:lnTo>
                  <a:lnTo>
                    <a:pt x="146" y="9"/>
                  </a:lnTo>
                  <a:lnTo>
                    <a:pt x="134" y="6"/>
                  </a:lnTo>
                  <a:lnTo>
                    <a:pt x="123" y="3"/>
                  </a:lnTo>
                  <a:lnTo>
                    <a:pt x="113" y="1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5" y="1"/>
                  </a:lnTo>
                  <a:lnTo>
                    <a:pt x="77" y="4"/>
                  </a:lnTo>
                  <a:lnTo>
                    <a:pt x="64" y="10"/>
                  </a:lnTo>
                  <a:lnTo>
                    <a:pt x="50" y="18"/>
                  </a:lnTo>
                  <a:lnTo>
                    <a:pt x="0" y="46"/>
                  </a:lnTo>
                  <a:lnTo>
                    <a:pt x="159" y="351"/>
                  </a:lnTo>
                  <a:lnTo>
                    <a:pt x="265" y="278"/>
                  </a:lnTo>
                  <a:lnTo>
                    <a:pt x="266" y="278"/>
                  </a:lnTo>
                  <a:lnTo>
                    <a:pt x="267" y="277"/>
                  </a:lnTo>
                  <a:lnTo>
                    <a:pt x="275" y="270"/>
                  </a:lnTo>
                  <a:lnTo>
                    <a:pt x="280" y="262"/>
                  </a:lnTo>
                  <a:lnTo>
                    <a:pt x="284" y="253"/>
                  </a:lnTo>
                  <a:lnTo>
                    <a:pt x="288" y="243"/>
                  </a:lnTo>
                  <a:lnTo>
                    <a:pt x="289" y="234"/>
                  </a:lnTo>
                  <a:lnTo>
                    <a:pt x="289" y="222"/>
                  </a:lnTo>
                  <a:lnTo>
                    <a:pt x="288" y="211"/>
                  </a:lnTo>
                  <a:lnTo>
                    <a:pt x="284" y="198"/>
                  </a:lnTo>
                  <a:lnTo>
                    <a:pt x="281" y="185"/>
                  </a:lnTo>
                  <a:lnTo>
                    <a:pt x="278" y="172"/>
                  </a:lnTo>
                  <a:lnTo>
                    <a:pt x="272" y="159"/>
                  </a:lnTo>
                  <a:lnTo>
                    <a:pt x="267" y="145"/>
                  </a:lnTo>
                  <a:lnTo>
                    <a:pt x="254" y="118"/>
                  </a:lnTo>
                  <a:lnTo>
                    <a:pt x="240" y="91"/>
                  </a:lnTo>
                  <a:close/>
                </a:path>
              </a:pathLst>
            </a:custGeom>
            <a:solidFill>
              <a:srgbClr val="3941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D6B7299A-DFA8-668E-1D2A-2F7399190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2986" y="2044664"/>
              <a:ext cx="110088" cy="125624"/>
            </a:xfrm>
            <a:custGeom>
              <a:avLst/>
              <a:gdLst>
                <a:gd name="T0" fmla="*/ 202 w 280"/>
                <a:gd name="T1" fmla="*/ 290 h 315"/>
                <a:gd name="T2" fmla="*/ 171 w 280"/>
                <a:gd name="T3" fmla="*/ 291 h 315"/>
                <a:gd name="T4" fmla="*/ 136 w 280"/>
                <a:gd name="T5" fmla="*/ 281 h 315"/>
                <a:gd name="T6" fmla="*/ 103 w 280"/>
                <a:gd name="T7" fmla="*/ 260 h 315"/>
                <a:gd name="T8" fmla="*/ 72 w 280"/>
                <a:gd name="T9" fmla="*/ 231 h 315"/>
                <a:gd name="T10" fmla="*/ 46 w 280"/>
                <a:gd name="T11" fmla="*/ 194 h 315"/>
                <a:gd name="T12" fmla="*/ 28 w 280"/>
                <a:gd name="T13" fmla="*/ 154 h 315"/>
                <a:gd name="T14" fmla="*/ 21 w 280"/>
                <a:gd name="T15" fmla="*/ 116 h 315"/>
                <a:gd name="T16" fmla="*/ 24 w 280"/>
                <a:gd name="T17" fmla="*/ 82 h 315"/>
                <a:gd name="T18" fmla="*/ 36 w 280"/>
                <a:gd name="T19" fmla="*/ 54 h 315"/>
                <a:gd name="T20" fmla="*/ 59 w 280"/>
                <a:gd name="T21" fmla="*/ 33 h 315"/>
                <a:gd name="T22" fmla="*/ 88 w 280"/>
                <a:gd name="T23" fmla="*/ 24 h 315"/>
                <a:gd name="T24" fmla="*/ 121 w 280"/>
                <a:gd name="T25" fmla="*/ 27 h 315"/>
                <a:gd name="T26" fmla="*/ 155 w 280"/>
                <a:gd name="T27" fmla="*/ 41 h 315"/>
                <a:gd name="T28" fmla="*/ 188 w 280"/>
                <a:gd name="T29" fmla="*/ 63 h 315"/>
                <a:gd name="T30" fmla="*/ 218 w 280"/>
                <a:gd name="T31" fmla="*/ 96 h 315"/>
                <a:gd name="T32" fmla="*/ 241 w 280"/>
                <a:gd name="T33" fmla="*/ 135 h 315"/>
                <a:gd name="T34" fmla="*/ 255 w 280"/>
                <a:gd name="T35" fmla="*/ 174 h 315"/>
                <a:gd name="T36" fmla="*/ 259 w 280"/>
                <a:gd name="T37" fmla="*/ 211 h 315"/>
                <a:gd name="T38" fmla="*/ 253 w 280"/>
                <a:gd name="T39" fmla="*/ 244 h 315"/>
                <a:gd name="T40" fmla="*/ 238 w 280"/>
                <a:gd name="T41" fmla="*/ 270 h 315"/>
                <a:gd name="T42" fmla="*/ 242 w 280"/>
                <a:gd name="T43" fmla="*/ 100 h 315"/>
                <a:gd name="T44" fmla="*/ 209 w 280"/>
                <a:gd name="T45" fmla="*/ 59 h 315"/>
                <a:gd name="T46" fmla="*/ 171 w 280"/>
                <a:gd name="T47" fmla="*/ 28 h 315"/>
                <a:gd name="T48" fmla="*/ 131 w 280"/>
                <a:gd name="T49" fmla="*/ 7 h 315"/>
                <a:gd name="T50" fmla="*/ 91 w 280"/>
                <a:gd name="T51" fmla="*/ 0 h 315"/>
                <a:gd name="T52" fmla="*/ 54 w 280"/>
                <a:gd name="T53" fmla="*/ 6 h 315"/>
                <a:gd name="T54" fmla="*/ 25 w 280"/>
                <a:gd name="T55" fmla="*/ 26 h 315"/>
                <a:gd name="T56" fmla="*/ 7 w 280"/>
                <a:gd name="T57" fmla="*/ 56 h 315"/>
                <a:gd name="T58" fmla="*/ 0 w 280"/>
                <a:gd name="T59" fmla="*/ 95 h 315"/>
                <a:gd name="T60" fmla="*/ 5 w 280"/>
                <a:gd name="T61" fmla="*/ 139 h 315"/>
                <a:gd name="T62" fmla="*/ 21 w 280"/>
                <a:gd name="T63" fmla="*/ 184 h 315"/>
                <a:gd name="T64" fmla="*/ 49 w 280"/>
                <a:gd name="T65" fmla="*/ 231 h 315"/>
                <a:gd name="T66" fmla="*/ 83 w 280"/>
                <a:gd name="T67" fmla="*/ 269 h 315"/>
                <a:gd name="T68" fmla="*/ 122 w 280"/>
                <a:gd name="T69" fmla="*/ 296 h 315"/>
                <a:gd name="T70" fmla="*/ 163 w 280"/>
                <a:gd name="T71" fmla="*/ 312 h 315"/>
                <a:gd name="T72" fmla="*/ 202 w 280"/>
                <a:gd name="T73" fmla="*/ 315 h 315"/>
                <a:gd name="T74" fmla="*/ 237 w 280"/>
                <a:gd name="T75" fmla="*/ 304 h 315"/>
                <a:gd name="T76" fmla="*/ 263 w 280"/>
                <a:gd name="T77" fmla="*/ 281 h 315"/>
                <a:gd name="T78" fmla="*/ 277 w 280"/>
                <a:gd name="T79" fmla="*/ 247 h 315"/>
                <a:gd name="T80" fmla="*/ 280 w 280"/>
                <a:gd name="T81" fmla="*/ 206 h 315"/>
                <a:gd name="T82" fmla="*/ 271 w 280"/>
                <a:gd name="T83" fmla="*/ 162 h 315"/>
                <a:gd name="T84" fmla="*/ 251 w 280"/>
                <a:gd name="T85" fmla="*/ 1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315">
                  <a:moveTo>
                    <a:pt x="222" y="283"/>
                  </a:moveTo>
                  <a:lnTo>
                    <a:pt x="213" y="287"/>
                  </a:lnTo>
                  <a:lnTo>
                    <a:pt x="202" y="290"/>
                  </a:lnTo>
                  <a:lnTo>
                    <a:pt x="192" y="291"/>
                  </a:lnTo>
                  <a:lnTo>
                    <a:pt x="182" y="291"/>
                  </a:lnTo>
                  <a:lnTo>
                    <a:pt x="171" y="291"/>
                  </a:lnTo>
                  <a:lnTo>
                    <a:pt x="159" y="288"/>
                  </a:lnTo>
                  <a:lnTo>
                    <a:pt x="148" y="285"/>
                  </a:lnTo>
                  <a:lnTo>
                    <a:pt x="136" y="281"/>
                  </a:lnTo>
                  <a:lnTo>
                    <a:pt x="126" y="275"/>
                  </a:lnTo>
                  <a:lnTo>
                    <a:pt x="114" y="269"/>
                  </a:lnTo>
                  <a:lnTo>
                    <a:pt x="103" y="260"/>
                  </a:lnTo>
                  <a:lnTo>
                    <a:pt x="92" y="251"/>
                  </a:lnTo>
                  <a:lnTo>
                    <a:pt x="81" y="242"/>
                  </a:lnTo>
                  <a:lnTo>
                    <a:pt x="72" y="231"/>
                  </a:lnTo>
                  <a:lnTo>
                    <a:pt x="62" y="219"/>
                  </a:lnTo>
                  <a:lnTo>
                    <a:pt x="53" y="207"/>
                  </a:lnTo>
                  <a:lnTo>
                    <a:pt x="46" y="194"/>
                  </a:lnTo>
                  <a:lnTo>
                    <a:pt x="39" y="181"/>
                  </a:lnTo>
                  <a:lnTo>
                    <a:pt x="33" y="167"/>
                  </a:lnTo>
                  <a:lnTo>
                    <a:pt x="28" y="154"/>
                  </a:lnTo>
                  <a:lnTo>
                    <a:pt x="25" y="141"/>
                  </a:lnTo>
                  <a:lnTo>
                    <a:pt x="23" y="129"/>
                  </a:lnTo>
                  <a:lnTo>
                    <a:pt x="21" y="116"/>
                  </a:lnTo>
                  <a:lnTo>
                    <a:pt x="21" y="105"/>
                  </a:lnTo>
                  <a:lnTo>
                    <a:pt x="22" y="93"/>
                  </a:lnTo>
                  <a:lnTo>
                    <a:pt x="24" y="82"/>
                  </a:lnTo>
                  <a:lnTo>
                    <a:pt x="27" y="71"/>
                  </a:lnTo>
                  <a:lnTo>
                    <a:pt x="30" y="62"/>
                  </a:lnTo>
                  <a:lnTo>
                    <a:pt x="36" y="54"/>
                  </a:lnTo>
                  <a:lnTo>
                    <a:pt x="42" y="45"/>
                  </a:lnTo>
                  <a:lnTo>
                    <a:pt x="50" y="39"/>
                  </a:lnTo>
                  <a:lnTo>
                    <a:pt x="59" y="33"/>
                  </a:lnTo>
                  <a:lnTo>
                    <a:pt x="67" y="29"/>
                  </a:lnTo>
                  <a:lnTo>
                    <a:pt x="77" y="26"/>
                  </a:lnTo>
                  <a:lnTo>
                    <a:pt x="88" y="24"/>
                  </a:lnTo>
                  <a:lnTo>
                    <a:pt x="99" y="24"/>
                  </a:lnTo>
                  <a:lnTo>
                    <a:pt x="109" y="25"/>
                  </a:lnTo>
                  <a:lnTo>
                    <a:pt x="121" y="27"/>
                  </a:lnTo>
                  <a:lnTo>
                    <a:pt x="132" y="30"/>
                  </a:lnTo>
                  <a:lnTo>
                    <a:pt x="144" y="34"/>
                  </a:lnTo>
                  <a:lnTo>
                    <a:pt x="155" y="41"/>
                  </a:lnTo>
                  <a:lnTo>
                    <a:pt x="167" y="47"/>
                  </a:lnTo>
                  <a:lnTo>
                    <a:pt x="177" y="55"/>
                  </a:lnTo>
                  <a:lnTo>
                    <a:pt x="188" y="63"/>
                  </a:lnTo>
                  <a:lnTo>
                    <a:pt x="199" y="73"/>
                  </a:lnTo>
                  <a:lnTo>
                    <a:pt x="209" y="84"/>
                  </a:lnTo>
                  <a:lnTo>
                    <a:pt x="218" y="96"/>
                  </a:lnTo>
                  <a:lnTo>
                    <a:pt x="227" y="109"/>
                  </a:lnTo>
                  <a:lnTo>
                    <a:pt x="235" y="122"/>
                  </a:lnTo>
                  <a:lnTo>
                    <a:pt x="241" y="135"/>
                  </a:lnTo>
                  <a:lnTo>
                    <a:pt x="248" y="148"/>
                  </a:lnTo>
                  <a:lnTo>
                    <a:pt x="252" y="161"/>
                  </a:lnTo>
                  <a:lnTo>
                    <a:pt x="255" y="174"/>
                  </a:lnTo>
                  <a:lnTo>
                    <a:pt x="257" y="187"/>
                  </a:lnTo>
                  <a:lnTo>
                    <a:pt x="259" y="198"/>
                  </a:lnTo>
                  <a:lnTo>
                    <a:pt x="259" y="211"/>
                  </a:lnTo>
                  <a:lnTo>
                    <a:pt x="258" y="222"/>
                  </a:lnTo>
                  <a:lnTo>
                    <a:pt x="256" y="233"/>
                  </a:lnTo>
                  <a:lnTo>
                    <a:pt x="253" y="244"/>
                  </a:lnTo>
                  <a:lnTo>
                    <a:pt x="249" y="254"/>
                  </a:lnTo>
                  <a:lnTo>
                    <a:pt x="244" y="262"/>
                  </a:lnTo>
                  <a:lnTo>
                    <a:pt x="238" y="270"/>
                  </a:lnTo>
                  <a:lnTo>
                    <a:pt x="230" y="276"/>
                  </a:lnTo>
                  <a:lnTo>
                    <a:pt x="222" y="283"/>
                  </a:lnTo>
                  <a:close/>
                  <a:moveTo>
                    <a:pt x="242" y="100"/>
                  </a:moveTo>
                  <a:lnTo>
                    <a:pt x="231" y="85"/>
                  </a:lnTo>
                  <a:lnTo>
                    <a:pt x="221" y="71"/>
                  </a:lnTo>
                  <a:lnTo>
                    <a:pt x="209" y="59"/>
                  </a:lnTo>
                  <a:lnTo>
                    <a:pt x="197" y="47"/>
                  </a:lnTo>
                  <a:lnTo>
                    <a:pt x="184" y="36"/>
                  </a:lnTo>
                  <a:lnTo>
                    <a:pt x="171" y="28"/>
                  </a:lnTo>
                  <a:lnTo>
                    <a:pt x="158" y="19"/>
                  </a:lnTo>
                  <a:lnTo>
                    <a:pt x="144" y="13"/>
                  </a:lnTo>
                  <a:lnTo>
                    <a:pt x="131" y="7"/>
                  </a:lnTo>
                  <a:lnTo>
                    <a:pt x="117" y="4"/>
                  </a:lnTo>
                  <a:lnTo>
                    <a:pt x="104" y="1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6" y="2"/>
                  </a:lnTo>
                  <a:lnTo>
                    <a:pt x="54" y="6"/>
                  </a:lnTo>
                  <a:lnTo>
                    <a:pt x="43" y="11"/>
                  </a:lnTo>
                  <a:lnTo>
                    <a:pt x="34" y="18"/>
                  </a:lnTo>
                  <a:lnTo>
                    <a:pt x="25" y="26"/>
                  </a:lnTo>
                  <a:lnTo>
                    <a:pt x="18" y="34"/>
                  </a:lnTo>
                  <a:lnTo>
                    <a:pt x="12" y="45"/>
                  </a:lnTo>
                  <a:lnTo>
                    <a:pt x="7" y="56"/>
                  </a:lnTo>
                  <a:lnTo>
                    <a:pt x="3" y="69"/>
                  </a:lnTo>
                  <a:lnTo>
                    <a:pt x="1" y="82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1" y="124"/>
                  </a:lnTo>
                  <a:lnTo>
                    <a:pt x="5" y="139"/>
                  </a:lnTo>
                  <a:lnTo>
                    <a:pt x="9" y="154"/>
                  </a:lnTo>
                  <a:lnTo>
                    <a:pt x="14" y="169"/>
                  </a:lnTo>
                  <a:lnTo>
                    <a:pt x="21" y="184"/>
                  </a:lnTo>
                  <a:lnTo>
                    <a:pt x="28" y="201"/>
                  </a:lnTo>
                  <a:lnTo>
                    <a:pt x="38" y="216"/>
                  </a:lnTo>
                  <a:lnTo>
                    <a:pt x="49" y="231"/>
                  </a:lnTo>
                  <a:lnTo>
                    <a:pt x="60" y="244"/>
                  </a:lnTo>
                  <a:lnTo>
                    <a:pt x="72" y="257"/>
                  </a:lnTo>
                  <a:lnTo>
                    <a:pt x="83" y="269"/>
                  </a:lnTo>
                  <a:lnTo>
                    <a:pt x="96" y="278"/>
                  </a:lnTo>
                  <a:lnTo>
                    <a:pt x="109" y="288"/>
                  </a:lnTo>
                  <a:lnTo>
                    <a:pt x="122" y="296"/>
                  </a:lnTo>
                  <a:lnTo>
                    <a:pt x="136" y="302"/>
                  </a:lnTo>
                  <a:lnTo>
                    <a:pt x="149" y="308"/>
                  </a:lnTo>
                  <a:lnTo>
                    <a:pt x="163" y="312"/>
                  </a:lnTo>
                  <a:lnTo>
                    <a:pt x="176" y="314"/>
                  </a:lnTo>
                  <a:lnTo>
                    <a:pt x="189" y="315"/>
                  </a:lnTo>
                  <a:lnTo>
                    <a:pt x="202" y="315"/>
                  </a:lnTo>
                  <a:lnTo>
                    <a:pt x="214" y="313"/>
                  </a:lnTo>
                  <a:lnTo>
                    <a:pt x="225" y="310"/>
                  </a:lnTo>
                  <a:lnTo>
                    <a:pt x="237" y="304"/>
                  </a:lnTo>
                  <a:lnTo>
                    <a:pt x="246" y="298"/>
                  </a:lnTo>
                  <a:lnTo>
                    <a:pt x="255" y="290"/>
                  </a:lnTo>
                  <a:lnTo>
                    <a:pt x="263" y="281"/>
                  </a:lnTo>
                  <a:lnTo>
                    <a:pt x="268" y="271"/>
                  </a:lnTo>
                  <a:lnTo>
                    <a:pt x="273" y="259"/>
                  </a:lnTo>
                  <a:lnTo>
                    <a:pt x="277" y="247"/>
                  </a:lnTo>
                  <a:lnTo>
                    <a:pt x="279" y="234"/>
                  </a:lnTo>
                  <a:lnTo>
                    <a:pt x="280" y="220"/>
                  </a:lnTo>
                  <a:lnTo>
                    <a:pt x="280" y="206"/>
                  </a:lnTo>
                  <a:lnTo>
                    <a:pt x="279" y="192"/>
                  </a:lnTo>
                  <a:lnTo>
                    <a:pt x="276" y="177"/>
                  </a:lnTo>
                  <a:lnTo>
                    <a:pt x="271" y="162"/>
                  </a:lnTo>
                  <a:lnTo>
                    <a:pt x="266" y="146"/>
                  </a:lnTo>
                  <a:lnTo>
                    <a:pt x="259" y="130"/>
                  </a:lnTo>
                  <a:lnTo>
                    <a:pt x="251" y="115"/>
                  </a:lnTo>
                  <a:lnTo>
                    <a:pt x="242" y="100"/>
                  </a:lnTo>
                  <a:close/>
                </a:path>
              </a:pathLst>
            </a:custGeom>
            <a:solidFill>
              <a:srgbClr val="93B1D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A67F08F9-8E84-98B0-5C39-6C2BB1E37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9" y="2051162"/>
              <a:ext cx="106467" cy="120571"/>
            </a:xfrm>
            <a:custGeom>
              <a:avLst/>
              <a:gdLst>
                <a:gd name="T0" fmla="*/ 224 w 271"/>
                <a:gd name="T1" fmla="*/ 83 h 306"/>
                <a:gd name="T2" fmla="*/ 202 w 271"/>
                <a:gd name="T3" fmla="*/ 57 h 306"/>
                <a:gd name="T4" fmla="*/ 178 w 271"/>
                <a:gd name="T5" fmla="*/ 36 h 306"/>
                <a:gd name="T6" fmla="*/ 152 w 271"/>
                <a:gd name="T7" fmla="*/ 19 h 306"/>
                <a:gd name="T8" fmla="*/ 126 w 271"/>
                <a:gd name="T9" fmla="*/ 7 h 306"/>
                <a:gd name="T10" fmla="*/ 100 w 271"/>
                <a:gd name="T11" fmla="*/ 1 h 306"/>
                <a:gd name="T12" fmla="*/ 75 w 271"/>
                <a:gd name="T13" fmla="*/ 1 h 306"/>
                <a:gd name="T14" fmla="*/ 53 w 271"/>
                <a:gd name="T15" fmla="*/ 6 h 306"/>
                <a:gd name="T16" fmla="*/ 32 w 271"/>
                <a:gd name="T17" fmla="*/ 17 h 306"/>
                <a:gd name="T18" fmla="*/ 17 w 271"/>
                <a:gd name="T19" fmla="*/ 34 h 306"/>
                <a:gd name="T20" fmla="*/ 6 w 271"/>
                <a:gd name="T21" fmla="*/ 55 h 306"/>
                <a:gd name="T22" fmla="*/ 0 w 271"/>
                <a:gd name="T23" fmla="*/ 80 h 306"/>
                <a:gd name="T24" fmla="*/ 0 w 271"/>
                <a:gd name="T25" fmla="*/ 107 h 306"/>
                <a:gd name="T26" fmla="*/ 4 w 271"/>
                <a:gd name="T27" fmla="*/ 135 h 306"/>
                <a:gd name="T28" fmla="*/ 13 w 271"/>
                <a:gd name="T29" fmla="*/ 165 h 306"/>
                <a:gd name="T30" fmla="*/ 27 w 271"/>
                <a:gd name="T31" fmla="*/ 195 h 306"/>
                <a:gd name="T32" fmla="*/ 46 w 271"/>
                <a:gd name="T33" fmla="*/ 224 h 306"/>
                <a:gd name="T34" fmla="*/ 69 w 271"/>
                <a:gd name="T35" fmla="*/ 249 h 306"/>
                <a:gd name="T36" fmla="*/ 93 w 271"/>
                <a:gd name="T37" fmla="*/ 271 h 306"/>
                <a:gd name="T38" fmla="*/ 118 w 271"/>
                <a:gd name="T39" fmla="*/ 287 h 306"/>
                <a:gd name="T40" fmla="*/ 144 w 271"/>
                <a:gd name="T41" fmla="*/ 299 h 306"/>
                <a:gd name="T42" fmla="*/ 170 w 271"/>
                <a:gd name="T43" fmla="*/ 305 h 306"/>
                <a:gd name="T44" fmla="*/ 195 w 271"/>
                <a:gd name="T45" fmla="*/ 306 h 306"/>
                <a:gd name="T46" fmla="*/ 218 w 271"/>
                <a:gd name="T47" fmla="*/ 301 h 306"/>
                <a:gd name="T48" fmla="*/ 238 w 271"/>
                <a:gd name="T49" fmla="*/ 289 h 306"/>
                <a:gd name="T50" fmla="*/ 253 w 271"/>
                <a:gd name="T51" fmla="*/ 273 h 306"/>
                <a:gd name="T52" fmla="*/ 264 w 271"/>
                <a:gd name="T53" fmla="*/ 251 h 306"/>
                <a:gd name="T54" fmla="*/ 270 w 271"/>
                <a:gd name="T55" fmla="*/ 228 h 306"/>
                <a:gd name="T56" fmla="*/ 271 w 271"/>
                <a:gd name="T57" fmla="*/ 201 h 306"/>
                <a:gd name="T58" fmla="*/ 266 w 271"/>
                <a:gd name="T59" fmla="*/ 171 h 306"/>
                <a:gd name="T60" fmla="*/ 258 w 271"/>
                <a:gd name="T61" fmla="*/ 142 h 306"/>
                <a:gd name="T62" fmla="*/ 243 w 271"/>
                <a:gd name="T63" fmla="*/ 11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306">
                  <a:moveTo>
                    <a:pt x="234" y="97"/>
                  </a:moveTo>
                  <a:lnTo>
                    <a:pt x="224" y="83"/>
                  </a:lnTo>
                  <a:lnTo>
                    <a:pt x="214" y="70"/>
                  </a:lnTo>
                  <a:lnTo>
                    <a:pt x="202" y="57"/>
                  </a:lnTo>
                  <a:lnTo>
                    <a:pt x="190" y="46"/>
                  </a:lnTo>
                  <a:lnTo>
                    <a:pt x="178" y="36"/>
                  </a:lnTo>
                  <a:lnTo>
                    <a:pt x="165" y="27"/>
                  </a:lnTo>
                  <a:lnTo>
                    <a:pt x="152" y="19"/>
                  </a:lnTo>
                  <a:lnTo>
                    <a:pt x="139" y="13"/>
                  </a:lnTo>
                  <a:lnTo>
                    <a:pt x="126" y="7"/>
                  </a:lnTo>
                  <a:lnTo>
                    <a:pt x="113" y="4"/>
                  </a:lnTo>
                  <a:lnTo>
                    <a:pt x="100" y="1"/>
                  </a:lnTo>
                  <a:lnTo>
                    <a:pt x="87" y="0"/>
                  </a:lnTo>
                  <a:lnTo>
                    <a:pt x="75" y="1"/>
                  </a:lnTo>
                  <a:lnTo>
                    <a:pt x="63" y="3"/>
                  </a:lnTo>
                  <a:lnTo>
                    <a:pt x="53" y="6"/>
                  </a:lnTo>
                  <a:lnTo>
                    <a:pt x="42" y="11"/>
                  </a:lnTo>
                  <a:lnTo>
                    <a:pt x="32" y="17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0" y="44"/>
                  </a:lnTo>
                  <a:lnTo>
                    <a:pt x="6" y="55"/>
                  </a:lnTo>
                  <a:lnTo>
                    <a:pt x="3" y="67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0" y="107"/>
                  </a:lnTo>
                  <a:lnTo>
                    <a:pt x="1" y="121"/>
                  </a:lnTo>
                  <a:lnTo>
                    <a:pt x="4" y="135"/>
                  </a:lnTo>
                  <a:lnTo>
                    <a:pt x="7" y="150"/>
                  </a:lnTo>
                  <a:lnTo>
                    <a:pt x="13" y="165"/>
                  </a:lnTo>
                  <a:lnTo>
                    <a:pt x="19" y="180"/>
                  </a:lnTo>
                  <a:lnTo>
                    <a:pt x="27" y="195"/>
                  </a:lnTo>
                  <a:lnTo>
                    <a:pt x="36" y="209"/>
                  </a:lnTo>
                  <a:lnTo>
                    <a:pt x="46" y="224"/>
                  </a:lnTo>
                  <a:lnTo>
                    <a:pt x="57" y="237"/>
                  </a:lnTo>
                  <a:lnTo>
                    <a:pt x="69" y="249"/>
                  </a:lnTo>
                  <a:lnTo>
                    <a:pt x="81" y="261"/>
                  </a:lnTo>
                  <a:lnTo>
                    <a:pt x="93" y="271"/>
                  </a:lnTo>
                  <a:lnTo>
                    <a:pt x="106" y="279"/>
                  </a:lnTo>
                  <a:lnTo>
                    <a:pt x="118" y="287"/>
                  </a:lnTo>
                  <a:lnTo>
                    <a:pt x="131" y="293"/>
                  </a:lnTo>
                  <a:lnTo>
                    <a:pt x="144" y="299"/>
                  </a:lnTo>
                  <a:lnTo>
                    <a:pt x="157" y="303"/>
                  </a:lnTo>
                  <a:lnTo>
                    <a:pt x="170" y="305"/>
                  </a:lnTo>
                  <a:lnTo>
                    <a:pt x="182" y="306"/>
                  </a:lnTo>
                  <a:lnTo>
                    <a:pt x="195" y="306"/>
                  </a:lnTo>
                  <a:lnTo>
                    <a:pt x="207" y="304"/>
                  </a:lnTo>
                  <a:lnTo>
                    <a:pt x="218" y="301"/>
                  </a:lnTo>
                  <a:lnTo>
                    <a:pt x="229" y="296"/>
                  </a:lnTo>
                  <a:lnTo>
                    <a:pt x="238" y="289"/>
                  </a:lnTo>
                  <a:lnTo>
                    <a:pt x="247" y="282"/>
                  </a:lnTo>
                  <a:lnTo>
                    <a:pt x="253" y="273"/>
                  </a:lnTo>
                  <a:lnTo>
                    <a:pt x="260" y="262"/>
                  </a:lnTo>
                  <a:lnTo>
                    <a:pt x="264" y="251"/>
                  </a:lnTo>
                  <a:lnTo>
                    <a:pt x="268" y="239"/>
                  </a:lnTo>
                  <a:lnTo>
                    <a:pt x="270" y="228"/>
                  </a:lnTo>
                  <a:lnTo>
                    <a:pt x="271" y="215"/>
                  </a:lnTo>
                  <a:lnTo>
                    <a:pt x="271" y="201"/>
                  </a:lnTo>
                  <a:lnTo>
                    <a:pt x="270" y="187"/>
                  </a:lnTo>
                  <a:lnTo>
                    <a:pt x="266" y="171"/>
                  </a:lnTo>
                  <a:lnTo>
                    <a:pt x="263" y="157"/>
                  </a:lnTo>
                  <a:lnTo>
                    <a:pt x="258" y="142"/>
                  </a:lnTo>
                  <a:lnTo>
                    <a:pt x="251" y="127"/>
                  </a:lnTo>
                  <a:lnTo>
                    <a:pt x="243" y="112"/>
                  </a:lnTo>
                  <a:lnTo>
                    <a:pt x="234" y="97"/>
                  </a:lnTo>
                  <a:close/>
                </a:path>
              </a:pathLst>
            </a:custGeom>
            <a:solidFill>
              <a:srgbClr val="2A304B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6F8B432B-C689-8BC7-71F4-AFB219A66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721" y="2081485"/>
              <a:ext cx="23900" cy="28157"/>
            </a:xfrm>
            <a:custGeom>
              <a:avLst/>
              <a:gdLst>
                <a:gd name="T0" fmla="*/ 43 w 62"/>
                <a:gd name="T1" fmla="*/ 51 h 72"/>
                <a:gd name="T2" fmla="*/ 38 w 62"/>
                <a:gd name="T3" fmla="*/ 51 h 72"/>
                <a:gd name="T4" fmla="*/ 31 w 62"/>
                <a:gd name="T5" fmla="*/ 48 h 72"/>
                <a:gd name="T6" fmla="*/ 25 w 62"/>
                <a:gd name="T7" fmla="*/ 43 h 72"/>
                <a:gd name="T8" fmla="*/ 21 w 62"/>
                <a:gd name="T9" fmla="*/ 35 h 72"/>
                <a:gd name="T10" fmla="*/ 17 w 62"/>
                <a:gd name="T11" fmla="*/ 27 h 72"/>
                <a:gd name="T12" fmla="*/ 17 w 62"/>
                <a:gd name="T13" fmla="*/ 21 h 72"/>
                <a:gd name="T14" fmla="*/ 21 w 62"/>
                <a:gd name="T15" fmla="*/ 16 h 72"/>
                <a:gd name="T16" fmla="*/ 25 w 62"/>
                <a:gd name="T17" fmla="*/ 12 h 72"/>
                <a:gd name="T18" fmla="*/ 31 w 62"/>
                <a:gd name="T19" fmla="*/ 13 h 72"/>
                <a:gd name="T20" fmla="*/ 38 w 62"/>
                <a:gd name="T21" fmla="*/ 16 h 72"/>
                <a:gd name="T22" fmla="*/ 43 w 62"/>
                <a:gd name="T23" fmla="*/ 22 h 72"/>
                <a:gd name="T24" fmla="*/ 49 w 62"/>
                <a:gd name="T25" fmla="*/ 29 h 72"/>
                <a:gd name="T26" fmla="*/ 51 w 62"/>
                <a:gd name="T27" fmla="*/ 36 h 72"/>
                <a:gd name="T28" fmla="*/ 51 w 62"/>
                <a:gd name="T29" fmla="*/ 44 h 72"/>
                <a:gd name="T30" fmla="*/ 49 w 62"/>
                <a:gd name="T31" fmla="*/ 49 h 72"/>
                <a:gd name="T32" fmla="*/ 53 w 62"/>
                <a:gd name="T33" fmla="*/ 23 h 72"/>
                <a:gd name="T34" fmla="*/ 42 w 62"/>
                <a:gd name="T35" fmla="*/ 11 h 72"/>
                <a:gd name="T36" fmla="*/ 30 w 62"/>
                <a:gd name="T37" fmla="*/ 4 h 72"/>
                <a:gd name="T38" fmla="*/ 20 w 62"/>
                <a:gd name="T39" fmla="*/ 0 h 72"/>
                <a:gd name="T40" fmla="*/ 9 w 62"/>
                <a:gd name="T41" fmla="*/ 3 h 72"/>
                <a:gd name="T42" fmla="*/ 2 w 62"/>
                <a:gd name="T43" fmla="*/ 10 h 72"/>
                <a:gd name="T44" fmla="*/ 0 w 62"/>
                <a:gd name="T45" fmla="*/ 21 h 72"/>
                <a:gd name="T46" fmla="*/ 2 w 62"/>
                <a:gd name="T47" fmla="*/ 34 h 72"/>
                <a:gd name="T48" fmla="*/ 9 w 62"/>
                <a:gd name="T49" fmla="*/ 48 h 72"/>
                <a:gd name="T50" fmla="*/ 20 w 62"/>
                <a:gd name="T51" fmla="*/ 60 h 72"/>
                <a:gd name="T52" fmla="*/ 30 w 62"/>
                <a:gd name="T53" fmla="*/ 69 h 72"/>
                <a:gd name="T54" fmla="*/ 42 w 62"/>
                <a:gd name="T55" fmla="*/ 72 h 72"/>
                <a:gd name="T56" fmla="*/ 53 w 62"/>
                <a:gd name="T57" fmla="*/ 70 h 72"/>
                <a:gd name="T58" fmla="*/ 59 w 62"/>
                <a:gd name="T59" fmla="*/ 62 h 72"/>
                <a:gd name="T60" fmla="*/ 62 w 62"/>
                <a:gd name="T61" fmla="*/ 50 h 72"/>
                <a:gd name="T62" fmla="*/ 59 w 62"/>
                <a:gd name="T63" fmla="*/ 37 h 72"/>
                <a:gd name="T64" fmla="*/ 53 w 62"/>
                <a:gd name="T65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72">
                  <a:moveTo>
                    <a:pt x="47" y="50"/>
                  </a:moveTo>
                  <a:lnTo>
                    <a:pt x="43" y="51"/>
                  </a:lnTo>
                  <a:lnTo>
                    <a:pt x="41" y="51"/>
                  </a:lnTo>
                  <a:lnTo>
                    <a:pt x="38" y="51"/>
                  </a:lnTo>
                  <a:lnTo>
                    <a:pt x="35" y="50"/>
                  </a:lnTo>
                  <a:lnTo>
                    <a:pt x="31" y="48"/>
                  </a:lnTo>
                  <a:lnTo>
                    <a:pt x="28" y="46"/>
                  </a:lnTo>
                  <a:lnTo>
                    <a:pt x="25" y="43"/>
                  </a:lnTo>
                  <a:lnTo>
                    <a:pt x="23" y="38"/>
                  </a:lnTo>
                  <a:lnTo>
                    <a:pt x="21" y="35"/>
                  </a:lnTo>
                  <a:lnTo>
                    <a:pt x="18" y="31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38" y="16"/>
                  </a:lnTo>
                  <a:lnTo>
                    <a:pt x="41" y="19"/>
                  </a:lnTo>
                  <a:lnTo>
                    <a:pt x="43" y="22"/>
                  </a:lnTo>
                  <a:lnTo>
                    <a:pt x="47" y="25"/>
                  </a:lnTo>
                  <a:lnTo>
                    <a:pt x="49" y="29"/>
                  </a:lnTo>
                  <a:lnTo>
                    <a:pt x="50" y="33"/>
                  </a:lnTo>
                  <a:lnTo>
                    <a:pt x="51" y="36"/>
                  </a:lnTo>
                  <a:lnTo>
                    <a:pt x="51" y="40"/>
                  </a:lnTo>
                  <a:lnTo>
                    <a:pt x="51" y="44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7" y="50"/>
                  </a:lnTo>
                  <a:close/>
                  <a:moveTo>
                    <a:pt x="53" y="23"/>
                  </a:moveTo>
                  <a:lnTo>
                    <a:pt x="48" y="17"/>
                  </a:lnTo>
                  <a:lnTo>
                    <a:pt x="42" y="11"/>
                  </a:lnTo>
                  <a:lnTo>
                    <a:pt x="37" y="7"/>
                  </a:lnTo>
                  <a:lnTo>
                    <a:pt x="30" y="4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4" y="42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0" y="60"/>
                  </a:lnTo>
                  <a:lnTo>
                    <a:pt x="25" y="65"/>
                  </a:lnTo>
                  <a:lnTo>
                    <a:pt x="30" y="69"/>
                  </a:lnTo>
                  <a:lnTo>
                    <a:pt x="37" y="71"/>
                  </a:lnTo>
                  <a:lnTo>
                    <a:pt x="42" y="72"/>
                  </a:lnTo>
                  <a:lnTo>
                    <a:pt x="48" y="71"/>
                  </a:lnTo>
                  <a:lnTo>
                    <a:pt x="53" y="70"/>
                  </a:lnTo>
                  <a:lnTo>
                    <a:pt x="56" y="66"/>
                  </a:lnTo>
                  <a:lnTo>
                    <a:pt x="59" y="62"/>
                  </a:lnTo>
                  <a:lnTo>
                    <a:pt x="62" y="57"/>
                  </a:lnTo>
                  <a:lnTo>
                    <a:pt x="62" y="50"/>
                  </a:lnTo>
                  <a:lnTo>
                    <a:pt x="62" y="44"/>
                  </a:lnTo>
                  <a:lnTo>
                    <a:pt x="59" y="37"/>
                  </a:lnTo>
                  <a:lnTo>
                    <a:pt x="56" y="31"/>
                  </a:lnTo>
                  <a:lnTo>
                    <a:pt x="53" y="23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8667C32B-5CDD-2BFB-DE69-33CEF9C7E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302" y="2065602"/>
              <a:ext cx="63735" cy="71476"/>
            </a:xfrm>
            <a:custGeom>
              <a:avLst/>
              <a:gdLst>
                <a:gd name="T0" fmla="*/ 132 w 161"/>
                <a:gd name="T1" fmla="*/ 140 h 182"/>
                <a:gd name="T2" fmla="*/ 124 w 161"/>
                <a:gd name="T3" fmla="*/ 142 h 182"/>
                <a:gd name="T4" fmla="*/ 110 w 161"/>
                <a:gd name="T5" fmla="*/ 141 h 182"/>
                <a:gd name="T6" fmla="*/ 89 w 161"/>
                <a:gd name="T7" fmla="*/ 131 h 182"/>
                <a:gd name="T8" fmla="*/ 70 w 161"/>
                <a:gd name="T9" fmla="*/ 114 h 182"/>
                <a:gd name="T10" fmla="*/ 54 w 161"/>
                <a:gd name="T11" fmla="*/ 91 h 182"/>
                <a:gd name="T12" fmla="*/ 47 w 161"/>
                <a:gd name="T13" fmla="*/ 67 h 182"/>
                <a:gd name="T14" fmla="*/ 47 w 161"/>
                <a:gd name="T15" fmla="*/ 46 h 182"/>
                <a:gd name="T16" fmla="*/ 52 w 161"/>
                <a:gd name="T17" fmla="*/ 33 h 182"/>
                <a:gd name="T18" fmla="*/ 58 w 161"/>
                <a:gd name="T19" fmla="*/ 26 h 182"/>
                <a:gd name="T20" fmla="*/ 65 w 161"/>
                <a:gd name="T21" fmla="*/ 22 h 182"/>
                <a:gd name="T22" fmla="*/ 74 w 161"/>
                <a:gd name="T23" fmla="*/ 21 h 182"/>
                <a:gd name="T24" fmla="*/ 89 w 161"/>
                <a:gd name="T25" fmla="*/ 22 h 182"/>
                <a:gd name="T26" fmla="*/ 108 w 161"/>
                <a:gd name="T27" fmla="*/ 32 h 182"/>
                <a:gd name="T28" fmla="*/ 128 w 161"/>
                <a:gd name="T29" fmla="*/ 49 h 182"/>
                <a:gd name="T30" fmla="*/ 143 w 161"/>
                <a:gd name="T31" fmla="*/ 72 h 182"/>
                <a:gd name="T32" fmla="*/ 151 w 161"/>
                <a:gd name="T33" fmla="*/ 95 h 182"/>
                <a:gd name="T34" fmla="*/ 151 w 161"/>
                <a:gd name="T35" fmla="*/ 117 h 182"/>
                <a:gd name="T36" fmla="*/ 145 w 161"/>
                <a:gd name="T37" fmla="*/ 129 h 182"/>
                <a:gd name="T38" fmla="*/ 140 w 161"/>
                <a:gd name="T39" fmla="*/ 135 h 182"/>
                <a:gd name="T40" fmla="*/ 140 w 161"/>
                <a:gd name="T41" fmla="*/ 58 h 182"/>
                <a:gd name="T42" fmla="*/ 127 w 161"/>
                <a:gd name="T43" fmla="*/ 41 h 182"/>
                <a:gd name="T44" fmla="*/ 113 w 161"/>
                <a:gd name="T45" fmla="*/ 29 h 182"/>
                <a:gd name="T46" fmla="*/ 99 w 161"/>
                <a:gd name="T47" fmla="*/ 17 h 182"/>
                <a:gd name="T48" fmla="*/ 83 w 161"/>
                <a:gd name="T49" fmla="*/ 8 h 182"/>
                <a:gd name="T50" fmla="*/ 67 w 161"/>
                <a:gd name="T51" fmla="*/ 3 h 182"/>
                <a:gd name="T52" fmla="*/ 52 w 161"/>
                <a:gd name="T53" fmla="*/ 0 h 182"/>
                <a:gd name="T54" fmla="*/ 38 w 161"/>
                <a:gd name="T55" fmla="*/ 3 h 182"/>
                <a:gd name="T56" fmla="*/ 25 w 161"/>
                <a:gd name="T57" fmla="*/ 7 h 182"/>
                <a:gd name="T58" fmla="*/ 15 w 161"/>
                <a:gd name="T59" fmla="*/ 16 h 182"/>
                <a:gd name="T60" fmla="*/ 7 w 161"/>
                <a:gd name="T61" fmla="*/ 26 h 182"/>
                <a:gd name="T62" fmla="*/ 3 w 161"/>
                <a:gd name="T63" fmla="*/ 40 h 182"/>
                <a:gd name="T64" fmla="*/ 0 w 161"/>
                <a:gd name="T65" fmla="*/ 56 h 182"/>
                <a:gd name="T66" fmla="*/ 2 w 161"/>
                <a:gd name="T67" fmla="*/ 72 h 182"/>
                <a:gd name="T68" fmla="*/ 6 w 161"/>
                <a:gd name="T69" fmla="*/ 89 h 182"/>
                <a:gd name="T70" fmla="*/ 12 w 161"/>
                <a:gd name="T71" fmla="*/ 107 h 182"/>
                <a:gd name="T72" fmla="*/ 22 w 161"/>
                <a:gd name="T73" fmla="*/ 125 h 182"/>
                <a:gd name="T74" fmla="*/ 35 w 161"/>
                <a:gd name="T75" fmla="*/ 141 h 182"/>
                <a:gd name="T76" fmla="*/ 48 w 161"/>
                <a:gd name="T77" fmla="*/ 155 h 182"/>
                <a:gd name="T78" fmla="*/ 63 w 161"/>
                <a:gd name="T79" fmla="*/ 166 h 182"/>
                <a:gd name="T80" fmla="*/ 78 w 161"/>
                <a:gd name="T81" fmla="*/ 174 h 182"/>
                <a:gd name="T82" fmla="*/ 93 w 161"/>
                <a:gd name="T83" fmla="*/ 180 h 182"/>
                <a:gd name="T84" fmla="*/ 108 w 161"/>
                <a:gd name="T85" fmla="*/ 182 h 182"/>
                <a:gd name="T86" fmla="*/ 123 w 161"/>
                <a:gd name="T87" fmla="*/ 181 h 182"/>
                <a:gd name="T88" fmla="*/ 135 w 161"/>
                <a:gd name="T89" fmla="*/ 175 h 182"/>
                <a:gd name="T90" fmla="*/ 146 w 161"/>
                <a:gd name="T91" fmla="*/ 167 h 182"/>
                <a:gd name="T92" fmla="*/ 155 w 161"/>
                <a:gd name="T93" fmla="*/ 156 h 182"/>
                <a:gd name="T94" fmla="*/ 159 w 161"/>
                <a:gd name="T95" fmla="*/ 143 h 182"/>
                <a:gd name="T96" fmla="*/ 161 w 161"/>
                <a:gd name="T97" fmla="*/ 128 h 182"/>
                <a:gd name="T98" fmla="*/ 160 w 161"/>
                <a:gd name="T99" fmla="*/ 111 h 182"/>
                <a:gd name="T100" fmla="*/ 156 w 161"/>
                <a:gd name="T101" fmla="*/ 93 h 182"/>
                <a:gd name="T102" fmla="*/ 150 w 161"/>
                <a:gd name="T103" fmla="*/ 76 h 182"/>
                <a:gd name="T104" fmla="*/ 140 w 161"/>
                <a:gd name="T10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182">
                  <a:moveTo>
                    <a:pt x="137" y="139"/>
                  </a:moveTo>
                  <a:lnTo>
                    <a:pt x="132" y="140"/>
                  </a:lnTo>
                  <a:lnTo>
                    <a:pt x="128" y="142"/>
                  </a:lnTo>
                  <a:lnTo>
                    <a:pt x="124" y="142"/>
                  </a:lnTo>
                  <a:lnTo>
                    <a:pt x="119" y="142"/>
                  </a:lnTo>
                  <a:lnTo>
                    <a:pt x="110" y="141"/>
                  </a:lnTo>
                  <a:lnTo>
                    <a:pt x="99" y="137"/>
                  </a:lnTo>
                  <a:lnTo>
                    <a:pt x="89" y="131"/>
                  </a:lnTo>
                  <a:lnTo>
                    <a:pt x="79" y="124"/>
                  </a:lnTo>
                  <a:lnTo>
                    <a:pt x="70" y="114"/>
                  </a:lnTo>
                  <a:lnTo>
                    <a:pt x="62" y="103"/>
                  </a:lnTo>
                  <a:lnTo>
                    <a:pt x="54" y="91"/>
                  </a:lnTo>
                  <a:lnTo>
                    <a:pt x="50" y="78"/>
                  </a:lnTo>
                  <a:lnTo>
                    <a:pt x="47" y="67"/>
                  </a:lnTo>
                  <a:lnTo>
                    <a:pt x="46" y="57"/>
                  </a:lnTo>
                  <a:lnTo>
                    <a:pt x="47" y="46"/>
                  </a:lnTo>
                  <a:lnTo>
                    <a:pt x="50" y="37"/>
                  </a:lnTo>
                  <a:lnTo>
                    <a:pt x="52" y="33"/>
                  </a:lnTo>
                  <a:lnTo>
                    <a:pt x="54" y="30"/>
                  </a:lnTo>
                  <a:lnTo>
                    <a:pt x="58" y="26"/>
                  </a:lnTo>
                  <a:lnTo>
                    <a:pt x="62" y="24"/>
                  </a:lnTo>
                  <a:lnTo>
                    <a:pt x="65" y="22"/>
                  </a:lnTo>
                  <a:lnTo>
                    <a:pt x="70" y="21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9" y="22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19" y="39"/>
                  </a:lnTo>
                  <a:lnTo>
                    <a:pt x="128" y="49"/>
                  </a:lnTo>
                  <a:lnTo>
                    <a:pt x="137" y="60"/>
                  </a:lnTo>
                  <a:lnTo>
                    <a:pt x="143" y="72"/>
                  </a:lnTo>
                  <a:lnTo>
                    <a:pt x="147" y="84"/>
                  </a:lnTo>
                  <a:lnTo>
                    <a:pt x="151" y="95"/>
                  </a:lnTo>
                  <a:lnTo>
                    <a:pt x="152" y="106"/>
                  </a:lnTo>
                  <a:lnTo>
                    <a:pt x="151" y="117"/>
                  </a:lnTo>
                  <a:lnTo>
                    <a:pt x="147" y="126"/>
                  </a:lnTo>
                  <a:lnTo>
                    <a:pt x="145" y="129"/>
                  </a:lnTo>
                  <a:lnTo>
                    <a:pt x="143" y="133"/>
                  </a:lnTo>
                  <a:lnTo>
                    <a:pt x="140" y="135"/>
                  </a:lnTo>
                  <a:lnTo>
                    <a:pt x="137" y="139"/>
                  </a:lnTo>
                  <a:close/>
                  <a:moveTo>
                    <a:pt x="140" y="58"/>
                  </a:moveTo>
                  <a:lnTo>
                    <a:pt x="133" y="50"/>
                  </a:lnTo>
                  <a:lnTo>
                    <a:pt x="127" y="41"/>
                  </a:lnTo>
                  <a:lnTo>
                    <a:pt x="120" y="35"/>
                  </a:lnTo>
                  <a:lnTo>
                    <a:pt x="113" y="29"/>
                  </a:lnTo>
                  <a:lnTo>
                    <a:pt x="106" y="22"/>
                  </a:lnTo>
                  <a:lnTo>
                    <a:pt x="99" y="17"/>
                  </a:lnTo>
                  <a:lnTo>
                    <a:pt x="91" y="12"/>
                  </a:lnTo>
                  <a:lnTo>
                    <a:pt x="83" y="8"/>
                  </a:lnTo>
                  <a:lnTo>
                    <a:pt x="75" y="6"/>
                  </a:lnTo>
                  <a:lnTo>
                    <a:pt x="67" y="3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7"/>
                  </a:lnTo>
                  <a:lnTo>
                    <a:pt x="20" y="11"/>
                  </a:lnTo>
                  <a:lnTo>
                    <a:pt x="15" y="16"/>
                  </a:lnTo>
                  <a:lnTo>
                    <a:pt x="10" y="21"/>
                  </a:lnTo>
                  <a:lnTo>
                    <a:pt x="7" y="26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2"/>
                  </a:lnTo>
                  <a:lnTo>
                    <a:pt x="3" y="80"/>
                  </a:lnTo>
                  <a:lnTo>
                    <a:pt x="6" y="89"/>
                  </a:lnTo>
                  <a:lnTo>
                    <a:pt x="8" y="99"/>
                  </a:lnTo>
                  <a:lnTo>
                    <a:pt x="12" y="107"/>
                  </a:lnTo>
                  <a:lnTo>
                    <a:pt x="17" y="116"/>
                  </a:lnTo>
                  <a:lnTo>
                    <a:pt x="22" y="125"/>
                  </a:lnTo>
                  <a:lnTo>
                    <a:pt x="29" y="133"/>
                  </a:lnTo>
                  <a:lnTo>
                    <a:pt x="35" y="141"/>
                  </a:lnTo>
                  <a:lnTo>
                    <a:pt x="42" y="148"/>
                  </a:lnTo>
                  <a:lnTo>
                    <a:pt x="48" y="155"/>
                  </a:lnTo>
                  <a:lnTo>
                    <a:pt x="56" y="161"/>
                  </a:lnTo>
                  <a:lnTo>
                    <a:pt x="63" y="166"/>
                  </a:lnTo>
                  <a:lnTo>
                    <a:pt x="71" y="171"/>
                  </a:lnTo>
                  <a:lnTo>
                    <a:pt x="78" y="174"/>
                  </a:lnTo>
                  <a:lnTo>
                    <a:pt x="86" y="178"/>
                  </a:lnTo>
                  <a:lnTo>
                    <a:pt x="93" y="180"/>
                  </a:lnTo>
                  <a:lnTo>
                    <a:pt x="101" y="182"/>
                  </a:lnTo>
                  <a:lnTo>
                    <a:pt x="108" y="182"/>
                  </a:lnTo>
                  <a:lnTo>
                    <a:pt x="116" y="182"/>
                  </a:lnTo>
                  <a:lnTo>
                    <a:pt x="123" y="181"/>
                  </a:lnTo>
                  <a:lnTo>
                    <a:pt x="130" y="179"/>
                  </a:lnTo>
                  <a:lnTo>
                    <a:pt x="135" y="175"/>
                  </a:lnTo>
                  <a:lnTo>
                    <a:pt x="142" y="172"/>
                  </a:lnTo>
                  <a:lnTo>
                    <a:pt x="146" y="167"/>
                  </a:lnTo>
                  <a:lnTo>
                    <a:pt x="151" y="162"/>
                  </a:lnTo>
                  <a:lnTo>
                    <a:pt x="155" y="156"/>
                  </a:lnTo>
                  <a:lnTo>
                    <a:pt x="157" y="149"/>
                  </a:lnTo>
                  <a:lnTo>
                    <a:pt x="159" y="143"/>
                  </a:lnTo>
                  <a:lnTo>
                    <a:pt x="160" y="135"/>
                  </a:lnTo>
                  <a:lnTo>
                    <a:pt x="161" y="128"/>
                  </a:lnTo>
                  <a:lnTo>
                    <a:pt x="161" y="119"/>
                  </a:lnTo>
                  <a:lnTo>
                    <a:pt x="160" y="111"/>
                  </a:lnTo>
                  <a:lnTo>
                    <a:pt x="158" y="102"/>
                  </a:lnTo>
                  <a:lnTo>
                    <a:pt x="156" y="93"/>
                  </a:lnTo>
                  <a:lnTo>
                    <a:pt x="153" y="85"/>
                  </a:lnTo>
                  <a:lnTo>
                    <a:pt x="150" y="76"/>
                  </a:lnTo>
                  <a:lnTo>
                    <a:pt x="144" y="67"/>
                  </a:lnTo>
                  <a:lnTo>
                    <a:pt x="140" y="58"/>
                  </a:lnTo>
                  <a:close/>
                </a:path>
              </a:pathLst>
            </a:custGeom>
            <a:solidFill>
              <a:srgbClr val="3941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4EF5298A-240E-0C40-3DC8-6958408B7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9" y="2051162"/>
              <a:ext cx="106467" cy="120571"/>
            </a:xfrm>
            <a:custGeom>
              <a:avLst/>
              <a:gdLst>
                <a:gd name="T0" fmla="*/ 196 w 271"/>
                <a:gd name="T1" fmla="*/ 282 h 306"/>
                <a:gd name="T2" fmla="*/ 165 w 271"/>
                <a:gd name="T3" fmla="*/ 283 h 306"/>
                <a:gd name="T4" fmla="*/ 131 w 271"/>
                <a:gd name="T5" fmla="*/ 273 h 306"/>
                <a:gd name="T6" fmla="*/ 99 w 271"/>
                <a:gd name="T7" fmla="*/ 254 h 306"/>
                <a:gd name="T8" fmla="*/ 69 w 271"/>
                <a:gd name="T9" fmla="*/ 224 h 306"/>
                <a:gd name="T10" fmla="*/ 43 w 271"/>
                <a:gd name="T11" fmla="*/ 189 h 306"/>
                <a:gd name="T12" fmla="*/ 27 w 271"/>
                <a:gd name="T13" fmla="*/ 150 h 306"/>
                <a:gd name="T14" fmla="*/ 20 w 271"/>
                <a:gd name="T15" fmla="*/ 113 h 306"/>
                <a:gd name="T16" fmla="*/ 22 w 271"/>
                <a:gd name="T17" fmla="*/ 80 h 306"/>
                <a:gd name="T18" fmla="*/ 34 w 271"/>
                <a:gd name="T19" fmla="*/ 52 h 306"/>
                <a:gd name="T20" fmla="*/ 56 w 271"/>
                <a:gd name="T21" fmla="*/ 32 h 306"/>
                <a:gd name="T22" fmla="*/ 84 w 271"/>
                <a:gd name="T23" fmla="*/ 23 h 306"/>
                <a:gd name="T24" fmla="*/ 116 w 271"/>
                <a:gd name="T25" fmla="*/ 27 h 306"/>
                <a:gd name="T26" fmla="*/ 150 w 271"/>
                <a:gd name="T27" fmla="*/ 40 h 306"/>
                <a:gd name="T28" fmla="*/ 182 w 271"/>
                <a:gd name="T29" fmla="*/ 62 h 306"/>
                <a:gd name="T30" fmla="*/ 210 w 271"/>
                <a:gd name="T31" fmla="*/ 94 h 306"/>
                <a:gd name="T32" fmla="*/ 234 w 271"/>
                <a:gd name="T33" fmla="*/ 130 h 306"/>
                <a:gd name="T34" fmla="*/ 247 w 271"/>
                <a:gd name="T35" fmla="*/ 169 h 306"/>
                <a:gd name="T36" fmla="*/ 250 w 271"/>
                <a:gd name="T37" fmla="*/ 205 h 306"/>
                <a:gd name="T38" fmla="*/ 245 w 271"/>
                <a:gd name="T39" fmla="*/ 237 h 306"/>
                <a:gd name="T40" fmla="*/ 230 w 271"/>
                <a:gd name="T41" fmla="*/ 262 h 306"/>
                <a:gd name="T42" fmla="*/ 234 w 271"/>
                <a:gd name="T43" fmla="*/ 97 h 306"/>
                <a:gd name="T44" fmla="*/ 202 w 271"/>
                <a:gd name="T45" fmla="*/ 57 h 306"/>
                <a:gd name="T46" fmla="*/ 165 w 271"/>
                <a:gd name="T47" fmla="*/ 27 h 306"/>
                <a:gd name="T48" fmla="*/ 126 w 271"/>
                <a:gd name="T49" fmla="*/ 7 h 306"/>
                <a:gd name="T50" fmla="*/ 87 w 271"/>
                <a:gd name="T51" fmla="*/ 0 h 306"/>
                <a:gd name="T52" fmla="*/ 53 w 271"/>
                <a:gd name="T53" fmla="*/ 6 h 306"/>
                <a:gd name="T54" fmla="*/ 23 w 271"/>
                <a:gd name="T55" fmla="*/ 26 h 306"/>
                <a:gd name="T56" fmla="*/ 6 w 271"/>
                <a:gd name="T57" fmla="*/ 55 h 306"/>
                <a:gd name="T58" fmla="*/ 0 w 271"/>
                <a:gd name="T59" fmla="*/ 93 h 306"/>
                <a:gd name="T60" fmla="*/ 4 w 271"/>
                <a:gd name="T61" fmla="*/ 135 h 306"/>
                <a:gd name="T62" fmla="*/ 19 w 271"/>
                <a:gd name="T63" fmla="*/ 180 h 306"/>
                <a:gd name="T64" fmla="*/ 46 w 271"/>
                <a:gd name="T65" fmla="*/ 224 h 306"/>
                <a:gd name="T66" fmla="*/ 81 w 271"/>
                <a:gd name="T67" fmla="*/ 261 h 306"/>
                <a:gd name="T68" fmla="*/ 118 w 271"/>
                <a:gd name="T69" fmla="*/ 287 h 306"/>
                <a:gd name="T70" fmla="*/ 157 w 271"/>
                <a:gd name="T71" fmla="*/ 303 h 306"/>
                <a:gd name="T72" fmla="*/ 195 w 271"/>
                <a:gd name="T73" fmla="*/ 306 h 306"/>
                <a:gd name="T74" fmla="*/ 229 w 271"/>
                <a:gd name="T75" fmla="*/ 296 h 306"/>
                <a:gd name="T76" fmla="*/ 253 w 271"/>
                <a:gd name="T77" fmla="*/ 273 h 306"/>
                <a:gd name="T78" fmla="*/ 268 w 271"/>
                <a:gd name="T79" fmla="*/ 239 h 306"/>
                <a:gd name="T80" fmla="*/ 271 w 271"/>
                <a:gd name="T81" fmla="*/ 201 h 306"/>
                <a:gd name="T82" fmla="*/ 263 w 271"/>
                <a:gd name="T83" fmla="*/ 157 h 306"/>
                <a:gd name="T84" fmla="*/ 243 w 271"/>
                <a:gd name="T85" fmla="*/ 11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306">
                  <a:moveTo>
                    <a:pt x="215" y="274"/>
                  </a:moveTo>
                  <a:lnTo>
                    <a:pt x="206" y="278"/>
                  </a:lnTo>
                  <a:lnTo>
                    <a:pt x="196" y="282"/>
                  </a:lnTo>
                  <a:lnTo>
                    <a:pt x="185" y="283"/>
                  </a:lnTo>
                  <a:lnTo>
                    <a:pt x="176" y="284"/>
                  </a:lnTo>
                  <a:lnTo>
                    <a:pt x="165" y="283"/>
                  </a:lnTo>
                  <a:lnTo>
                    <a:pt x="154" y="281"/>
                  </a:lnTo>
                  <a:lnTo>
                    <a:pt x="143" y="277"/>
                  </a:lnTo>
                  <a:lnTo>
                    <a:pt x="131" y="273"/>
                  </a:lnTo>
                  <a:lnTo>
                    <a:pt x="121" y="268"/>
                  </a:lnTo>
                  <a:lnTo>
                    <a:pt x="110" y="261"/>
                  </a:lnTo>
                  <a:lnTo>
                    <a:pt x="99" y="254"/>
                  </a:lnTo>
                  <a:lnTo>
                    <a:pt x="88" y="245"/>
                  </a:lnTo>
                  <a:lnTo>
                    <a:pt x="79" y="235"/>
                  </a:lnTo>
                  <a:lnTo>
                    <a:pt x="69" y="224"/>
                  </a:lnTo>
                  <a:lnTo>
                    <a:pt x="60" y="214"/>
                  </a:lnTo>
                  <a:lnTo>
                    <a:pt x="52" y="202"/>
                  </a:lnTo>
                  <a:lnTo>
                    <a:pt x="43" y="189"/>
                  </a:lnTo>
                  <a:lnTo>
                    <a:pt x="36" y="176"/>
                  </a:lnTo>
                  <a:lnTo>
                    <a:pt x="31" y="163"/>
                  </a:lnTo>
                  <a:lnTo>
                    <a:pt x="27" y="150"/>
                  </a:lnTo>
                  <a:lnTo>
                    <a:pt x="23" y="138"/>
                  </a:lnTo>
                  <a:lnTo>
                    <a:pt x="21" y="125"/>
                  </a:lnTo>
                  <a:lnTo>
                    <a:pt x="20" y="113"/>
                  </a:lnTo>
                  <a:lnTo>
                    <a:pt x="19" y="101"/>
                  </a:lnTo>
                  <a:lnTo>
                    <a:pt x="20" y="90"/>
                  </a:lnTo>
                  <a:lnTo>
                    <a:pt x="22" y="80"/>
                  </a:lnTo>
                  <a:lnTo>
                    <a:pt x="26" y="70"/>
                  </a:lnTo>
                  <a:lnTo>
                    <a:pt x="29" y="60"/>
                  </a:lnTo>
                  <a:lnTo>
                    <a:pt x="34" y="52"/>
                  </a:lnTo>
                  <a:lnTo>
                    <a:pt x="41" y="44"/>
                  </a:lnTo>
                  <a:lnTo>
                    <a:pt x="47" y="38"/>
                  </a:lnTo>
                  <a:lnTo>
                    <a:pt x="56" y="32"/>
                  </a:lnTo>
                  <a:lnTo>
                    <a:pt x="64" y="28"/>
                  </a:lnTo>
                  <a:lnTo>
                    <a:pt x="74" y="26"/>
                  </a:lnTo>
                  <a:lnTo>
                    <a:pt x="84" y="23"/>
                  </a:lnTo>
                  <a:lnTo>
                    <a:pt x="95" y="23"/>
                  </a:lnTo>
                  <a:lnTo>
                    <a:pt x="106" y="25"/>
                  </a:lnTo>
                  <a:lnTo>
                    <a:pt x="116" y="27"/>
                  </a:lnTo>
                  <a:lnTo>
                    <a:pt x="127" y="30"/>
                  </a:lnTo>
                  <a:lnTo>
                    <a:pt x="139" y="34"/>
                  </a:lnTo>
                  <a:lnTo>
                    <a:pt x="150" y="40"/>
                  </a:lnTo>
                  <a:lnTo>
                    <a:pt x="161" y="46"/>
                  </a:lnTo>
                  <a:lnTo>
                    <a:pt x="171" y="54"/>
                  </a:lnTo>
                  <a:lnTo>
                    <a:pt x="182" y="62"/>
                  </a:lnTo>
                  <a:lnTo>
                    <a:pt x="192" y="72"/>
                  </a:lnTo>
                  <a:lnTo>
                    <a:pt x="202" y="82"/>
                  </a:lnTo>
                  <a:lnTo>
                    <a:pt x="210" y="94"/>
                  </a:lnTo>
                  <a:lnTo>
                    <a:pt x="219" y="106"/>
                  </a:lnTo>
                  <a:lnTo>
                    <a:pt x="226" y="119"/>
                  </a:lnTo>
                  <a:lnTo>
                    <a:pt x="234" y="130"/>
                  </a:lnTo>
                  <a:lnTo>
                    <a:pt x="239" y="143"/>
                  </a:lnTo>
                  <a:lnTo>
                    <a:pt x="244" y="156"/>
                  </a:lnTo>
                  <a:lnTo>
                    <a:pt x="247" y="169"/>
                  </a:lnTo>
                  <a:lnTo>
                    <a:pt x="249" y="181"/>
                  </a:lnTo>
                  <a:lnTo>
                    <a:pt x="250" y="193"/>
                  </a:lnTo>
                  <a:lnTo>
                    <a:pt x="250" y="205"/>
                  </a:lnTo>
                  <a:lnTo>
                    <a:pt x="250" y="217"/>
                  </a:lnTo>
                  <a:lnTo>
                    <a:pt x="248" y="227"/>
                  </a:lnTo>
                  <a:lnTo>
                    <a:pt x="245" y="237"/>
                  </a:lnTo>
                  <a:lnTo>
                    <a:pt x="241" y="246"/>
                  </a:lnTo>
                  <a:lnTo>
                    <a:pt x="236" y="255"/>
                  </a:lnTo>
                  <a:lnTo>
                    <a:pt x="230" y="262"/>
                  </a:lnTo>
                  <a:lnTo>
                    <a:pt x="223" y="269"/>
                  </a:lnTo>
                  <a:lnTo>
                    <a:pt x="215" y="274"/>
                  </a:lnTo>
                  <a:close/>
                  <a:moveTo>
                    <a:pt x="234" y="97"/>
                  </a:moveTo>
                  <a:lnTo>
                    <a:pt x="224" y="83"/>
                  </a:lnTo>
                  <a:lnTo>
                    <a:pt x="214" y="70"/>
                  </a:lnTo>
                  <a:lnTo>
                    <a:pt x="202" y="57"/>
                  </a:lnTo>
                  <a:lnTo>
                    <a:pt x="190" y="46"/>
                  </a:lnTo>
                  <a:lnTo>
                    <a:pt x="178" y="36"/>
                  </a:lnTo>
                  <a:lnTo>
                    <a:pt x="165" y="27"/>
                  </a:lnTo>
                  <a:lnTo>
                    <a:pt x="152" y="19"/>
                  </a:lnTo>
                  <a:lnTo>
                    <a:pt x="139" y="13"/>
                  </a:lnTo>
                  <a:lnTo>
                    <a:pt x="126" y="7"/>
                  </a:lnTo>
                  <a:lnTo>
                    <a:pt x="113" y="4"/>
                  </a:lnTo>
                  <a:lnTo>
                    <a:pt x="100" y="1"/>
                  </a:lnTo>
                  <a:lnTo>
                    <a:pt x="87" y="0"/>
                  </a:lnTo>
                  <a:lnTo>
                    <a:pt x="75" y="1"/>
                  </a:lnTo>
                  <a:lnTo>
                    <a:pt x="63" y="3"/>
                  </a:lnTo>
                  <a:lnTo>
                    <a:pt x="53" y="6"/>
                  </a:lnTo>
                  <a:lnTo>
                    <a:pt x="42" y="11"/>
                  </a:lnTo>
                  <a:lnTo>
                    <a:pt x="32" y="17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0" y="44"/>
                  </a:lnTo>
                  <a:lnTo>
                    <a:pt x="6" y="55"/>
                  </a:lnTo>
                  <a:lnTo>
                    <a:pt x="3" y="67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0" y="107"/>
                  </a:lnTo>
                  <a:lnTo>
                    <a:pt x="1" y="121"/>
                  </a:lnTo>
                  <a:lnTo>
                    <a:pt x="4" y="135"/>
                  </a:lnTo>
                  <a:lnTo>
                    <a:pt x="7" y="150"/>
                  </a:lnTo>
                  <a:lnTo>
                    <a:pt x="13" y="165"/>
                  </a:lnTo>
                  <a:lnTo>
                    <a:pt x="19" y="180"/>
                  </a:lnTo>
                  <a:lnTo>
                    <a:pt x="27" y="195"/>
                  </a:lnTo>
                  <a:lnTo>
                    <a:pt x="36" y="209"/>
                  </a:lnTo>
                  <a:lnTo>
                    <a:pt x="46" y="224"/>
                  </a:lnTo>
                  <a:lnTo>
                    <a:pt x="57" y="237"/>
                  </a:lnTo>
                  <a:lnTo>
                    <a:pt x="69" y="249"/>
                  </a:lnTo>
                  <a:lnTo>
                    <a:pt x="81" y="261"/>
                  </a:lnTo>
                  <a:lnTo>
                    <a:pt x="93" y="271"/>
                  </a:lnTo>
                  <a:lnTo>
                    <a:pt x="106" y="279"/>
                  </a:lnTo>
                  <a:lnTo>
                    <a:pt x="118" y="287"/>
                  </a:lnTo>
                  <a:lnTo>
                    <a:pt x="131" y="293"/>
                  </a:lnTo>
                  <a:lnTo>
                    <a:pt x="144" y="299"/>
                  </a:lnTo>
                  <a:lnTo>
                    <a:pt x="157" y="303"/>
                  </a:lnTo>
                  <a:lnTo>
                    <a:pt x="170" y="305"/>
                  </a:lnTo>
                  <a:lnTo>
                    <a:pt x="182" y="306"/>
                  </a:lnTo>
                  <a:lnTo>
                    <a:pt x="195" y="306"/>
                  </a:lnTo>
                  <a:lnTo>
                    <a:pt x="207" y="304"/>
                  </a:lnTo>
                  <a:lnTo>
                    <a:pt x="218" y="301"/>
                  </a:lnTo>
                  <a:lnTo>
                    <a:pt x="229" y="296"/>
                  </a:lnTo>
                  <a:lnTo>
                    <a:pt x="238" y="289"/>
                  </a:lnTo>
                  <a:lnTo>
                    <a:pt x="247" y="282"/>
                  </a:lnTo>
                  <a:lnTo>
                    <a:pt x="253" y="273"/>
                  </a:lnTo>
                  <a:lnTo>
                    <a:pt x="260" y="262"/>
                  </a:lnTo>
                  <a:lnTo>
                    <a:pt x="264" y="251"/>
                  </a:lnTo>
                  <a:lnTo>
                    <a:pt x="268" y="239"/>
                  </a:lnTo>
                  <a:lnTo>
                    <a:pt x="270" y="228"/>
                  </a:lnTo>
                  <a:lnTo>
                    <a:pt x="271" y="215"/>
                  </a:lnTo>
                  <a:lnTo>
                    <a:pt x="271" y="201"/>
                  </a:lnTo>
                  <a:lnTo>
                    <a:pt x="270" y="187"/>
                  </a:lnTo>
                  <a:lnTo>
                    <a:pt x="266" y="171"/>
                  </a:lnTo>
                  <a:lnTo>
                    <a:pt x="263" y="157"/>
                  </a:lnTo>
                  <a:lnTo>
                    <a:pt x="258" y="142"/>
                  </a:lnTo>
                  <a:lnTo>
                    <a:pt x="251" y="127"/>
                  </a:lnTo>
                  <a:lnTo>
                    <a:pt x="243" y="112"/>
                  </a:lnTo>
                  <a:lnTo>
                    <a:pt x="234" y="97"/>
                  </a:lnTo>
                  <a:close/>
                </a:path>
              </a:pathLst>
            </a:custGeom>
            <a:solidFill>
              <a:srgbClr val="3941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D435CAA1-407A-7809-9827-6A5ED2E10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739" y="2108199"/>
              <a:ext cx="15934" cy="14440"/>
            </a:xfrm>
            <a:custGeom>
              <a:avLst/>
              <a:gdLst>
                <a:gd name="T0" fmla="*/ 24 w 40"/>
                <a:gd name="T1" fmla="*/ 39 h 39"/>
                <a:gd name="T2" fmla="*/ 0 w 40"/>
                <a:gd name="T3" fmla="*/ 19 h 39"/>
                <a:gd name="T4" fmla="*/ 0 w 40"/>
                <a:gd name="T5" fmla="*/ 15 h 39"/>
                <a:gd name="T6" fmla="*/ 1 w 40"/>
                <a:gd name="T7" fmla="*/ 10 h 39"/>
                <a:gd name="T8" fmla="*/ 3 w 40"/>
                <a:gd name="T9" fmla="*/ 7 h 39"/>
                <a:gd name="T10" fmla="*/ 6 w 40"/>
                <a:gd name="T11" fmla="*/ 4 h 39"/>
                <a:gd name="T12" fmla="*/ 9 w 40"/>
                <a:gd name="T13" fmla="*/ 1 h 39"/>
                <a:gd name="T14" fmla="*/ 14 w 40"/>
                <a:gd name="T15" fmla="*/ 0 h 39"/>
                <a:gd name="T16" fmla="*/ 40 w 40"/>
                <a:gd name="T17" fmla="*/ 22 h 39"/>
                <a:gd name="T18" fmla="*/ 39 w 40"/>
                <a:gd name="T19" fmla="*/ 23 h 39"/>
                <a:gd name="T20" fmla="*/ 34 w 40"/>
                <a:gd name="T21" fmla="*/ 25 h 39"/>
                <a:gd name="T22" fmla="*/ 31 w 40"/>
                <a:gd name="T23" fmla="*/ 27 h 39"/>
                <a:gd name="T24" fmla="*/ 29 w 40"/>
                <a:gd name="T25" fmla="*/ 31 h 39"/>
                <a:gd name="T26" fmla="*/ 26 w 40"/>
                <a:gd name="T27" fmla="*/ 35 h 39"/>
                <a:gd name="T28" fmla="*/ 24 w 40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39">
                  <a:moveTo>
                    <a:pt x="24" y="39"/>
                  </a:moveTo>
                  <a:lnTo>
                    <a:pt x="0" y="19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40" y="22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31" y="27"/>
                  </a:lnTo>
                  <a:lnTo>
                    <a:pt x="29" y="31"/>
                  </a:lnTo>
                  <a:lnTo>
                    <a:pt x="26" y="35"/>
                  </a:lnTo>
                  <a:lnTo>
                    <a:pt x="24" y="39"/>
                  </a:lnTo>
                  <a:close/>
                </a:path>
              </a:pathLst>
            </a:custGeom>
            <a:solidFill>
              <a:srgbClr val="414C7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BE0E646F-8FF9-C347-ED1C-C9BC1F3B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88" y="2108199"/>
              <a:ext cx="14485" cy="10829"/>
            </a:xfrm>
            <a:custGeom>
              <a:avLst/>
              <a:gdLst>
                <a:gd name="T0" fmla="*/ 0 w 36"/>
                <a:gd name="T1" fmla="*/ 6 h 28"/>
                <a:gd name="T2" fmla="*/ 1 w 36"/>
                <a:gd name="T3" fmla="*/ 4 h 28"/>
                <a:gd name="T4" fmla="*/ 4 w 36"/>
                <a:gd name="T5" fmla="*/ 3 h 28"/>
                <a:gd name="T6" fmla="*/ 6 w 36"/>
                <a:gd name="T7" fmla="*/ 1 h 28"/>
                <a:gd name="T8" fmla="*/ 10 w 36"/>
                <a:gd name="T9" fmla="*/ 0 h 28"/>
                <a:gd name="T10" fmla="*/ 36 w 36"/>
                <a:gd name="T11" fmla="*/ 22 h 28"/>
                <a:gd name="T12" fmla="*/ 33 w 36"/>
                <a:gd name="T13" fmla="*/ 23 h 28"/>
                <a:gd name="T14" fmla="*/ 26 w 36"/>
                <a:gd name="T15" fmla="*/ 28 h 28"/>
                <a:gd name="T16" fmla="*/ 0 w 36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0" y="6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36" y="22"/>
                  </a:lnTo>
                  <a:lnTo>
                    <a:pt x="33" y="23"/>
                  </a:lnTo>
                  <a:lnTo>
                    <a:pt x="26" y="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941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331E9950-1954-243D-36ED-89ABB907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155" y="2116140"/>
              <a:ext cx="6518" cy="7942"/>
            </a:xfrm>
            <a:custGeom>
              <a:avLst/>
              <a:gdLst>
                <a:gd name="T0" fmla="*/ 17 w 17"/>
                <a:gd name="T1" fmla="*/ 0 h 19"/>
                <a:gd name="T2" fmla="*/ 16 w 17"/>
                <a:gd name="T3" fmla="*/ 0 h 19"/>
                <a:gd name="T4" fmla="*/ 13 w 17"/>
                <a:gd name="T5" fmla="*/ 1 h 19"/>
                <a:gd name="T6" fmla="*/ 10 w 17"/>
                <a:gd name="T7" fmla="*/ 4 h 19"/>
                <a:gd name="T8" fmla="*/ 7 w 17"/>
                <a:gd name="T9" fmla="*/ 7 h 19"/>
                <a:gd name="T10" fmla="*/ 4 w 17"/>
                <a:gd name="T11" fmla="*/ 11 h 19"/>
                <a:gd name="T12" fmla="*/ 1 w 17"/>
                <a:gd name="T13" fmla="*/ 15 h 19"/>
                <a:gd name="T14" fmla="*/ 0 w 17"/>
                <a:gd name="T15" fmla="*/ 17 h 19"/>
                <a:gd name="T16" fmla="*/ 1 w 17"/>
                <a:gd name="T17" fmla="*/ 19 h 19"/>
                <a:gd name="T18" fmla="*/ 5 w 17"/>
                <a:gd name="T19" fmla="*/ 17 h 19"/>
                <a:gd name="T20" fmla="*/ 11 w 17"/>
                <a:gd name="T21" fmla="*/ 10 h 19"/>
                <a:gd name="T22" fmla="*/ 17 w 17"/>
                <a:gd name="T23" fmla="*/ 3 h 19"/>
                <a:gd name="T24" fmla="*/ 17 w 17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17"/>
                  </a:lnTo>
                  <a:lnTo>
                    <a:pt x="11" y="10"/>
                  </a:lnTo>
                  <a:lnTo>
                    <a:pt x="17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3B1D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E517E718-8845-7CEE-1382-E34C2BB7D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185" y="2132024"/>
              <a:ext cx="14485" cy="14440"/>
            </a:xfrm>
            <a:custGeom>
              <a:avLst/>
              <a:gdLst>
                <a:gd name="T0" fmla="*/ 15 w 35"/>
                <a:gd name="T1" fmla="*/ 34 h 34"/>
                <a:gd name="T2" fmla="*/ 0 w 35"/>
                <a:gd name="T3" fmla="*/ 16 h 34"/>
                <a:gd name="T4" fmla="*/ 1 w 35"/>
                <a:gd name="T5" fmla="*/ 14 h 34"/>
                <a:gd name="T6" fmla="*/ 3 w 35"/>
                <a:gd name="T7" fmla="*/ 7 h 34"/>
                <a:gd name="T8" fmla="*/ 7 w 35"/>
                <a:gd name="T9" fmla="*/ 4 h 34"/>
                <a:gd name="T10" fmla="*/ 10 w 35"/>
                <a:gd name="T11" fmla="*/ 2 h 34"/>
                <a:gd name="T12" fmla="*/ 14 w 35"/>
                <a:gd name="T13" fmla="*/ 1 h 34"/>
                <a:gd name="T14" fmla="*/ 20 w 35"/>
                <a:gd name="T15" fmla="*/ 0 h 34"/>
                <a:gd name="T16" fmla="*/ 35 w 35"/>
                <a:gd name="T17" fmla="*/ 18 h 34"/>
                <a:gd name="T18" fmla="*/ 33 w 35"/>
                <a:gd name="T19" fmla="*/ 19 h 34"/>
                <a:gd name="T20" fmla="*/ 27 w 35"/>
                <a:gd name="T21" fmla="*/ 20 h 34"/>
                <a:gd name="T22" fmla="*/ 24 w 35"/>
                <a:gd name="T23" fmla="*/ 23 h 34"/>
                <a:gd name="T24" fmla="*/ 21 w 35"/>
                <a:gd name="T25" fmla="*/ 26 h 34"/>
                <a:gd name="T26" fmla="*/ 17 w 35"/>
                <a:gd name="T27" fmla="*/ 29 h 34"/>
                <a:gd name="T28" fmla="*/ 15 w 35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4">
                  <a:moveTo>
                    <a:pt x="15" y="34"/>
                  </a:moveTo>
                  <a:lnTo>
                    <a:pt x="0" y="16"/>
                  </a:lnTo>
                  <a:lnTo>
                    <a:pt x="1" y="14"/>
                  </a:lnTo>
                  <a:lnTo>
                    <a:pt x="3" y="7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35" y="18"/>
                  </a:lnTo>
                  <a:lnTo>
                    <a:pt x="33" y="19"/>
                  </a:lnTo>
                  <a:lnTo>
                    <a:pt x="27" y="20"/>
                  </a:lnTo>
                  <a:lnTo>
                    <a:pt x="24" y="23"/>
                  </a:lnTo>
                  <a:lnTo>
                    <a:pt x="21" y="26"/>
                  </a:lnTo>
                  <a:lnTo>
                    <a:pt x="17" y="29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14C7E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2E926F0A-4D69-25B2-49CE-58E79A26C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806" y="2132024"/>
              <a:ext cx="10864" cy="9386"/>
            </a:xfrm>
            <a:custGeom>
              <a:avLst/>
              <a:gdLst>
                <a:gd name="T0" fmla="*/ 0 w 28"/>
                <a:gd name="T1" fmla="*/ 4 h 24"/>
                <a:gd name="T2" fmla="*/ 3 w 28"/>
                <a:gd name="T3" fmla="*/ 2 h 24"/>
                <a:gd name="T4" fmla="*/ 5 w 28"/>
                <a:gd name="T5" fmla="*/ 1 h 24"/>
                <a:gd name="T6" fmla="*/ 8 w 28"/>
                <a:gd name="T7" fmla="*/ 0 h 24"/>
                <a:gd name="T8" fmla="*/ 13 w 28"/>
                <a:gd name="T9" fmla="*/ 0 h 24"/>
                <a:gd name="T10" fmla="*/ 28 w 28"/>
                <a:gd name="T11" fmla="*/ 18 h 24"/>
                <a:gd name="T12" fmla="*/ 25 w 28"/>
                <a:gd name="T13" fmla="*/ 19 h 24"/>
                <a:gd name="T14" fmla="*/ 16 w 28"/>
                <a:gd name="T15" fmla="*/ 24 h 24"/>
                <a:gd name="T16" fmla="*/ 0 w 28"/>
                <a:gd name="T1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4">
                  <a:moveTo>
                    <a:pt x="0" y="4"/>
                  </a:move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8" y="18"/>
                  </a:lnTo>
                  <a:lnTo>
                    <a:pt x="25" y="19"/>
                  </a:lnTo>
                  <a:lnTo>
                    <a:pt x="16" y="2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9417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50BF6DDA-0AE5-26CA-68CD-C38FBBCFA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221" y="2103145"/>
              <a:ext cx="10864" cy="11552"/>
            </a:xfrm>
            <a:custGeom>
              <a:avLst/>
              <a:gdLst>
                <a:gd name="T0" fmla="*/ 29 w 29"/>
                <a:gd name="T1" fmla="*/ 10 h 29"/>
                <a:gd name="T2" fmla="*/ 27 w 29"/>
                <a:gd name="T3" fmla="*/ 11 h 29"/>
                <a:gd name="T4" fmla="*/ 21 w 29"/>
                <a:gd name="T5" fmla="*/ 16 h 29"/>
                <a:gd name="T6" fmla="*/ 19 w 29"/>
                <a:gd name="T7" fmla="*/ 18 h 29"/>
                <a:gd name="T8" fmla="*/ 16 w 29"/>
                <a:gd name="T9" fmla="*/ 21 h 29"/>
                <a:gd name="T10" fmla="*/ 15 w 29"/>
                <a:gd name="T11" fmla="*/ 24 h 29"/>
                <a:gd name="T12" fmla="*/ 14 w 29"/>
                <a:gd name="T13" fmla="*/ 29 h 29"/>
                <a:gd name="T14" fmla="*/ 0 w 29"/>
                <a:gd name="T15" fmla="*/ 28 h 29"/>
                <a:gd name="T16" fmla="*/ 1 w 29"/>
                <a:gd name="T17" fmla="*/ 24 h 29"/>
                <a:gd name="T18" fmla="*/ 5 w 29"/>
                <a:gd name="T19" fmla="*/ 17 h 29"/>
                <a:gd name="T20" fmla="*/ 8 w 29"/>
                <a:gd name="T21" fmla="*/ 13 h 29"/>
                <a:gd name="T22" fmla="*/ 13 w 29"/>
                <a:gd name="T23" fmla="*/ 8 h 29"/>
                <a:gd name="T24" fmla="*/ 18 w 29"/>
                <a:gd name="T25" fmla="*/ 4 h 29"/>
                <a:gd name="T26" fmla="*/ 23 w 29"/>
                <a:gd name="T27" fmla="*/ 0 h 29"/>
                <a:gd name="T28" fmla="*/ 29 w 29"/>
                <a:gd name="T2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29" y="10"/>
                  </a:moveTo>
                  <a:lnTo>
                    <a:pt x="27" y="11"/>
                  </a:lnTo>
                  <a:lnTo>
                    <a:pt x="21" y="16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4" y="29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5" y="17"/>
                  </a:lnTo>
                  <a:lnTo>
                    <a:pt x="8" y="13"/>
                  </a:lnTo>
                  <a:lnTo>
                    <a:pt x="13" y="8"/>
                  </a:lnTo>
                  <a:lnTo>
                    <a:pt x="18" y="4"/>
                  </a:lnTo>
                  <a:lnTo>
                    <a:pt x="23" y="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2A304B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A5E77C1-CCD6-58EB-9027-29505D23C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839" y="2126970"/>
              <a:ext cx="12312" cy="11552"/>
            </a:xfrm>
            <a:custGeom>
              <a:avLst/>
              <a:gdLst>
                <a:gd name="T0" fmla="*/ 34 w 34"/>
                <a:gd name="T1" fmla="*/ 13 h 29"/>
                <a:gd name="T2" fmla="*/ 30 w 34"/>
                <a:gd name="T3" fmla="*/ 14 h 29"/>
                <a:gd name="T4" fmla="*/ 25 w 34"/>
                <a:gd name="T5" fmla="*/ 17 h 29"/>
                <a:gd name="T6" fmla="*/ 22 w 34"/>
                <a:gd name="T7" fmla="*/ 19 h 29"/>
                <a:gd name="T8" fmla="*/ 19 w 34"/>
                <a:gd name="T9" fmla="*/ 23 h 29"/>
                <a:gd name="T10" fmla="*/ 16 w 34"/>
                <a:gd name="T11" fmla="*/ 26 h 29"/>
                <a:gd name="T12" fmla="*/ 14 w 34"/>
                <a:gd name="T13" fmla="*/ 29 h 29"/>
                <a:gd name="T14" fmla="*/ 0 w 34"/>
                <a:gd name="T15" fmla="*/ 26 h 29"/>
                <a:gd name="T16" fmla="*/ 2 w 34"/>
                <a:gd name="T17" fmla="*/ 23 h 29"/>
                <a:gd name="T18" fmla="*/ 8 w 34"/>
                <a:gd name="T19" fmla="*/ 16 h 29"/>
                <a:gd name="T20" fmla="*/ 11 w 34"/>
                <a:gd name="T21" fmla="*/ 12 h 29"/>
                <a:gd name="T22" fmla="*/ 16 w 34"/>
                <a:gd name="T23" fmla="*/ 8 h 29"/>
                <a:gd name="T24" fmla="*/ 23 w 34"/>
                <a:gd name="T25" fmla="*/ 3 h 29"/>
                <a:gd name="T26" fmla="*/ 30 w 34"/>
                <a:gd name="T27" fmla="*/ 0 h 29"/>
                <a:gd name="T28" fmla="*/ 34 w 34"/>
                <a:gd name="T2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29">
                  <a:moveTo>
                    <a:pt x="34" y="13"/>
                  </a:moveTo>
                  <a:lnTo>
                    <a:pt x="30" y="14"/>
                  </a:lnTo>
                  <a:lnTo>
                    <a:pt x="25" y="17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4" y="29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6" y="8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2A304B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D5123C2C-2C11-0F44-826E-CEF52A84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486" y="1984740"/>
              <a:ext cx="87636" cy="20215"/>
            </a:xfrm>
            <a:custGeom>
              <a:avLst/>
              <a:gdLst>
                <a:gd name="T0" fmla="*/ 0 w 220"/>
                <a:gd name="T1" fmla="*/ 12 h 54"/>
                <a:gd name="T2" fmla="*/ 4 w 220"/>
                <a:gd name="T3" fmla="*/ 11 h 54"/>
                <a:gd name="T4" fmla="*/ 16 w 220"/>
                <a:gd name="T5" fmla="*/ 8 h 54"/>
                <a:gd name="T6" fmla="*/ 25 w 220"/>
                <a:gd name="T7" fmla="*/ 6 h 54"/>
                <a:gd name="T8" fmla="*/ 35 w 220"/>
                <a:gd name="T9" fmla="*/ 5 h 54"/>
                <a:gd name="T10" fmla="*/ 47 w 220"/>
                <a:gd name="T11" fmla="*/ 3 h 54"/>
                <a:gd name="T12" fmla="*/ 60 w 220"/>
                <a:gd name="T13" fmla="*/ 3 h 54"/>
                <a:gd name="T14" fmla="*/ 75 w 220"/>
                <a:gd name="T15" fmla="*/ 3 h 54"/>
                <a:gd name="T16" fmla="*/ 92 w 220"/>
                <a:gd name="T17" fmla="*/ 6 h 54"/>
                <a:gd name="T18" fmla="*/ 109 w 220"/>
                <a:gd name="T19" fmla="*/ 9 h 54"/>
                <a:gd name="T20" fmla="*/ 127 w 220"/>
                <a:gd name="T21" fmla="*/ 13 h 54"/>
                <a:gd name="T22" fmla="*/ 147 w 220"/>
                <a:gd name="T23" fmla="*/ 19 h 54"/>
                <a:gd name="T24" fmla="*/ 166 w 220"/>
                <a:gd name="T25" fmla="*/ 27 h 54"/>
                <a:gd name="T26" fmla="*/ 188 w 220"/>
                <a:gd name="T27" fmla="*/ 38 h 54"/>
                <a:gd name="T28" fmla="*/ 209 w 220"/>
                <a:gd name="T29" fmla="*/ 50 h 54"/>
                <a:gd name="T30" fmla="*/ 210 w 220"/>
                <a:gd name="T31" fmla="*/ 51 h 54"/>
                <a:gd name="T32" fmla="*/ 214 w 220"/>
                <a:gd name="T33" fmla="*/ 53 h 54"/>
                <a:gd name="T34" fmla="*/ 217 w 220"/>
                <a:gd name="T35" fmla="*/ 54 h 54"/>
                <a:gd name="T36" fmla="*/ 220 w 220"/>
                <a:gd name="T37" fmla="*/ 54 h 54"/>
                <a:gd name="T38" fmla="*/ 220 w 220"/>
                <a:gd name="T39" fmla="*/ 52 h 54"/>
                <a:gd name="T40" fmla="*/ 218 w 220"/>
                <a:gd name="T41" fmla="*/ 49 h 54"/>
                <a:gd name="T42" fmla="*/ 214 w 220"/>
                <a:gd name="T43" fmla="*/ 45 h 54"/>
                <a:gd name="T44" fmla="*/ 206 w 220"/>
                <a:gd name="T45" fmla="*/ 41 h 54"/>
                <a:gd name="T46" fmla="*/ 200 w 220"/>
                <a:gd name="T47" fmla="*/ 37 h 54"/>
                <a:gd name="T48" fmla="*/ 184 w 220"/>
                <a:gd name="T49" fmla="*/ 29 h 54"/>
                <a:gd name="T50" fmla="*/ 164 w 220"/>
                <a:gd name="T51" fmla="*/ 21 h 54"/>
                <a:gd name="T52" fmla="*/ 139 w 220"/>
                <a:gd name="T53" fmla="*/ 11 h 54"/>
                <a:gd name="T54" fmla="*/ 124 w 220"/>
                <a:gd name="T55" fmla="*/ 7 h 54"/>
                <a:gd name="T56" fmla="*/ 109 w 220"/>
                <a:gd name="T57" fmla="*/ 3 h 54"/>
                <a:gd name="T58" fmla="*/ 92 w 220"/>
                <a:gd name="T59" fmla="*/ 1 h 54"/>
                <a:gd name="T60" fmla="*/ 74 w 220"/>
                <a:gd name="T61" fmla="*/ 0 h 54"/>
                <a:gd name="T62" fmla="*/ 57 w 220"/>
                <a:gd name="T63" fmla="*/ 0 h 54"/>
                <a:gd name="T64" fmla="*/ 38 w 220"/>
                <a:gd name="T65" fmla="*/ 2 h 54"/>
                <a:gd name="T66" fmla="*/ 19 w 220"/>
                <a:gd name="T67" fmla="*/ 7 h 54"/>
                <a:gd name="T68" fmla="*/ 0 w 220"/>
                <a:gd name="T69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54">
                  <a:moveTo>
                    <a:pt x="0" y="12"/>
                  </a:moveTo>
                  <a:lnTo>
                    <a:pt x="4" y="11"/>
                  </a:lnTo>
                  <a:lnTo>
                    <a:pt x="16" y="8"/>
                  </a:lnTo>
                  <a:lnTo>
                    <a:pt x="25" y="6"/>
                  </a:lnTo>
                  <a:lnTo>
                    <a:pt x="35" y="5"/>
                  </a:lnTo>
                  <a:lnTo>
                    <a:pt x="47" y="3"/>
                  </a:lnTo>
                  <a:lnTo>
                    <a:pt x="60" y="3"/>
                  </a:lnTo>
                  <a:lnTo>
                    <a:pt x="75" y="3"/>
                  </a:lnTo>
                  <a:lnTo>
                    <a:pt x="92" y="6"/>
                  </a:lnTo>
                  <a:lnTo>
                    <a:pt x="109" y="9"/>
                  </a:lnTo>
                  <a:lnTo>
                    <a:pt x="127" y="13"/>
                  </a:lnTo>
                  <a:lnTo>
                    <a:pt x="147" y="19"/>
                  </a:lnTo>
                  <a:lnTo>
                    <a:pt x="166" y="27"/>
                  </a:lnTo>
                  <a:lnTo>
                    <a:pt x="188" y="38"/>
                  </a:lnTo>
                  <a:lnTo>
                    <a:pt x="209" y="50"/>
                  </a:lnTo>
                  <a:lnTo>
                    <a:pt x="210" y="51"/>
                  </a:lnTo>
                  <a:lnTo>
                    <a:pt x="214" y="53"/>
                  </a:lnTo>
                  <a:lnTo>
                    <a:pt x="217" y="54"/>
                  </a:lnTo>
                  <a:lnTo>
                    <a:pt x="220" y="54"/>
                  </a:lnTo>
                  <a:lnTo>
                    <a:pt x="220" y="52"/>
                  </a:lnTo>
                  <a:lnTo>
                    <a:pt x="218" y="49"/>
                  </a:lnTo>
                  <a:lnTo>
                    <a:pt x="214" y="45"/>
                  </a:lnTo>
                  <a:lnTo>
                    <a:pt x="206" y="41"/>
                  </a:lnTo>
                  <a:lnTo>
                    <a:pt x="200" y="37"/>
                  </a:lnTo>
                  <a:lnTo>
                    <a:pt x="184" y="29"/>
                  </a:lnTo>
                  <a:lnTo>
                    <a:pt x="164" y="21"/>
                  </a:lnTo>
                  <a:lnTo>
                    <a:pt x="139" y="11"/>
                  </a:lnTo>
                  <a:lnTo>
                    <a:pt x="124" y="7"/>
                  </a:lnTo>
                  <a:lnTo>
                    <a:pt x="109" y="3"/>
                  </a:lnTo>
                  <a:lnTo>
                    <a:pt x="92" y="1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38" y="2"/>
                  </a:lnTo>
                  <a:lnTo>
                    <a:pt x="19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A304B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4551DFB1-6156-B7EF-7170-BD1511EE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2935" y="1984740"/>
              <a:ext cx="3621" cy="2888"/>
            </a:xfrm>
            <a:custGeom>
              <a:avLst/>
              <a:gdLst>
                <a:gd name="T0" fmla="*/ 0 w 6"/>
                <a:gd name="T1" fmla="*/ 2 h 9"/>
                <a:gd name="T2" fmla="*/ 3 w 6"/>
                <a:gd name="T3" fmla="*/ 9 h 9"/>
                <a:gd name="T4" fmla="*/ 6 w 6"/>
                <a:gd name="T5" fmla="*/ 8 h 9"/>
                <a:gd name="T6" fmla="*/ 2 w 6"/>
                <a:gd name="T7" fmla="*/ 0 h 9"/>
                <a:gd name="T8" fmla="*/ 0 w 6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2"/>
                  </a:moveTo>
                  <a:lnTo>
                    <a:pt x="3" y="9"/>
                  </a:lnTo>
                  <a:lnTo>
                    <a:pt x="6" y="8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A304B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A75F7762-F02F-2AF9-08BA-CE9085F1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519" y="1971744"/>
              <a:ext cx="15934" cy="15884"/>
            </a:xfrm>
            <a:custGeom>
              <a:avLst/>
              <a:gdLst>
                <a:gd name="T0" fmla="*/ 0 w 40"/>
                <a:gd name="T1" fmla="*/ 14 h 40"/>
                <a:gd name="T2" fmla="*/ 16 w 40"/>
                <a:gd name="T3" fmla="*/ 40 h 40"/>
                <a:gd name="T4" fmla="*/ 19 w 40"/>
                <a:gd name="T5" fmla="*/ 39 h 40"/>
                <a:gd name="T6" fmla="*/ 23 w 40"/>
                <a:gd name="T7" fmla="*/ 36 h 40"/>
                <a:gd name="T8" fmla="*/ 26 w 40"/>
                <a:gd name="T9" fmla="*/ 33 h 40"/>
                <a:gd name="T10" fmla="*/ 30 w 40"/>
                <a:gd name="T11" fmla="*/ 32 h 40"/>
                <a:gd name="T12" fmla="*/ 35 w 40"/>
                <a:gd name="T13" fmla="*/ 31 h 40"/>
                <a:gd name="T14" fmla="*/ 40 w 40"/>
                <a:gd name="T15" fmla="*/ 30 h 40"/>
                <a:gd name="T16" fmla="*/ 29 w 40"/>
                <a:gd name="T17" fmla="*/ 0 h 40"/>
                <a:gd name="T18" fmla="*/ 26 w 40"/>
                <a:gd name="T19" fmla="*/ 0 h 40"/>
                <a:gd name="T20" fmla="*/ 17 w 40"/>
                <a:gd name="T21" fmla="*/ 0 h 40"/>
                <a:gd name="T22" fmla="*/ 13 w 40"/>
                <a:gd name="T23" fmla="*/ 2 h 40"/>
                <a:gd name="T24" fmla="*/ 8 w 40"/>
                <a:gd name="T25" fmla="*/ 4 h 40"/>
                <a:gd name="T26" fmla="*/ 3 w 40"/>
                <a:gd name="T27" fmla="*/ 9 h 40"/>
                <a:gd name="T28" fmla="*/ 0 w 40"/>
                <a:gd name="T2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0">
                  <a:moveTo>
                    <a:pt x="0" y="14"/>
                  </a:moveTo>
                  <a:lnTo>
                    <a:pt x="16" y="40"/>
                  </a:lnTo>
                  <a:lnTo>
                    <a:pt x="19" y="39"/>
                  </a:lnTo>
                  <a:lnTo>
                    <a:pt x="23" y="36"/>
                  </a:lnTo>
                  <a:lnTo>
                    <a:pt x="26" y="33"/>
                  </a:lnTo>
                  <a:lnTo>
                    <a:pt x="30" y="32"/>
                  </a:lnTo>
                  <a:lnTo>
                    <a:pt x="35" y="31"/>
                  </a:lnTo>
                  <a:lnTo>
                    <a:pt x="40" y="3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55288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baseline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13DDE4F6-B18B-3595-AFA4-65D1D9A7AAE7}"/>
              </a:ext>
            </a:extLst>
          </p:cNvPr>
          <p:cNvSpPr txBox="1"/>
          <p:nvPr/>
        </p:nvSpPr>
        <p:spPr>
          <a:xfrm>
            <a:off x="10123719" y="5576392"/>
            <a:ext cx="1773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IP kamera pásma  </a:t>
            </a:r>
            <a:r>
              <a:rPr lang="en-GB" dirty="0"/>
              <a:t>~</a:t>
            </a:r>
            <a:r>
              <a:rPr lang="cs-CZ" dirty="0"/>
              <a:t>100</a:t>
            </a:r>
            <a:r>
              <a:rPr lang="en-GB" dirty="0"/>
              <a:t>kbps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32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70495-BE84-93D5-9B61-8E153397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CDB05D1-60C7-BDC0-5F5B-2715C459F4DF}"/>
              </a:ext>
            </a:extLst>
          </p:cNvPr>
          <p:cNvSpPr txBox="1">
            <a:spLocks/>
          </p:cNvSpPr>
          <p:nvPr/>
        </p:nvSpPr>
        <p:spPr bwMode="auto">
          <a:xfrm>
            <a:off x="1981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b="1" noProof="0" dirty="0" err="1">
                <a:solidFill>
                  <a:srgbClr val="953735"/>
                </a:solidFill>
              </a:rPr>
              <a:t>LoRa</a:t>
            </a:r>
            <a:r>
              <a:rPr lang="cs-CZ" b="1" dirty="0">
                <a:solidFill>
                  <a:srgbClr val="953735"/>
                </a:solidFill>
              </a:rPr>
              <a:t> vs. Wi-Fi </a:t>
            </a:r>
            <a:r>
              <a:rPr lang="cs-CZ" b="1" dirty="0" err="1">
                <a:solidFill>
                  <a:srgbClr val="953735"/>
                </a:solidFill>
              </a:rPr>
              <a:t>HaLow</a:t>
            </a:r>
            <a:endParaRPr lang="cs-CZ" b="1" noProof="0" dirty="0">
              <a:solidFill>
                <a:srgbClr val="953735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E3AEF28-E94B-AA8A-7D40-BEB6FDA4E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31132"/>
              </p:ext>
            </p:extLst>
          </p:nvPr>
        </p:nvGraphicFramePr>
        <p:xfrm>
          <a:off x="1343472" y="1052736"/>
          <a:ext cx="8856984" cy="538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05448367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436294122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933254824"/>
                    </a:ext>
                  </a:extLst>
                </a:gridCol>
              </a:tblGrid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Parametr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 err="1"/>
                        <a:t>LoRa</a:t>
                      </a:r>
                      <a:r>
                        <a:rPr lang="cs-CZ" noProof="0" dirty="0"/>
                        <a:t> (EU868)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802.11ah (</a:t>
                      </a:r>
                      <a:r>
                        <a:rPr lang="cs-CZ" noProof="0" dirty="0" err="1"/>
                        <a:t>HaLow</a:t>
                      </a:r>
                      <a:r>
                        <a:rPr lang="cs-CZ" noProof="0" dirty="0"/>
                        <a:t>, EU868)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92598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Kmitočtové pásmo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863-868MHz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/>
                      </a:pPr>
                      <a:r>
                        <a:rPr lang="cs-CZ" noProof="0" dirty="0"/>
                        <a:t>863-868MHz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76670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Šířka kanálu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125 / 250 / 500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1 MHz (EU omezení)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614078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Modulace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 err="1"/>
                        <a:t>LoRa</a:t>
                      </a:r>
                      <a:r>
                        <a:rPr lang="cs-CZ" noProof="0" dirty="0"/>
                        <a:t> CSS (</a:t>
                      </a:r>
                      <a:r>
                        <a:rPr lang="cs-CZ" noProof="0" dirty="0" err="1"/>
                        <a:t>Chirp</a:t>
                      </a:r>
                      <a:r>
                        <a:rPr lang="cs-CZ" noProof="0" dirty="0"/>
                        <a:t> Spread </a:t>
                      </a:r>
                      <a:r>
                        <a:rPr lang="cs-CZ" noProof="0" dirty="0" err="1"/>
                        <a:t>Spectrum</a:t>
                      </a:r>
                      <a:r>
                        <a:rPr lang="cs-CZ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OFDM, podobné 802.11n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40181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Rychlosti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b="1" noProof="0" dirty="0"/>
                        <a:t>0,3 – 5 </a:t>
                      </a:r>
                      <a:r>
                        <a:rPr lang="cs-CZ" b="1" noProof="0" dirty="0" err="1"/>
                        <a:t>kb</a:t>
                      </a:r>
                      <a:r>
                        <a:rPr lang="cs-CZ" b="1" noProof="0" dirty="0"/>
                        <a:t>/s </a:t>
                      </a:r>
                      <a:r>
                        <a:rPr lang="cs-CZ" b="0" noProof="0" dirty="0"/>
                        <a:t>(max. 50kb/s)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150 </a:t>
                      </a:r>
                      <a:r>
                        <a:rPr lang="cs-CZ" noProof="0" dirty="0" err="1"/>
                        <a:t>kb</a:t>
                      </a:r>
                      <a:r>
                        <a:rPr lang="cs-CZ" noProof="0" dirty="0"/>
                        <a:t>/s – 3,5Mb/s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99496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Citlivost přijímače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až </a:t>
                      </a:r>
                      <a:r>
                        <a:rPr lang="cs-CZ" b="1" noProof="0" dirty="0"/>
                        <a:t>-137 </a:t>
                      </a:r>
                      <a:r>
                        <a:rPr lang="cs-CZ" b="1" noProof="0" dirty="0" err="1"/>
                        <a:t>dBm</a:t>
                      </a:r>
                      <a:r>
                        <a:rPr lang="cs-CZ" noProof="0" dirty="0"/>
                        <a:t> (SF12/125kHz)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-108 až -115 </a:t>
                      </a:r>
                      <a:r>
                        <a:rPr lang="cs-CZ" noProof="0" dirty="0" err="1"/>
                        <a:t>dBm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45801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Klíčovací poměr (Duty </a:t>
                      </a:r>
                      <a:r>
                        <a:rPr lang="cs-CZ" noProof="0" dirty="0" err="1"/>
                        <a:t>cycle</a:t>
                      </a:r>
                      <a:r>
                        <a:rPr lang="cs-CZ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b="1" noProof="0" dirty="0"/>
                        <a:t>typicky 1 %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b="1" noProof="0" dirty="0"/>
                        <a:t>AP ≤ 10 %, STA ≤ 2,8 %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43105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Výkon vysílače max.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14 </a:t>
                      </a:r>
                      <a:r>
                        <a:rPr lang="cs-CZ" noProof="0" dirty="0" err="1"/>
                        <a:t>dBm</a:t>
                      </a:r>
                      <a:r>
                        <a:rPr lang="cs-CZ" noProof="0" dirty="0"/>
                        <a:t> (25 </a:t>
                      </a:r>
                      <a:r>
                        <a:rPr lang="cs-CZ" noProof="0" dirty="0" err="1"/>
                        <a:t>mW</a:t>
                      </a:r>
                      <a:r>
                        <a:rPr lang="cs-CZ" noProof="0" dirty="0"/>
                        <a:t> ERP)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14 </a:t>
                      </a:r>
                      <a:r>
                        <a:rPr lang="cs-CZ" noProof="0" dirty="0" err="1"/>
                        <a:t>dBm</a:t>
                      </a:r>
                      <a:r>
                        <a:rPr lang="cs-CZ" noProof="0" dirty="0"/>
                        <a:t> (25 </a:t>
                      </a:r>
                      <a:r>
                        <a:rPr lang="cs-CZ" noProof="0" dirty="0" err="1"/>
                        <a:t>mW</a:t>
                      </a:r>
                      <a:r>
                        <a:rPr lang="cs-CZ" noProof="0" dirty="0"/>
                        <a:t> ERP)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0427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Max. dosah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až 15–20 km (venkov, SF12)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1–3 km (venkov, přímá viditelnost)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858922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Rychlost při max. dosahu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0,25 </a:t>
                      </a:r>
                      <a:r>
                        <a:rPr lang="cs-CZ" noProof="0" dirty="0" err="1"/>
                        <a:t>kb</a:t>
                      </a:r>
                      <a:r>
                        <a:rPr lang="cs-CZ" noProof="0" dirty="0"/>
                        <a:t>/s (SF12/125 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~150 </a:t>
                      </a:r>
                      <a:r>
                        <a:rPr lang="cs-CZ" noProof="0" dirty="0" err="1"/>
                        <a:t>kb</a:t>
                      </a:r>
                      <a:r>
                        <a:rPr lang="cs-CZ" noProof="0" dirty="0"/>
                        <a:t>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982364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Max. rychlost (na blízko)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50 </a:t>
                      </a:r>
                      <a:r>
                        <a:rPr lang="cs-CZ" noProof="0" dirty="0" err="1"/>
                        <a:t>kb</a:t>
                      </a:r>
                      <a:r>
                        <a:rPr lang="cs-CZ" noProof="0" dirty="0"/>
                        <a:t>/s (SF7/500 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3,5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434155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Obvyklá výdrž na baterii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b="1" noProof="0" dirty="0"/>
                        <a:t>2-5 let  </a:t>
                      </a:r>
                      <a:r>
                        <a:rPr lang="cs-CZ" noProof="0" dirty="0"/>
                        <a:t>(senzory, nízký duty </a:t>
                      </a:r>
                      <a:r>
                        <a:rPr lang="cs-CZ" noProof="0" dirty="0" err="1"/>
                        <a:t>cycle</a:t>
                      </a:r>
                      <a:r>
                        <a:rPr lang="cs-CZ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týdny (podle využití a TX cyklu)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51568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Nutnost infrastruktury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b="1" noProof="0" dirty="0"/>
                        <a:t>vyžaduje </a:t>
                      </a:r>
                      <a:r>
                        <a:rPr lang="cs-CZ" b="1" noProof="0" dirty="0" err="1"/>
                        <a:t>LoRaWAN</a:t>
                      </a:r>
                      <a:r>
                        <a:rPr lang="cs-CZ" b="1" noProof="0" dirty="0"/>
                        <a:t> bránu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 err="1"/>
                        <a:t>HaLow</a:t>
                      </a:r>
                      <a:r>
                        <a:rPr lang="cs-CZ" noProof="0" dirty="0"/>
                        <a:t> 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720335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Typické použití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 err="1"/>
                        <a:t>IoT</a:t>
                      </a:r>
                      <a:r>
                        <a:rPr lang="cs-CZ" noProof="0" dirty="0"/>
                        <a:t> senzory, dlouhá výdrž baterie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 err="1"/>
                        <a:t>IoT</a:t>
                      </a:r>
                      <a:r>
                        <a:rPr lang="cs-CZ" noProof="0" dirty="0"/>
                        <a:t> + dlouhý dosah, větší datová náročnost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82103"/>
                  </a:ext>
                </a:extLst>
              </a:tr>
              <a:tr h="359236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Regulační základ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ETSI EN 300 220 (</a:t>
                      </a:r>
                      <a:r>
                        <a:rPr lang="cs-CZ" noProof="0" dirty="0" err="1"/>
                        <a:t>narrowband</a:t>
                      </a:r>
                      <a:r>
                        <a:rPr lang="cs-CZ" noProof="0" dirty="0"/>
                        <a:t> SRD)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rPr lang="cs-CZ" noProof="0" dirty="0"/>
                        <a:t>ETSI EN 304 220 / EN 300 220 (</a:t>
                      </a:r>
                      <a:r>
                        <a:rPr lang="cs-CZ" noProof="0" dirty="0" err="1"/>
                        <a:t>wideband</a:t>
                      </a:r>
                      <a:r>
                        <a:rPr lang="cs-CZ" noProof="0" dirty="0"/>
                        <a:t> SRD)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48945"/>
                  </a:ext>
                </a:extLst>
              </a:tr>
            </a:tbl>
          </a:graphicData>
        </a:graphic>
      </p:graphicFrame>
      <p:pic>
        <p:nvPicPr>
          <p:cNvPr id="6" name="Picture 2" descr="LoRa wireless signal">
            <a:extLst>
              <a:ext uri="{FF2B5EF4-FFF2-40B4-BE49-F238E27FC236}">
                <a16:creationId xmlns:a16="http://schemas.microsoft.com/office/drawing/2014/main" id="{AB0E20CB-3974-4EE1-98E3-F6705279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867" y="0"/>
            <a:ext cx="997087" cy="5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4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95165-1551-F019-32EA-2431F9975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a wireless signal">
            <a:extLst>
              <a:ext uri="{FF2B5EF4-FFF2-40B4-BE49-F238E27FC236}">
                <a16:creationId xmlns:a16="http://schemas.microsoft.com/office/drawing/2014/main" id="{190A3253-2F14-27DA-46C0-DBA6A9AF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34" y="0"/>
            <a:ext cx="997087" cy="5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9DDE61F-0F00-F4BD-2CDF-97B79A95237E}"/>
              </a:ext>
            </a:extLst>
          </p:cNvPr>
          <p:cNvSpPr txBox="1">
            <a:spLocks/>
          </p:cNvSpPr>
          <p:nvPr/>
        </p:nvSpPr>
        <p:spPr bwMode="auto">
          <a:xfrm>
            <a:off x="1981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b="1" noProof="0" dirty="0" err="1">
                <a:solidFill>
                  <a:srgbClr val="953735"/>
                </a:solidFill>
              </a:rPr>
              <a:t>LoRa</a:t>
            </a:r>
            <a:endParaRPr lang="cs-CZ" b="1" noProof="0" dirty="0">
              <a:solidFill>
                <a:srgbClr val="953735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A3CB84D-E572-14C4-B591-F7729535F73C}"/>
              </a:ext>
            </a:extLst>
          </p:cNvPr>
          <p:cNvSpPr txBox="1"/>
          <p:nvPr/>
        </p:nvSpPr>
        <p:spPr>
          <a:xfrm>
            <a:off x="551384" y="1412776"/>
            <a:ext cx="112332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indent="-285750" algn="just" fontAlgn="base">
              <a:spcAft>
                <a:spcPct val="0"/>
              </a:spcAft>
              <a:buNone/>
              <a:defRPr/>
            </a:pPr>
            <a:r>
              <a:rPr lang="cs-CZ" sz="2400" b="1" dirty="0" err="1"/>
              <a:t>LoRa</a:t>
            </a:r>
            <a:r>
              <a:rPr lang="cs-CZ" sz="2400" b="1" dirty="0"/>
              <a:t> – Long </a:t>
            </a:r>
            <a:r>
              <a:rPr lang="cs-CZ" sz="2400" b="1" dirty="0" err="1"/>
              <a:t>Range</a:t>
            </a:r>
            <a:endParaRPr lang="cs-CZ" sz="2400" b="1" dirty="0"/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EU 863–868 MHz, </a:t>
            </a:r>
            <a:r>
              <a:rPr lang="cs-CZ" altLang="cs-CZ" sz="2400" dirty="0">
                <a:solidFill>
                  <a:srgbClr val="000000"/>
                </a:solidFill>
              </a:rPr>
              <a:t>bezlicenční pásmo </a:t>
            </a:r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prostředek pro vlastní </a:t>
            </a:r>
            <a:r>
              <a:rPr lang="cs-CZ" altLang="cs-CZ" sz="2400" dirty="0" err="1">
                <a:solidFill>
                  <a:srgbClr val="000000"/>
                </a:solidFill>
              </a:rPr>
              <a:t>IoT</a:t>
            </a:r>
            <a:r>
              <a:rPr lang="cs-CZ" altLang="cs-CZ" sz="2400" dirty="0">
                <a:solidFill>
                  <a:srgbClr val="000000"/>
                </a:solidFill>
              </a:rPr>
              <a:t> síť  NEBO využití sítí bran</a:t>
            </a:r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Přenosová rychlost: 250 b/s až 5 </a:t>
            </a:r>
            <a:r>
              <a:rPr lang="cs-CZ" sz="2400" dirty="0" err="1"/>
              <a:t>kb</a:t>
            </a:r>
            <a:r>
              <a:rPr lang="cs-CZ" sz="2400" dirty="0"/>
              <a:t>/s podle SF (</a:t>
            </a:r>
            <a:r>
              <a:rPr lang="cs-CZ" sz="2400" dirty="0" err="1"/>
              <a:t>Spreading</a:t>
            </a:r>
            <a:r>
              <a:rPr lang="cs-CZ" sz="2400" dirty="0"/>
              <a:t> </a:t>
            </a:r>
            <a:r>
              <a:rPr lang="cs-CZ" sz="2400" dirty="0" err="1"/>
              <a:t>Factor</a:t>
            </a:r>
            <a:r>
              <a:rPr lang="cs-CZ" sz="2400" dirty="0"/>
              <a:t> 12 až 7)</a:t>
            </a:r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Dosah: km ve městech, až 15+ km na volném prostranství</a:t>
            </a:r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Topologie: hvězda → zařízení (end-</a:t>
            </a:r>
            <a:r>
              <a:rPr lang="cs-CZ" sz="2400" dirty="0" err="1"/>
              <a:t>nodes</a:t>
            </a:r>
            <a:r>
              <a:rPr lang="cs-CZ" sz="2400" dirty="0"/>
              <a:t>) komunikují jen přes </a:t>
            </a:r>
            <a:r>
              <a:rPr lang="cs-CZ" sz="2400" dirty="0" err="1"/>
              <a:t>LoRa</a:t>
            </a:r>
            <a:r>
              <a:rPr lang="cs-CZ" sz="2400" dirty="0"/>
              <a:t> </a:t>
            </a:r>
            <a:r>
              <a:rPr lang="cs-CZ" sz="2400" dirty="0" err="1"/>
              <a:t>Gateway</a:t>
            </a:r>
            <a:endParaRPr lang="cs-CZ" sz="2400" dirty="0"/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Typicky vyžaduje síťový server (</a:t>
            </a:r>
            <a:r>
              <a:rPr lang="cs-CZ" sz="2400" dirty="0" err="1"/>
              <a:t>LoRaWAN</a:t>
            </a:r>
            <a:r>
              <a:rPr lang="cs-CZ" sz="2400" dirty="0"/>
              <a:t>) pro správu klíčů a dat</a:t>
            </a:r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Bezpečnost: AES-128 šifrování end-to-end</a:t>
            </a:r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Extrémně nízká spotřeba → výdrž na baterii 2 až 5let </a:t>
            </a:r>
          </a:p>
          <a:p>
            <a:pPr marL="358775" indent="-34290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Omezující faktor: Duty </a:t>
            </a:r>
            <a:r>
              <a:rPr lang="cs-CZ" sz="2400" dirty="0" err="1"/>
              <a:t>cycle</a:t>
            </a:r>
            <a:r>
              <a:rPr lang="cs-CZ" sz="2400" dirty="0"/>
              <a:t> (1 %) v EU pásmu 868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Příklady využití: senzory, měření energií, chytrá města, utility</a:t>
            </a:r>
          </a:p>
        </p:txBody>
      </p:sp>
    </p:spTree>
    <p:extLst>
      <p:ext uri="{BB962C8B-B14F-4D97-AF65-F5344CB8AC3E}">
        <p14:creationId xmlns:p14="http://schemas.microsoft.com/office/powerpoint/2010/main" val="389975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EFBD9DFF-8AC9-76AC-6808-0E8667700DF4}"/>
              </a:ext>
            </a:extLst>
          </p:cNvPr>
          <p:cNvCxnSpPr>
            <a:cxnSpLocks/>
          </p:cNvCxnSpPr>
          <p:nvPr/>
        </p:nvCxnSpPr>
        <p:spPr>
          <a:xfrm>
            <a:off x="1612713" y="2160072"/>
            <a:ext cx="4627303" cy="166392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460666D-3CA6-BCFD-B082-36DAD0509F9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103880" y="1981651"/>
            <a:ext cx="136136" cy="184234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EE4407C6-6427-CA0A-5D48-BAA95E749A34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240016" y="2138569"/>
            <a:ext cx="3638830" cy="169624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E7FD82BE-0FFB-C852-7EB4-64340FE5AB85}"/>
              </a:ext>
            </a:extLst>
          </p:cNvPr>
          <p:cNvCxnSpPr>
            <a:cxnSpLocks/>
          </p:cNvCxnSpPr>
          <p:nvPr/>
        </p:nvCxnSpPr>
        <p:spPr>
          <a:xfrm>
            <a:off x="6685432" y="3793890"/>
            <a:ext cx="2896978" cy="2011374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55F897DA-9501-9BD6-23CB-65C6B6325166}"/>
              </a:ext>
            </a:extLst>
          </p:cNvPr>
          <p:cNvCxnSpPr>
            <a:cxnSpLocks/>
          </p:cNvCxnSpPr>
          <p:nvPr/>
        </p:nvCxnSpPr>
        <p:spPr>
          <a:xfrm>
            <a:off x="6685432" y="3793890"/>
            <a:ext cx="3893855" cy="825667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38B88C7-92BF-6DBC-16AE-6D92F6EAD898}"/>
              </a:ext>
            </a:extLst>
          </p:cNvPr>
          <p:cNvCxnSpPr>
            <a:cxnSpLocks/>
          </p:cNvCxnSpPr>
          <p:nvPr/>
        </p:nvCxnSpPr>
        <p:spPr>
          <a:xfrm>
            <a:off x="6693490" y="3823997"/>
            <a:ext cx="1328478" cy="1803736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BE1BFD64-1EA1-66CC-ABB9-154C3C7AFAC2}"/>
              </a:ext>
            </a:extLst>
          </p:cNvPr>
          <p:cNvCxnSpPr>
            <a:cxnSpLocks/>
          </p:cNvCxnSpPr>
          <p:nvPr/>
        </p:nvCxnSpPr>
        <p:spPr>
          <a:xfrm flipV="1">
            <a:off x="6693490" y="3153099"/>
            <a:ext cx="3774673" cy="655845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片 16">
            <a:extLst>
              <a:ext uri="{FF2B5EF4-FFF2-40B4-BE49-F238E27FC236}">
                <a16:creationId xmlns:a16="http://schemas.microsoft.com/office/drawing/2014/main" id="{86F9D101-F52B-162A-1399-423700E8BF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4" y="2784789"/>
            <a:ext cx="3199206" cy="1560539"/>
          </a:xfrm>
          <a:prstGeom prst="rect">
            <a:avLst/>
          </a:prstGeom>
        </p:spPr>
      </p:pic>
      <p:pic>
        <p:nvPicPr>
          <p:cNvPr id="3" name="Picture 2" descr="LoRa wireless signal">
            <a:extLst>
              <a:ext uri="{FF2B5EF4-FFF2-40B4-BE49-F238E27FC236}">
                <a16:creationId xmlns:a16="http://schemas.microsoft.com/office/drawing/2014/main" id="{A935011F-9426-BF87-3355-751C2987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34" y="0"/>
            <a:ext cx="997087" cy="5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DD74D7A-E437-7327-560A-BCA2EC85B804}"/>
              </a:ext>
            </a:extLst>
          </p:cNvPr>
          <p:cNvSpPr txBox="1">
            <a:spLocks/>
          </p:cNvSpPr>
          <p:nvPr/>
        </p:nvSpPr>
        <p:spPr bwMode="auto">
          <a:xfrm>
            <a:off x="1981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b="1" noProof="0" dirty="0" err="1">
                <a:solidFill>
                  <a:srgbClr val="953735"/>
                </a:solidFill>
              </a:rPr>
              <a:t>LoRa</a:t>
            </a:r>
            <a:endParaRPr lang="cs-CZ" b="1" noProof="0" dirty="0">
              <a:solidFill>
                <a:srgbClr val="953735"/>
              </a:solidFill>
            </a:endParaRPr>
          </a:p>
          <a:p>
            <a:pPr algn="ctr" eaLnBrk="0" hangingPunct="0">
              <a:buNone/>
            </a:pPr>
            <a:r>
              <a:rPr lang="cs-CZ" sz="1800" b="1" dirty="0">
                <a:solidFill>
                  <a:srgbClr val="953735"/>
                </a:solidFill>
              </a:rPr>
              <a:t>Aplikační schéma</a:t>
            </a:r>
            <a:endParaRPr lang="cs-CZ" sz="1800" b="1" noProof="0" dirty="0">
              <a:solidFill>
                <a:srgbClr val="953735"/>
              </a:solidFill>
            </a:endParaRPr>
          </a:p>
        </p:txBody>
      </p:sp>
      <p:pic>
        <p:nvPicPr>
          <p:cNvPr id="5" name="Picture 2" descr="C:\RISA\ASM\SKOLENI\Skoleni\2023-09\Planet\LCG-300.png">
            <a:extLst>
              <a:ext uri="{FF2B5EF4-FFF2-40B4-BE49-F238E27FC236}">
                <a16:creationId xmlns:a16="http://schemas.microsoft.com/office/drawing/2014/main" id="{56D1CE4D-8413-39A3-EAB2-30B7C9D6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905" y="3129461"/>
            <a:ext cx="1876497" cy="1663925"/>
          </a:xfrm>
          <a:prstGeom prst="rect">
            <a:avLst/>
          </a:prstGeom>
          <a:noFill/>
        </p:spPr>
      </p:pic>
      <p:pic>
        <p:nvPicPr>
          <p:cNvPr id="6" name="圖片 11">
            <a:extLst>
              <a:ext uri="{FF2B5EF4-FFF2-40B4-BE49-F238E27FC236}">
                <a16:creationId xmlns:a16="http://schemas.microsoft.com/office/drawing/2014/main" id="{C3F6971A-8013-15F4-B565-C4C022261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76" y="4062945"/>
            <a:ext cx="1185422" cy="1267833"/>
          </a:xfrm>
          <a:prstGeom prst="rect">
            <a:avLst/>
          </a:prstGeom>
        </p:spPr>
      </p:pic>
      <p:pic>
        <p:nvPicPr>
          <p:cNvPr id="8" name="圖片 11">
            <a:extLst>
              <a:ext uri="{FF2B5EF4-FFF2-40B4-BE49-F238E27FC236}">
                <a16:creationId xmlns:a16="http://schemas.microsoft.com/office/drawing/2014/main" id="{1185B59F-BD65-9495-F654-AD70B069A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52" y="2556164"/>
            <a:ext cx="1185422" cy="126783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00D063C-2664-E05D-2590-D1F0F4206F8B}"/>
              </a:ext>
            </a:extLst>
          </p:cNvPr>
          <p:cNvSpPr txBox="1"/>
          <p:nvPr/>
        </p:nvSpPr>
        <p:spPr>
          <a:xfrm>
            <a:off x="274161" y="1371111"/>
            <a:ext cx="3672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b="1" dirty="0"/>
              <a:t>Planet řešení:</a:t>
            </a:r>
          </a:p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dirty="0"/>
              <a:t>NMS-</a:t>
            </a:r>
            <a:r>
              <a:rPr lang="cs-CZ" sz="1200" dirty="0" err="1"/>
              <a:t>AIoT</a:t>
            </a:r>
            <a:r>
              <a:rPr lang="cs-CZ" sz="1200" dirty="0"/>
              <a:t> – Universal Management </a:t>
            </a:r>
            <a:r>
              <a:rPr lang="cs-CZ" sz="1200" dirty="0" err="1"/>
              <a:t>AIoT</a:t>
            </a:r>
            <a:r>
              <a:rPr lang="cs-CZ" sz="1200" dirty="0"/>
              <a:t> </a:t>
            </a:r>
            <a:r>
              <a:rPr lang="cs-CZ" sz="1200" dirty="0" err="1"/>
              <a:t>Controller</a:t>
            </a:r>
            <a:endParaRPr lang="cs-CZ" sz="12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6E6E37E-3E1B-8093-9FA5-76C415A25E99}"/>
              </a:ext>
            </a:extLst>
          </p:cNvPr>
          <p:cNvSpPr txBox="1"/>
          <p:nvPr/>
        </p:nvSpPr>
        <p:spPr>
          <a:xfrm>
            <a:off x="4430504" y="1318806"/>
            <a:ext cx="3346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b="1" dirty="0"/>
              <a:t>Cloudové služby:</a:t>
            </a:r>
          </a:p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Things</a:t>
            </a:r>
            <a:r>
              <a:rPr lang="cs-CZ" sz="1200" dirty="0"/>
              <a:t> Network</a:t>
            </a:r>
          </a:p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dirty="0" err="1"/>
              <a:t>Loriot</a:t>
            </a:r>
            <a:r>
              <a:rPr lang="cs-CZ" sz="1200" dirty="0"/>
              <a:t>, </a:t>
            </a:r>
            <a:r>
              <a:rPr lang="cs-CZ" sz="1200" dirty="0" err="1"/>
              <a:t>ThingPark</a:t>
            </a:r>
            <a:r>
              <a:rPr lang="cs-CZ" sz="1200" dirty="0"/>
              <a:t>, </a:t>
            </a:r>
            <a:r>
              <a:rPr lang="en-GB" sz="1200" dirty="0"/>
              <a:t>AWS IoT Core for </a:t>
            </a:r>
            <a:r>
              <a:rPr lang="en-GB" sz="1200" dirty="0" err="1"/>
              <a:t>LoRaWAN</a:t>
            </a:r>
            <a:endParaRPr lang="cs-CZ" sz="1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06BBF8-C475-CCC5-235B-31A15C482F68}"/>
              </a:ext>
            </a:extLst>
          </p:cNvPr>
          <p:cNvSpPr txBox="1"/>
          <p:nvPr/>
        </p:nvSpPr>
        <p:spPr>
          <a:xfrm>
            <a:off x="4327316" y="4892812"/>
            <a:ext cx="289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Lora </a:t>
            </a:r>
            <a:r>
              <a:rPr lang="cs-CZ" sz="1200" dirty="0" err="1"/>
              <a:t>gateway</a:t>
            </a:r>
            <a:r>
              <a:rPr lang="cs-CZ" sz="1200" dirty="0"/>
              <a:t> a </a:t>
            </a:r>
            <a:r>
              <a:rPr lang="cs-CZ" sz="1200" dirty="0" err="1"/>
              <a:t>LoRaWAN</a:t>
            </a:r>
            <a:r>
              <a:rPr lang="cs-CZ" sz="1200" dirty="0"/>
              <a:t> server v jednom</a:t>
            </a:r>
            <a:br>
              <a:rPr lang="cs-CZ" sz="1200" dirty="0"/>
            </a:br>
            <a:r>
              <a:rPr lang="cs-CZ" sz="1200" dirty="0"/>
              <a:t>LCG-300</a:t>
            </a:r>
          </a:p>
        </p:txBody>
      </p:sp>
      <p:pic>
        <p:nvPicPr>
          <p:cNvPr id="13" name="Picture 4" descr="A black device with many ports&#10;&#10;Description automatically generated">
            <a:extLst>
              <a:ext uri="{FF2B5EF4-FFF2-40B4-BE49-F238E27FC236}">
                <a16:creationId xmlns:a16="http://schemas.microsoft.com/office/drawing/2014/main" id="{055AEDC9-0C5B-3DA5-536D-AF6A0D086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2" y="1832776"/>
            <a:ext cx="1947108" cy="662845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766BAE0-8B51-7256-52B2-AFD05BB7A9A4}"/>
              </a:ext>
            </a:extLst>
          </p:cNvPr>
          <p:cNvSpPr txBox="1"/>
          <p:nvPr/>
        </p:nvSpPr>
        <p:spPr>
          <a:xfrm>
            <a:off x="8477115" y="1307572"/>
            <a:ext cx="2803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b="1" dirty="0"/>
              <a:t>Vlastní řešení zákazníkem:</a:t>
            </a:r>
          </a:p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dirty="0" err="1"/>
              <a:t>ChirpStack</a:t>
            </a:r>
            <a:r>
              <a:rPr lang="cs-CZ" sz="1200" dirty="0"/>
              <a:t> (+</a:t>
            </a:r>
            <a:r>
              <a:rPr lang="cs-CZ" sz="1200" dirty="0" err="1"/>
              <a:t>ThingsBoard</a:t>
            </a:r>
            <a:r>
              <a:rPr lang="cs-CZ" sz="1200" dirty="0"/>
              <a:t>/</a:t>
            </a:r>
            <a:r>
              <a:rPr lang="cs-CZ" sz="1200" dirty="0" err="1"/>
              <a:t>Grafana</a:t>
            </a:r>
            <a:r>
              <a:rPr lang="cs-CZ" sz="1200" dirty="0"/>
              <a:t>)</a:t>
            </a:r>
          </a:p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dirty="0"/>
              <a:t>MQTT server </a:t>
            </a:r>
          </a:p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sz="1200" dirty="0"/>
              <a:t>Minimalistické řešení: MQTT klient</a:t>
            </a:r>
          </a:p>
        </p:txBody>
      </p:sp>
      <p:pic>
        <p:nvPicPr>
          <p:cNvPr id="39" name="圖片 1" descr="一張含有 圓形 的圖片&#10;&#10;AI 產生的內容可能不正確。">
            <a:extLst>
              <a:ext uri="{FF2B5EF4-FFF2-40B4-BE49-F238E27FC236}">
                <a16:creationId xmlns:a16="http://schemas.microsoft.com/office/drawing/2014/main" id="{CB286A52-46CA-8BF7-D1F0-80E40E09AE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139534" y="5445224"/>
            <a:ext cx="885753" cy="720080"/>
          </a:xfrm>
          <a:prstGeom prst="rect">
            <a:avLst/>
          </a:prstGeom>
        </p:spPr>
      </p:pic>
      <p:pic>
        <p:nvPicPr>
          <p:cNvPr id="40" name="圖片 2" descr="一張含有 千斤頂 的圖片&#10;&#10;AI 產生的內容可能不正確。">
            <a:extLst>
              <a:ext uri="{FF2B5EF4-FFF2-40B4-BE49-F238E27FC236}">
                <a16:creationId xmlns:a16="http://schemas.microsoft.com/office/drawing/2014/main" id="{D4DAB904-49A4-7DFE-DF06-C5A0968000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163" y="5550428"/>
            <a:ext cx="1055530" cy="949372"/>
          </a:xfrm>
          <a:prstGeom prst="rect">
            <a:avLst/>
          </a:prstGeom>
        </p:spPr>
      </p:pic>
      <p:sp>
        <p:nvSpPr>
          <p:cNvPr id="59" name="Zástupný symbol pro obsah 2">
            <a:extLst>
              <a:ext uri="{FF2B5EF4-FFF2-40B4-BE49-F238E27FC236}">
                <a16:creationId xmlns:a16="http://schemas.microsoft.com/office/drawing/2014/main" id="{041A42C8-672C-160F-4E68-BB2BA2355501}"/>
              </a:ext>
            </a:extLst>
          </p:cNvPr>
          <p:cNvSpPr txBox="1">
            <a:spLocks/>
          </p:cNvSpPr>
          <p:nvPr/>
        </p:nvSpPr>
        <p:spPr bwMode="auto">
          <a:xfrm>
            <a:off x="356160" y="5139427"/>
            <a:ext cx="5040560" cy="1072049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IP provoz</a:t>
            </a:r>
          </a:p>
          <a:p>
            <a:pPr marL="301625" indent="-285750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RF, </a:t>
            </a:r>
            <a:r>
              <a:rPr lang="cs-CZ" altLang="cs-CZ" sz="1600" b="1" dirty="0" err="1">
                <a:solidFill>
                  <a:srgbClr val="000000"/>
                </a:solidFill>
              </a:rPr>
              <a:t>LoRa</a:t>
            </a:r>
            <a:r>
              <a:rPr lang="cs-CZ" altLang="cs-CZ" sz="1600" b="1" dirty="0">
                <a:solidFill>
                  <a:srgbClr val="000000"/>
                </a:solidFill>
              </a:rPr>
              <a:t>	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br>
              <a:rPr lang="cs-CZ" altLang="cs-CZ" sz="1600" b="1" dirty="0">
                <a:solidFill>
                  <a:srgbClr val="000000"/>
                </a:solidFill>
              </a:rPr>
            </a:br>
            <a:endParaRPr lang="cs-CZ" altLang="cs-CZ" sz="1600" b="1" dirty="0">
              <a:solidFill>
                <a:srgbClr val="000000"/>
              </a:solidFill>
            </a:endParaRPr>
          </a:p>
        </p:txBody>
      </p: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AA61754D-CC1C-B11D-7EC9-8BFE6FE69BA0}"/>
              </a:ext>
            </a:extLst>
          </p:cNvPr>
          <p:cNvCxnSpPr>
            <a:cxnSpLocks/>
          </p:cNvCxnSpPr>
          <p:nvPr/>
        </p:nvCxnSpPr>
        <p:spPr>
          <a:xfrm flipV="1">
            <a:off x="1775520" y="5805264"/>
            <a:ext cx="1296145" cy="4265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F46E9B0F-6666-CF16-44AD-3567CA962C03}"/>
              </a:ext>
            </a:extLst>
          </p:cNvPr>
          <p:cNvCxnSpPr>
            <a:cxnSpLocks/>
          </p:cNvCxnSpPr>
          <p:nvPr/>
        </p:nvCxnSpPr>
        <p:spPr>
          <a:xfrm flipH="1">
            <a:off x="1775519" y="5438921"/>
            <a:ext cx="1296145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667C3A56-6F65-1E77-5A21-8C144BE9867C}"/>
              </a:ext>
            </a:extLst>
          </p:cNvPr>
          <p:cNvSpPr txBox="1"/>
          <p:nvPr/>
        </p:nvSpPr>
        <p:spPr>
          <a:xfrm>
            <a:off x="10415914" y="3760112"/>
            <a:ext cx="151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LoRa</a:t>
            </a:r>
            <a:r>
              <a:rPr lang="cs-CZ" sz="1200" dirty="0"/>
              <a:t> </a:t>
            </a:r>
            <a:r>
              <a:rPr lang="cs-CZ" sz="1200" dirty="0" err="1"/>
              <a:t>nodes</a:t>
            </a:r>
            <a:endParaRPr lang="cs-CZ" sz="1200" dirty="0"/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CEAA6088-A407-CAE6-9CAC-D9A6DC6EF281}"/>
              </a:ext>
            </a:extLst>
          </p:cNvPr>
          <p:cNvSpPr txBox="1"/>
          <p:nvPr/>
        </p:nvSpPr>
        <p:spPr>
          <a:xfrm>
            <a:off x="10128079" y="5814872"/>
            <a:ext cx="151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LoRa</a:t>
            </a:r>
            <a:r>
              <a:rPr lang="cs-CZ" sz="1200" dirty="0"/>
              <a:t> </a:t>
            </a:r>
            <a:r>
              <a:rPr lang="cs-CZ" sz="1200" dirty="0" err="1"/>
              <a:t>nodes</a:t>
            </a:r>
            <a:endParaRPr lang="cs-CZ" sz="1200" dirty="0"/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D09B6DE3-AD36-3B5B-A395-DABD0345A5F4}"/>
              </a:ext>
            </a:extLst>
          </p:cNvPr>
          <p:cNvSpPr txBox="1"/>
          <p:nvPr/>
        </p:nvSpPr>
        <p:spPr>
          <a:xfrm>
            <a:off x="1847528" y="6326684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LCG-300 umí být MQTT serverem nebo delegovat na externí MQTT server</a:t>
            </a:r>
          </a:p>
        </p:txBody>
      </p:sp>
    </p:spTree>
    <p:extLst>
      <p:ext uri="{BB962C8B-B14F-4D97-AF65-F5344CB8AC3E}">
        <p14:creationId xmlns:p14="http://schemas.microsoft.com/office/powerpoint/2010/main" val="234914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DBDA9-1D94-4E2F-42A4-3439D9CC1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a wireless signal">
            <a:extLst>
              <a:ext uri="{FF2B5EF4-FFF2-40B4-BE49-F238E27FC236}">
                <a16:creationId xmlns:a16="http://schemas.microsoft.com/office/drawing/2014/main" id="{58FE8D06-7565-F65C-B3AB-47FC5171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34" y="0"/>
            <a:ext cx="997087" cy="5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C450090-8ECE-6BF8-9600-A6CBD2EEA472}"/>
              </a:ext>
            </a:extLst>
          </p:cNvPr>
          <p:cNvSpPr txBox="1">
            <a:spLocks/>
          </p:cNvSpPr>
          <p:nvPr/>
        </p:nvSpPr>
        <p:spPr bwMode="auto">
          <a:xfrm>
            <a:off x="1981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b="1" noProof="0" dirty="0" err="1">
                <a:solidFill>
                  <a:srgbClr val="953735"/>
                </a:solidFill>
              </a:rPr>
              <a:t>LoRa</a:t>
            </a:r>
            <a:endParaRPr lang="cs-CZ" b="1" noProof="0" dirty="0">
              <a:solidFill>
                <a:srgbClr val="953735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84E8AD2-B842-9978-446E-1E192D6AA61D}"/>
              </a:ext>
            </a:extLst>
          </p:cNvPr>
          <p:cNvSpPr txBox="1"/>
          <p:nvPr/>
        </p:nvSpPr>
        <p:spPr>
          <a:xfrm>
            <a:off x="155340" y="1340768"/>
            <a:ext cx="118813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b="1" dirty="0"/>
              <a:t>Cílový trh:</a:t>
            </a:r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instalace které nemohu dost dobře vyřešit jinak</a:t>
            </a:r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velice často jde o geografické rozprostření jednoho typu čidla (CO, teplota, vibrace + AC proud)</a:t>
            </a:r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čidla cenově nemohou konkurovat konzumentskému (</a:t>
            </a:r>
            <a:r>
              <a:rPr lang="cs-CZ" dirty="0" err="1"/>
              <a:t>Smarthome</a:t>
            </a:r>
            <a:r>
              <a:rPr lang="cs-CZ" dirty="0"/>
              <a:t>) nebo EZS trhu  </a:t>
            </a:r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opravdu nejde o  „</a:t>
            </a:r>
            <a:r>
              <a:rPr lang="cs-CZ" dirty="0" err="1"/>
              <a:t>cybernetic-dust</a:t>
            </a:r>
            <a:r>
              <a:rPr lang="cs-CZ" dirty="0"/>
              <a:t>“, „</a:t>
            </a:r>
            <a:r>
              <a:rPr lang="cs-CZ" dirty="0" err="1"/>
              <a:t>smart-dust</a:t>
            </a:r>
            <a:r>
              <a:rPr lang="cs-CZ" dirty="0"/>
              <a:t>“ </a:t>
            </a:r>
          </a:p>
          <a:p>
            <a:pPr marL="301625" indent="-285750" fontAlgn="base">
              <a:spcAft>
                <a:spcPct val="0"/>
              </a:spcAft>
              <a:buNone/>
              <a:defRPr/>
            </a:pPr>
            <a:endParaRPr lang="cs-CZ" dirty="0"/>
          </a:p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b="1" dirty="0"/>
              <a:t>Přínos Planetu</a:t>
            </a:r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čidla která jsou kompletně připravena k instalaci, jen do nich vkládáte baterie, jsou plně CE-RED certifikována, žádná stavebnice</a:t>
            </a:r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při užití NMS-</a:t>
            </a:r>
            <a:r>
              <a:rPr lang="cs-CZ" dirty="0" err="1"/>
              <a:t>AIoT</a:t>
            </a:r>
            <a:r>
              <a:rPr lang="cs-CZ" dirty="0"/>
              <a:t>   je v podstatě komfortnější než instalace EZS,  nepotřebujete „</a:t>
            </a:r>
            <a:r>
              <a:rPr lang="cs-CZ" dirty="0" err="1"/>
              <a:t>LoRaWAN</a:t>
            </a:r>
            <a:r>
              <a:rPr lang="cs-CZ" dirty="0"/>
              <a:t> specialistu“</a:t>
            </a:r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brány Planet jsou striktně průmyslového provedení + velmi slušný komfort nastavení </a:t>
            </a:r>
          </a:p>
          <a:p>
            <a:pPr marL="15875" fontAlgn="base">
              <a:spcAft>
                <a:spcPct val="0"/>
              </a:spcAft>
              <a:defRPr/>
            </a:pPr>
            <a:endParaRPr lang="cs-CZ" dirty="0"/>
          </a:p>
          <a:p>
            <a:pPr marL="15875" fontAlgn="base">
              <a:spcAft>
                <a:spcPct val="0"/>
              </a:spcAft>
              <a:defRPr/>
            </a:pPr>
            <a:r>
              <a:rPr lang="cs-CZ" b="1" dirty="0"/>
              <a:t>Co je pro uživatele „nové“:</a:t>
            </a:r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Uzivatel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opsat</a:t>
            </a:r>
            <a:r>
              <a:rPr lang="cs-CZ" dirty="0"/>
              <a:t> do systému: </a:t>
            </a:r>
            <a:r>
              <a:rPr lang="en-GB" dirty="0"/>
              <a:t>APPSKEY, NWSKEY - 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cs-CZ" dirty="0" err="1"/>
              <a:t>papírove</a:t>
            </a:r>
            <a:r>
              <a:rPr lang="cs-CZ" dirty="0"/>
              <a:t> </a:t>
            </a:r>
            <a:r>
              <a:rPr lang="en-GB" dirty="0" err="1"/>
              <a:t>krabi</a:t>
            </a:r>
            <a:r>
              <a:rPr lang="cs-CZ" dirty="0" err="1"/>
              <a:t>čce</a:t>
            </a:r>
            <a:r>
              <a:rPr lang="cs-CZ" dirty="0"/>
              <a:t>, </a:t>
            </a:r>
            <a:r>
              <a:rPr lang="en-GB" dirty="0" err="1"/>
              <a:t>DevAddr</a:t>
            </a:r>
            <a:r>
              <a:rPr lang="en-GB" dirty="0"/>
              <a:t> (</a:t>
            </a:r>
            <a:r>
              <a:rPr lang="en-GB" dirty="0" err="1"/>
              <a:t>DevEUI</a:t>
            </a:r>
            <a:r>
              <a:rPr lang="en-GB" dirty="0"/>
              <a:t>)</a:t>
            </a:r>
            <a:r>
              <a:rPr lang="cs-CZ" dirty="0"/>
              <a:t> – na zařízení i na krabičce</a:t>
            </a:r>
            <a:endParaRPr lang="en-GB" dirty="0"/>
          </a:p>
          <a:p>
            <a:pPr marL="301625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Baterie  je sice AA ale není to 1,5V článek ale </a:t>
            </a:r>
            <a:r>
              <a:rPr lang="en-US" altLang="zh-TW" dirty="0"/>
              <a:t>3</a:t>
            </a:r>
            <a:r>
              <a:rPr lang="cs-CZ" altLang="zh-TW" dirty="0"/>
              <a:t>,</a:t>
            </a:r>
            <a:r>
              <a:rPr lang="en-US" altLang="zh-TW" dirty="0"/>
              <a:t>6V ER14505</a:t>
            </a:r>
            <a:r>
              <a:rPr lang="cs-CZ" altLang="zh-TW" dirty="0"/>
              <a:t>, knoflíkové baterie nejsou 1,5V CR2302 ale 3V CR2450</a:t>
            </a:r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63168-2032-D406-6057-1EB1B7EE9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B0EB637A-84B5-7F1C-C539-0F2849D61E8B}"/>
              </a:ext>
            </a:extLst>
          </p:cNvPr>
          <p:cNvSpPr txBox="1">
            <a:spLocks/>
          </p:cNvSpPr>
          <p:nvPr/>
        </p:nvSpPr>
        <p:spPr bwMode="auto">
          <a:xfrm>
            <a:off x="2362407" y="10732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 err="1">
                <a:solidFill>
                  <a:srgbClr val="953735"/>
                </a:solidFill>
              </a:rPr>
              <a:t>LoRa</a:t>
            </a:r>
            <a:r>
              <a:rPr lang="cs-CZ" altLang="cs-CZ" b="1" dirty="0">
                <a:solidFill>
                  <a:srgbClr val="953735"/>
                </a:solidFill>
              </a:rPr>
              <a:t> – senzory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4D695BB-A0C9-9FC5-9DAC-60E2D99CD095}"/>
              </a:ext>
            </a:extLst>
          </p:cNvPr>
          <p:cNvSpPr txBox="1">
            <a:spLocks/>
          </p:cNvSpPr>
          <p:nvPr/>
        </p:nvSpPr>
        <p:spPr bwMode="auto">
          <a:xfrm>
            <a:off x="348236" y="1416191"/>
            <a:ext cx="7547964" cy="4549329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LS100-WL 	Snímač úniku vody, max 50°C, magnet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LS100-DW 	Dveřní kontakt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LS100-PIR 	PIR čidlo, detektor přítomnosti 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LS100-DW 	Detektor CO, teplotní detektor &gt;60°C se sirénou 85dBA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LS100-SMK	Detektor kouře, teplotní detektor &gt;60°C se sirénou 85dBA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LS100-PM25	Snímač prachových částic PM2.5, teplota, vlhkost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LS200-LG 	Snímač osvětlení, magnet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LS200-MF8 	Snímač teploty, vlhkosti, vibrací, naklonění, PIR, osvětlení </a:t>
            </a:r>
            <a:br>
              <a:rPr lang="cs-CZ" sz="1600" b="1" noProof="0" dirty="0">
                <a:solidFill>
                  <a:srgbClr val="000000"/>
                </a:solidFill>
              </a:rPr>
            </a:br>
            <a:r>
              <a:rPr lang="cs-CZ" sz="1600" b="1" noProof="0" dirty="0">
                <a:solidFill>
                  <a:srgbClr val="000000"/>
                </a:solidFill>
              </a:rPr>
              <a:t>				na vnějšku připojené: detektor úniku vody, dveřní kontakt, 				detektor rozbití skla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sz="1600" b="1" noProof="0" dirty="0">
              <a:solidFill>
                <a:srgbClr val="000000"/>
              </a:solidFill>
            </a:endParaRPr>
          </a:p>
          <a:p>
            <a:pPr marL="266700">
              <a:spcBef>
                <a:spcPct val="0"/>
              </a:spcBef>
              <a:buNone/>
              <a:defRPr/>
            </a:pPr>
            <a:endParaRPr lang="cs-CZ" sz="1600" noProof="0" dirty="0">
              <a:latin typeface="Arial" charset="0"/>
              <a:cs typeface="Arial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B50DBEC-41DA-7232-3CB7-D191F466CF7E}"/>
              </a:ext>
            </a:extLst>
          </p:cNvPr>
          <p:cNvSpPr txBox="1"/>
          <p:nvPr/>
        </p:nvSpPr>
        <p:spPr>
          <a:xfrm>
            <a:off x="6850860" y="2348397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</a:t>
            </a:r>
            <a:r>
              <a:rPr lang="en-US" sz="1200" dirty="0"/>
              <a:t>100-</a:t>
            </a:r>
            <a:r>
              <a:rPr lang="cs-CZ" sz="1200" dirty="0"/>
              <a:t>WL</a:t>
            </a:r>
            <a:endParaRPr lang="en-US" sz="1200" dirty="0"/>
          </a:p>
        </p:txBody>
      </p:sp>
      <p:pic>
        <p:nvPicPr>
          <p:cNvPr id="2" name="圖片 8">
            <a:extLst>
              <a:ext uri="{FF2B5EF4-FFF2-40B4-BE49-F238E27FC236}">
                <a16:creationId xmlns:a16="http://schemas.microsoft.com/office/drawing/2014/main" id="{27613AB5-AE16-C4E0-FD93-6996BD8B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20" y="1305375"/>
            <a:ext cx="1215150" cy="1045028"/>
          </a:xfrm>
          <a:prstGeom prst="rect">
            <a:avLst/>
          </a:prstGeom>
        </p:spPr>
      </p:pic>
      <p:pic>
        <p:nvPicPr>
          <p:cNvPr id="4" name="Picture 2" descr="LoRa wireless signal">
            <a:extLst>
              <a:ext uri="{FF2B5EF4-FFF2-40B4-BE49-F238E27FC236}">
                <a16:creationId xmlns:a16="http://schemas.microsoft.com/office/drawing/2014/main" id="{2FA2F664-0A04-4003-500F-66E8841D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913" y="0"/>
            <a:ext cx="997087" cy="5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5">
            <a:extLst>
              <a:ext uri="{FF2B5EF4-FFF2-40B4-BE49-F238E27FC236}">
                <a16:creationId xmlns:a16="http://schemas.microsoft.com/office/drawing/2014/main" id="{05D59699-E191-6AB3-E6FE-9C089537A5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36" y="1444883"/>
            <a:ext cx="774132" cy="789931"/>
          </a:xfrm>
          <a:prstGeom prst="rect">
            <a:avLst/>
          </a:prstGeom>
        </p:spPr>
      </p:pic>
      <p:pic>
        <p:nvPicPr>
          <p:cNvPr id="21" name="圖片 6">
            <a:extLst>
              <a:ext uri="{FF2B5EF4-FFF2-40B4-BE49-F238E27FC236}">
                <a16:creationId xmlns:a16="http://schemas.microsoft.com/office/drawing/2014/main" id="{BB9D1FF8-2BB6-9BB4-F2C8-C08B7323D5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78" y="2274346"/>
            <a:ext cx="1055583" cy="1045028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559991B1-77FF-ADA7-0FC4-13D7FCF744AF}"/>
              </a:ext>
            </a:extLst>
          </p:cNvPr>
          <p:cNvSpPr txBox="1"/>
          <p:nvPr/>
        </p:nvSpPr>
        <p:spPr>
          <a:xfrm>
            <a:off x="10257735" y="229647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LS1</a:t>
            </a:r>
            <a:r>
              <a:rPr lang="en-US" sz="1200" dirty="0"/>
              <a:t>00-</a:t>
            </a:r>
            <a:r>
              <a:rPr lang="cs-CZ" sz="1200" dirty="0"/>
              <a:t>CO, LS100-SMK</a:t>
            </a:r>
          </a:p>
        </p:txBody>
      </p:sp>
      <p:pic>
        <p:nvPicPr>
          <p:cNvPr id="24" name="圖片 1" descr="一張含有 圓形 的圖片&#10;&#10;AI 產生的內容可能不正確。">
            <a:extLst>
              <a:ext uri="{FF2B5EF4-FFF2-40B4-BE49-F238E27FC236}">
                <a16:creationId xmlns:a16="http://schemas.microsoft.com/office/drawing/2014/main" id="{8C1182FB-DA60-D614-FA79-DD88BE07B4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416480" y="1340768"/>
            <a:ext cx="1148372" cy="933578"/>
          </a:xfrm>
          <a:prstGeom prst="rect">
            <a:avLst/>
          </a:prstGeom>
        </p:spPr>
      </p:pic>
      <p:pic>
        <p:nvPicPr>
          <p:cNvPr id="25" name="圖片 3" descr="一張含有 醫療 的圖片&#10;&#10;AI 產生的內容可能不正確。">
            <a:extLst>
              <a:ext uri="{FF2B5EF4-FFF2-40B4-BE49-F238E27FC236}">
                <a16:creationId xmlns:a16="http://schemas.microsoft.com/office/drawing/2014/main" id="{06D4A57B-F7FE-6E7B-BB8B-0CE636D704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39" y="4419081"/>
            <a:ext cx="946139" cy="1689537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8E923F54-AEF2-A3CD-CEB8-A19F3495653F}"/>
              </a:ext>
            </a:extLst>
          </p:cNvPr>
          <p:cNvSpPr txBox="1"/>
          <p:nvPr/>
        </p:nvSpPr>
        <p:spPr>
          <a:xfrm>
            <a:off x="1775520" y="6240514"/>
            <a:ext cx="8304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	Pro zkušené: senzory jsou z výroby nastavené do režimu ABP, přepnutí do OTAA je možné povelem v </a:t>
            </a:r>
            <a:r>
              <a:rPr lang="cs-CZ" altLang="cs-CZ" sz="1400" dirty="0" err="1">
                <a:solidFill>
                  <a:srgbClr val="000000"/>
                </a:solidFill>
              </a:rPr>
              <a:t>downlinku</a:t>
            </a:r>
            <a:r>
              <a:rPr lang="cs-CZ" altLang="cs-CZ" sz="1400" dirty="0">
                <a:solidFill>
                  <a:srgbClr val="000000"/>
                </a:solidFill>
              </a:rPr>
              <a:t>. Můžete také požádat o nastavení předem.</a:t>
            </a:r>
          </a:p>
        </p:txBody>
      </p:sp>
      <p:pic>
        <p:nvPicPr>
          <p:cNvPr id="30" name="圖片 10">
            <a:extLst>
              <a:ext uri="{FF2B5EF4-FFF2-40B4-BE49-F238E27FC236}">
                <a16:creationId xmlns:a16="http://schemas.microsoft.com/office/drawing/2014/main" id="{7BBB06AF-4DCB-C80F-DA4F-721BEAF3F3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61" y="2980786"/>
            <a:ext cx="1201268" cy="1141204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E855F0A3-6AC5-1EF0-2BFF-34406FDB7E89}"/>
              </a:ext>
            </a:extLst>
          </p:cNvPr>
          <p:cNvSpPr txBox="1"/>
          <p:nvPr/>
        </p:nvSpPr>
        <p:spPr>
          <a:xfrm>
            <a:off x="10734022" y="3983490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LG</a:t>
            </a:r>
            <a:endParaRPr lang="en-US" sz="12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EAF6B9F-6402-5D2D-3274-50DDF2440F01}"/>
              </a:ext>
            </a:extLst>
          </p:cNvPr>
          <p:cNvSpPr txBox="1"/>
          <p:nvPr/>
        </p:nvSpPr>
        <p:spPr>
          <a:xfrm>
            <a:off x="10746390" y="5543360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MF8</a:t>
            </a:r>
            <a:endParaRPr lang="en-US" sz="12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19CABFD-E296-5B59-12BA-257D1D22FD2F}"/>
              </a:ext>
            </a:extLst>
          </p:cNvPr>
          <p:cNvSpPr txBox="1"/>
          <p:nvPr/>
        </p:nvSpPr>
        <p:spPr>
          <a:xfrm>
            <a:off x="7763403" y="3200633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LS1</a:t>
            </a:r>
            <a:r>
              <a:rPr lang="en-US" sz="1200" dirty="0"/>
              <a:t>00-</a:t>
            </a:r>
            <a:r>
              <a:rPr lang="cs-CZ" sz="1200" dirty="0"/>
              <a:t>PIR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B01413E-B712-4111-895F-57B8295A8B4D}"/>
              </a:ext>
            </a:extLst>
          </p:cNvPr>
          <p:cNvSpPr txBox="1"/>
          <p:nvPr/>
        </p:nvSpPr>
        <p:spPr>
          <a:xfrm>
            <a:off x="9217269" y="2395444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LS1</a:t>
            </a:r>
            <a:r>
              <a:rPr lang="en-US" sz="1200" dirty="0"/>
              <a:t>00-</a:t>
            </a:r>
            <a:r>
              <a:rPr lang="cs-CZ" sz="1200" dirty="0"/>
              <a:t>DW</a:t>
            </a:r>
          </a:p>
        </p:txBody>
      </p:sp>
      <p:pic>
        <p:nvPicPr>
          <p:cNvPr id="35" name="圖片 2" descr="一張含有 千斤頂 的圖片&#10;&#10;AI 產生的內容可能不正確。">
            <a:extLst>
              <a:ext uri="{FF2B5EF4-FFF2-40B4-BE49-F238E27FC236}">
                <a16:creationId xmlns:a16="http://schemas.microsoft.com/office/drawing/2014/main" id="{F5880EC2-FD76-CF96-2807-3C523D653F3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322" y="3038051"/>
            <a:ext cx="1055530" cy="949372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37F37006-ADE0-AF43-6F99-B65C411C438E}"/>
              </a:ext>
            </a:extLst>
          </p:cNvPr>
          <p:cNvSpPr txBox="1"/>
          <p:nvPr/>
        </p:nvSpPr>
        <p:spPr>
          <a:xfrm>
            <a:off x="9007436" y="3983490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PM25</a:t>
            </a:r>
          </a:p>
        </p:txBody>
      </p:sp>
    </p:spTree>
    <p:extLst>
      <p:ext uri="{BB962C8B-B14F-4D97-AF65-F5344CB8AC3E}">
        <p14:creationId xmlns:p14="http://schemas.microsoft.com/office/powerpoint/2010/main" val="242773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9D91FD-C5BD-5D5E-F4E3-F8B6A2B1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FD526-575F-4336-170B-FFEFF2AB5E67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NIS2</a:t>
            </a:r>
            <a:br>
              <a:rPr lang="cs-CZ" altLang="cs-CZ" b="1" dirty="0">
                <a:solidFill>
                  <a:srgbClr val="953735"/>
                </a:solidFill>
              </a:rPr>
            </a:br>
            <a:r>
              <a:rPr lang="cs-CZ" altLang="cs-CZ" sz="2400" b="1" dirty="0">
                <a:solidFill>
                  <a:srgbClr val="953735"/>
                </a:solidFill>
              </a:rPr>
              <a:t>dodavatelé a výrobci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D293A4-7B48-5E01-FCC1-2C169A641E0F}"/>
              </a:ext>
            </a:extLst>
          </p:cNvPr>
          <p:cNvSpPr txBox="1"/>
          <p:nvPr/>
        </p:nvSpPr>
        <p:spPr>
          <a:xfrm>
            <a:off x="479376" y="1340768"/>
            <a:ext cx="1152128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Směrnice (EU) 2022/2555 – Network and </a:t>
            </a:r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Security</a:t>
            </a:r>
            <a:r>
              <a:rPr lang="cs-CZ" b="1" dirty="0"/>
              <a:t> </a:t>
            </a:r>
            <a:r>
              <a:rPr lang="cs-CZ" b="1" dirty="0" err="1"/>
              <a:t>Directive</a:t>
            </a:r>
            <a:r>
              <a:rPr lang="cs-CZ" b="1" dirty="0"/>
              <a:t> 2</a:t>
            </a:r>
          </a:p>
          <a:p>
            <a:pPr algn="ctr"/>
            <a:r>
              <a:rPr lang="cs-CZ" b="1" dirty="0"/>
              <a:t>Účinnost v ČR: od 1. 11. 2025 (novela zákona o kybernetické bezpečnosti)</a:t>
            </a:r>
          </a:p>
          <a:p>
            <a:endParaRPr lang="cs-CZ" sz="1600" dirty="0"/>
          </a:p>
          <a:p>
            <a:r>
              <a:rPr lang="cs-CZ" sz="2400" dirty="0"/>
              <a:t>Dodavatelé IT a síťových technologií → povinnost volit bezpečné komponenty</a:t>
            </a:r>
          </a:p>
          <a:p>
            <a:r>
              <a:rPr lang="cs-CZ" dirty="0"/>
              <a:t>V praxi požadavek na: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Certifikace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Auditovatelnost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Řízení aktualizací / patch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Transparentní dodavatelský řetězec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dirty="0"/>
              <a:t>Dodavatelé jsou v řetězci odpovědní – zákazník (firma spadající pod NIS2) se vás může ptát: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Jaké certifikace mají vaše produkty?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Jak zajišťujete aktualizace a bezpečnostní záplaty?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Kdo vlastní výrobce a odkud je?</a:t>
            </a:r>
          </a:p>
          <a:p>
            <a:endParaRPr lang="cs-CZ" dirty="0"/>
          </a:p>
          <a:p>
            <a:r>
              <a:rPr lang="cs-CZ" dirty="0"/>
              <a:t>Pokud dodavatel nedokáže doložit, že dodává „NIS2-ready“ komponenty, </a:t>
            </a:r>
            <a:r>
              <a:rPr lang="cs-CZ" b="1" dirty="0"/>
              <a:t>zákazník riskuje</a:t>
            </a:r>
            <a:r>
              <a:rPr lang="cs-CZ" dirty="0"/>
              <a:t> nesoulad → proto bude tlačit na dodavatele.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613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698A-C1FF-A7F0-A816-329711DB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06849792-3D28-81D1-5ACC-BEBE4CBF8F64}"/>
              </a:ext>
            </a:extLst>
          </p:cNvPr>
          <p:cNvSpPr txBox="1">
            <a:spLocks/>
          </p:cNvSpPr>
          <p:nvPr/>
        </p:nvSpPr>
        <p:spPr bwMode="auto">
          <a:xfrm>
            <a:off x="2362407" y="10732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 err="1">
                <a:solidFill>
                  <a:srgbClr val="953735"/>
                </a:solidFill>
              </a:rPr>
              <a:t>LoRa</a:t>
            </a:r>
            <a:r>
              <a:rPr lang="cs-CZ" altLang="cs-CZ" b="1" dirty="0">
                <a:solidFill>
                  <a:srgbClr val="953735"/>
                </a:solidFill>
              </a:rPr>
              <a:t> – senzory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60BA20C-D5F0-08A1-BF8D-362DD2E5B161}"/>
              </a:ext>
            </a:extLst>
          </p:cNvPr>
          <p:cNvSpPr txBox="1">
            <a:spLocks/>
          </p:cNvSpPr>
          <p:nvPr/>
        </p:nvSpPr>
        <p:spPr bwMode="auto">
          <a:xfrm>
            <a:off x="348236" y="1416192"/>
            <a:ext cx="8556076" cy="4533088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</a:t>
            </a:r>
            <a:r>
              <a:rPr lang="en-US" altLang="cs-CZ" sz="1600" b="1" dirty="0">
                <a:solidFill>
                  <a:srgbClr val="000000"/>
                </a:solidFill>
              </a:rPr>
              <a:t>S</a:t>
            </a:r>
            <a:r>
              <a:rPr lang="cs-CZ" altLang="cs-CZ" sz="1600" b="1" dirty="0">
                <a:solidFill>
                  <a:srgbClr val="000000"/>
                </a:solidFill>
              </a:rPr>
              <a:t>2</a:t>
            </a:r>
            <a:r>
              <a:rPr lang="en-US" altLang="cs-CZ" sz="1600" b="1" dirty="0">
                <a:solidFill>
                  <a:srgbClr val="000000"/>
                </a:solidFill>
              </a:rPr>
              <a:t>00-</a:t>
            </a:r>
            <a:r>
              <a:rPr lang="cs-CZ" altLang="cs-CZ" sz="1600" b="1" dirty="0">
                <a:solidFill>
                  <a:srgbClr val="000000"/>
                </a:solidFill>
              </a:rPr>
              <a:t>TC 	Snímač teploty kontaktní – termočlánek N</a:t>
            </a:r>
            <a:r>
              <a:rPr lang="en-GB" altLang="cs-CZ" sz="1600" b="1" dirty="0">
                <a:solidFill>
                  <a:srgbClr val="000000"/>
                </a:solidFill>
              </a:rPr>
              <a:t>, </a:t>
            </a:r>
            <a:r>
              <a:rPr lang="cs-CZ" altLang="cs-CZ" sz="1600" b="1" dirty="0">
                <a:solidFill>
                  <a:srgbClr val="000000"/>
                </a:solidFill>
              </a:rPr>
              <a:t>-40°C </a:t>
            </a:r>
            <a:r>
              <a:rPr lang="en-GB" altLang="cs-CZ" sz="1600" b="1" dirty="0">
                <a:solidFill>
                  <a:srgbClr val="000000"/>
                </a:solidFill>
              </a:rPr>
              <a:t>~</a:t>
            </a:r>
            <a:r>
              <a:rPr lang="cs-CZ" altLang="cs-CZ" sz="1600" b="1" dirty="0">
                <a:solidFill>
                  <a:srgbClr val="000000"/>
                </a:solidFill>
              </a:rPr>
              <a:t> 125℃, magnet</a:t>
            </a:r>
            <a:endParaRPr lang="en-GB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</a:t>
            </a:r>
            <a:r>
              <a:rPr lang="en-US" altLang="cs-CZ" sz="1600" b="1" dirty="0">
                <a:solidFill>
                  <a:srgbClr val="000000"/>
                </a:solidFill>
              </a:rPr>
              <a:t>S</a:t>
            </a:r>
            <a:r>
              <a:rPr lang="cs-CZ" altLang="cs-CZ" sz="1600" b="1" dirty="0">
                <a:solidFill>
                  <a:srgbClr val="000000"/>
                </a:solidFill>
              </a:rPr>
              <a:t>2</a:t>
            </a:r>
            <a:r>
              <a:rPr lang="en-US" altLang="cs-CZ" sz="1600" b="1" dirty="0">
                <a:solidFill>
                  <a:srgbClr val="000000"/>
                </a:solidFill>
              </a:rPr>
              <a:t>00-P</a:t>
            </a:r>
            <a:r>
              <a:rPr lang="cs-CZ" altLang="cs-CZ" sz="1600" b="1" dirty="0">
                <a:solidFill>
                  <a:srgbClr val="000000"/>
                </a:solidFill>
              </a:rPr>
              <a:t>T 	Snímač teploty kontaktní – </a:t>
            </a:r>
            <a:r>
              <a:rPr lang="en-GB" altLang="cs-CZ" sz="1600" b="1" dirty="0">
                <a:solidFill>
                  <a:srgbClr val="000000"/>
                </a:solidFill>
              </a:rPr>
              <a:t>PT1000 </a:t>
            </a:r>
            <a:r>
              <a:rPr lang="cs-CZ" altLang="cs-CZ" sz="1600" b="1" dirty="0">
                <a:solidFill>
                  <a:srgbClr val="000000"/>
                </a:solidFill>
              </a:rPr>
              <a:t>snímač, -70°C </a:t>
            </a:r>
            <a:r>
              <a:rPr lang="en-GB" altLang="cs-CZ" sz="1600" b="1" dirty="0">
                <a:solidFill>
                  <a:srgbClr val="000000"/>
                </a:solidFill>
              </a:rPr>
              <a:t>~</a:t>
            </a:r>
            <a:r>
              <a:rPr lang="cs-CZ" altLang="cs-CZ" sz="1600" b="1" dirty="0">
                <a:solidFill>
                  <a:srgbClr val="000000"/>
                </a:solidFill>
              </a:rPr>
              <a:t> 200℃, magnet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</a:t>
            </a:r>
            <a:r>
              <a:rPr lang="en-US" altLang="cs-CZ" sz="1600" b="1" dirty="0">
                <a:solidFill>
                  <a:srgbClr val="000000"/>
                </a:solidFill>
              </a:rPr>
              <a:t>S</a:t>
            </a:r>
            <a:r>
              <a:rPr lang="cs-CZ" altLang="cs-CZ" sz="1600" b="1" dirty="0">
                <a:solidFill>
                  <a:srgbClr val="000000"/>
                </a:solidFill>
              </a:rPr>
              <a:t>2</a:t>
            </a:r>
            <a:r>
              <a:rPr lang="en-US" altLang="cs-CZ" sz="1600" b="1" dirty="0">
                <a:solidFill>
                  <a:srgbClr val="000000"/>
                </a:solidFill>
              </a:rPr>
              <a:t>00-</a:t>
            </a:r>
            <a:r>
              <a:rPr lang="cs-CZ" altLang="cs-CZ" sz="1600" b="1" dirty="0">
                <a:solidFill>
                  <a:srgbClr val="000000"/>
                </a:solidFill>
              </a:rPr>
              <a:t>TH 	Snímač teploty a vlhkosti, prostorový,  -20°C </a:t>
            </a:r>
            <a:r>
              <a:rPr lang="en-GB" altLang="cs-CZ" sz="1600" b="1" dirty="0">
                <a:solidFill>
                  <a:srgbClr val="000000"/>
                </a:solidFill>
              </a:rPr>
              <a:t>~</a:t>
            </a:r>
            <a:r>
              <a:rPr lang="cs-CZ" altLang="cs-CZ" sz="1600" b="1" dirty="0">
                <a:solidFill>
                  <a:srgbClr val="000000"/>
                </a:solidFill>
              </a:rPr>
              <a:t> 55℃, magnet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</a:t>
            </a:r>
            <a:r>
              <a:rPr lang="en-US" altLang="cs-CZ" sz="1600" b="1" dirty="0">
                <a:solidFill>
                  <a:srgbClr val="000000"/>
                </a:solidFill>
              </a:rPr>
              <a:t>S</a:t>
            </a:r>
            <a:r>
              <a:rPr lang="cs-CZ" altLang="cs-CZ" sz="1600" b="1" dirty="0">
                <a:solidFill>
                  <a:srgbClr val="000000"/>
                </a:solidFill>
              </a:rPr>
              <a:t>2</a:t>
            </a:r>
            <a:r>
              <a:rPr lang="en-US" altLang="cs-CZ" sz="1600" b="1" dirty="0">
                <a:solidFill>
                  <a:srgbClr val="000000"/>
                </a:solidFill>
              </a:rPr>
              <a:t>00-</a:t>
            </a:r>
            <a:r>
              <a:rPr lang="cs-CZ" altLang="cs-CZ" sz="1600" b="1" dirty="0">
                <a:solidFill>
                  <a:srgbClr val="000000"/>
                </a:solidFill>
              </a:rPr>
              <a:t>RF 	Snímač teploty a vlhkosti, prostorový,  -40°C </a:t>
            </a:r>
            <a:r>
              <a:rPr lang="en-GB" altLang="cs-CZ" sz="1600" b="1" dirty="0">
                <a:solidFill>
                  <a:srgbClr val="000000"/>
                </a:solidFill>
              </a:rPr>
              <a:t>~</a:t>
            </a:r>
            <a:r>
              <a:rPr lang="cs-CZ" altLang="cs-CZ" sz="1600" b="1" dirty="0">
                <a:solidFill>
                  <a:srgbClr val="000000"/>
                </a:solidFill>
              </a:rPr>
              <a:t> 55℃, magnet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</a:t>
            </a:r>
            <a:r>
              <a:rPr lang="en-US" altLang="cs-CZ" sz="1600" b="1" dirty="0">
                <a:solidFill>
                  <a:srgbClr val="000000"/>
                </a:solidFill>
              </a:rPr>
              <a:t>S</a:t>
            </a:r>
            <a:r>
              <a:rPr lang="cs-CZ" altLang="cs-CZ" sz="1600" b="1" dirty="0">
                <a:solidFill>
                  <a:srgbClr val="000000"/>
                </a:solidFill>
              </a:rPr>
              <a:t>2</a:t>
            </a:r>
            <a:r>
              <a:rPr lang="en-US" altLang="cs-CZ" sz="1600" b="1" dirty="0">
                <a:solidFill>
                  <a:srgbClr val="000000"/>
                </a:solidFill>
              </a:rPr>
              <a:t>00-</a:t>
            </a:r>
            <a:r>
              <a:rPr lang="cs-CZ" altLang="cs-CZ" sz="1600" b="1" dirty="0">
                <a:solidFill>
                  <a:srgbClr val="000000"/>
                </a:solidFill>
              </a:rPr>
              <a:t>CM3 	Proudový snímač, 3 fázový, AC do 75A, magnet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</a:t>
            </a:r>
            <a:r>
              <a:rPr lang="en-US" altLang="cs-CZ" sz="1600" b="1" dirty="0">
                <a:solidFill>
                  <a:srgbClr val="000000"/>
                </a:solidFill>
              </a:rPr>
              <a:t>S</a:t>
            </a:r>
            <a:r>
              <a:rPr lang="cs-CZ" altLang="cs-CZ" sz="1600" b="1" dirty="0">
                <a:solidFill>
                  <a:srgbClr val="000000"/>
                </a:solidFill>
              </a:rPr>
              <a:t>2</a:t>
            </a:r>
            <a:r>
              <a:rPr lang="en-US" altLang="cs-CZ" sz="1600" b="1" dirty="0">
                <a:solidFill>
                  <a:srgbClr val="000000"/>
                </a:solidFill>
              </a:rPr>
              <a:t>00-</a:t>
            </a:r>
            <a:r>
              <a:rPr lang="cs-CZ" altLang="cs-CZ" sz="1600" b="1" dirty="0">
                <a:solidFill>
                  <a:srgbClr val="000000"/>
                </a:solidFill>
              </a:rPr>
              <a:t>CM 	Proudový snímač, 1 fázový, AC do 150A, magnet</a:t>
            </a:r>
            <a:endParaRPr lang="en-GB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</a:t>
            </a:r>
            <a:r>
              <a:rPr lang="en-US" altLang="cs-CZ" sz="1600" b="1" dirty="0">
                <a:solidFill>
                  <a:srgbClr val="000000"/>
                </a:solidFill>
              </a:rPr>
              <a:t>S</a:t>
            </a:r>
            <a:r>
              <a:rPr lang="cs-CZ" altLang="cs-CZ" sz="1600" b="1" dirty="0">
                <a:solidFill>
                  <a:srgbClr val="000000"/>
                </a:solidFill>
              </a:rPr>
              <a:t>2</a:t>
            </a:r>
            <a:r>
              <a:rPr lang="en-US" altLang="cs-CZ" sz="1600" b="1" dirty="0">
                <a:solidFill>
                  <a:srgbClr val="000000"/>
                </a:solidFill>
              </a:rPr>
              <a:t>00-</a:t>
            </a:r>
            <a:r>
              <a:rPr lang="cs-CZ" altLang="cs-CZ" sz="1600" b="1" dirty="0">
                <a:solidFill>
                  <a:srgbClr val="000000"/>
                </a:solidFill>
              </a:rPr>
              <a:t>VOC 	Snímač TVOC (rozlišení 1 </a:t>
            </a:r>
            <a:r>
              <a:rPr lang="cs-CZ" altLang="cs-CZ" sz="1600" b="1" dirty="0" err="1">
                <a:solidFill>
                  <a:srgbClr val="000000"/>
                </a:solidFill>
              </a:rPr>
              <a:t>ppb</a:t>
            </a:r>
            <a:r>
              <a:rPr lang="cs-CZ" altLang="cs-CZ" sz="1600" b="1" dirty="0">
                <a:solidFill>
                  <a:srgbClr val="000000"/>
                </a:solidFill>
              </a:rPr>
              <a:t>) a teploty, magnet 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en-GB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L</a:t>
            </a:r>
            <a:r>
              <a:rPr lang="en-US" altLang="cs-CZ" sz="1600" b="1" dirty="0">
                <a:solidFill>
                  <a:srgbClr val="000000"/>
                </a:solidFill>
              </a:rPr>
              <a:t>S</a:t>
            </a:r>
            <a:r>
              <a:rPr lang="cs-CZ" altLang="cs-CZ" sz="1600" b="1" dirty="0">
                <a:solidFill>
                  <a:srgbClr val="000000"/>
                </a:solidFill>
              </a:rPr>
              <a:t>25</a:t>
            </a:r>
            <a:r>
              <a:rPr lang="en-US" altLang="cs-CZ" sz="1600" b="1" dirty="0">
                <a:solidFill>
                  <a:srgbClr val="000000"/>
                </a:solidFill>
              </a:rPr>
              <a:t>0-</a:t>
            </a:r>
            <a:r>
              <a:rPr lang="cs-CZ" altLang="cs-CZ" sz="1600" b="1" dirty="0">
                <a:solidFill>
                  <a:srgbClr val="000000"/>
                </a:solidFill>
              </a:rPr>
              <a:t>PLUG-EU 	Zásuvka 230V s měřidlem příkonu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en-GB" altLang="cs-CZ" sz="1600" b="1" dirty="0">
              <a:solidFill>
                <a:srgbClr val="000000"/>
              </a:solidFill>
            </a:endParaRPr>
          </a:p>
          <a:p>
            <a:pPr marL="266700">
              <a:spcBef>
                <a:spcPct val="0"/>
              </a:spcBef>
              <a:buNone/>
              <a:defRPr/>
            </a:pPr>
            <a:endParaRPr lang="cs-CZ" altLang="zh-TW" sz="1600" dirty="0">
              <a:latin typeface="Arial" charset="0"/>
              <a:cs typeface="Arial" charset="0"/>
            </a:endParaRPr>
          </a:p>
        </p:txBody>
      </p:sp>
      <p:pic>
        <p:nvPicPr>
          <p:cNvPr id="6" name="圖片 11">
            <a:extLst>
              <a:ext uri="{FF2B5EF4-FFF2-40B4-BE49-F238E27FC236}">
                <a16:creationId xmlns:a16="http://schemas.microsoft.com/office/drawing/2014/main" id="{8C59D3B1-C099-20AA-48AE-5E33ADAC0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964" y="1425667"/>
            <a:ext cx="1305709" cy="1346095"/>
          </a:xfrm>
          <a:prstGeom prst="rect">
            <a:avLst/>
          </a:prstGeom>
        </p:spPr>
      </p:pic>
      <p:pic>
        <p:nvPicPr>
          <p:cNvPr id="7" name="圖片 9">
            <a:extLst>
              <a:ext uri="{FF2B5EF4-FFF2-40B4-BE49-F238E27FC236}">
                <a16:creationId xmlns:a16="http://schemas.microsoft.com/office/drawing/2014/main" id="{9ED2913E-EA59-B0D5-D73F-2A40882BC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72" y="1416192"/>
            <a:ext cx="1346092" cy="99610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4F29FC-AAC1-91B3-84C7-2F20319318F8}"/>
              </a:ext>
            </a:extLst>
          </p:cNvPr>
          <p:cNvSpPr txBox="1"/>
          <p:nvPr/>
        </p:nvSpPr>
        <p:spPr>
          <a:xfrm>
            <a:off x="9420475" y="2489609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TC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455C82E-E916-CDEF-89E7-C6F7BE7AA968}"/>
              </a:ext>
            </a:extLst>
          </p:cNvPr>
          <p:cNvSpPr txBox="1"/>
          <p:nvPr/>
        </p:nvSpPr>
        <p:spPr>
          <a:xfrm>
            <a:off x="10977045" y="2412301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PT</a:t>
            </a:r>
          </a:p>
        </p:txBody>
      </p:sp>
      <p:pic>
        <p:nvPicPr>
          <p:cNvPr id="14" name="圖片 11">
            <a:extLst>
              <a:ext uri="{FF2B5EF4-FFF2-40B4-BE49-F238E27FC236}">
                <a16:creationId xmlns:a16="http://schemas.microsoft.com/office/drawing/2014/main" id="{78FB734F-CFB7-E68E-D8BC-B8FE50AAF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97" y="2795083"/>
            <a:ext cx="1185422" cy="1267833"/>
          </a:xfrm>
          <a:prstGeom prst="rect">
            <a:avLst/>
          </a:prstGeom>
        </p:spPr>
      </p:pic>
      <p:pic>
        <p:nvPicPr>
          <p:cNvPr id="16" name="圖片 9">
            <a:extLst>
              <a:ext uri="{FF2B5EF4-FFF2-40B4-BE49-F238E27FC236}">
                <a16:creationId xmlns:a16="http://schemas.microsoft.com/office/drawing/2014/main" id="{7EA3B03E-F27C-6B52-C646-CF07AEAF3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354485"/>
            <a:ext cx="1055530" cy="127172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E29D53BB-09DE-F488-6DFC-9FA7986CC3F2}"/>
              </a:ext>
            </a:extLst>
          </p:cNvPr>
          <p:cNvSpPr txBox="1"/>
          <p:nvPr/>
        </p:nvSpPr>
        <p:spPr>
          <a:xfrm>
            <a:off x="9082032" y="3835410"/>
            <a:ext cx="113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TH</a:t>
            </a:r>
          </a:p>
          <a:p>
            <a:r>
              <a:rPr lang="cs-CZ" sz="1200" dirty="0"/>
              <a:t>LS200-RF</a:t>
            </a:r>
            <a:endParaRPr lang="en-US" sz="1200" dirty="0"/>
          </a:p>
        </p:txBody>
      </p:sp>
      <p:pic>
        <p:nvPicPr>
          <p:cNvPr id="4" name="Picture 2" descr="LoRa wireless signal">
            <a:extLst>
              <a:ext uri="{FF2B5EF4-FFF2-40B4-BE49-F238E27FC236}">
                <a16:creationId xmlns:a16="http://schemas.microsoft.com/office/drawing/2014/main" id="{6072DAB7-DB1E-A0FD-2809-0B75BD21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913" y="0"/>
            <a:ext cx="997087" cy="5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2F2BC40E-8438-9541-3452-B7002C419DCD}"/>
              </a:ext>
            </a:extLst>
          </p:cNvPr>
          <p:cNvSpPr txBox="1"/>
          <p:nvPr/>
        </p:nvSpPr>
        <p:spPr>
          <a:xfrm>
            <a:off x="1472651" y="6461231"/>
            <a:ext cx="10009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1625" indent="-285750" fontAlgn="base">
              <a:spcAft>
                <a:spcPct val="0"/>
              </a:spcAft>
              <a:buNone/>
              <a:defRPr/>
            </a:pPr>
            <a:r>
              <a:rPr lang="cs-CZ" altLang="cs-CZ" sz="1400" dirty="0">
                <a:solidFill>
                  <a:srgbClr val="000000"/>
                </a:solidFill>
              </a:rPr>
              <a:t>Zkuste se nás zeptat hledáte-li neuvedené senzory například pro jedovaté plny (NO</a:t>
            </a:r>
            <a:r>
              <a:rPr lang="cs-CZ" altLang="cs-CZ" sz="1400" baseline="-25000" dirty="0">
                <a:solidFill>
                  <a:srgbClr val="000000"/>
                </a:solidFill>
              </a:rPr>
              <a:t>2</a:t>
            </a:r>
            <a:r>
              <a:rPr lang="cs-CZ" altLang="cs-CZ" sz="1400" dirty="0">
                <a:solidFill>
                  <a:srgbClr val="000000"/>
                </a:solidFill>
              </a:rPr>
              <a:t>,NO, H</a:t>
            </a:r>
            <a:r>
              <a:rPr lang="cs-CZ" altLang="cs-CZ" sz="1400" baseline="-25000" dirty="0">
                <a:solidFill>
                  <a:srgbClr val="000000"/>
                </a:solidFill>
              </a:rPr>
              <a:t>2</a:t>
            </a:r>
            <a:r>
              <a:rPr lang="cs-CZ" altLang="cs-CZ" sz="1400" dirty="0">
                <a:solidFill>
                  <a:srgbClr val="000000"/>
                </a:solidFill>
              </a:rPr>
              <a:t>S, O</a:t>
            </a:r>
            <a:r>
              <a:rPr lang="cs-CZ" altLang="cs-CZ" sz="1400" baseline="-25000" dirty="0">
                <a:solidFill>
                  <a:srgbClr val="000000"/>
                </a:solidFill>
              </a:rPr>
              <a:t>3 …</a:t>
            </a:r>
            <a:r>
              <a:rPr lang="cs-CZ" altLang="cs-CZ" sz="1400" dirty="0">
                <a:solidFill>
                  <a:srgbClr val="000000"/>
                </a:solidFill>
              </a:rPr>
              <a:t>), pH, ORP a jiné. </a:t>
            </a:r>
          </a:p>
        </p:txBody>
      </p:sp>
      <p:pic>
        <p:nvPicPr>
          <p:cNvPr id="27" name="圖片 1" descr="一張含有 電子產品 的圖片&#10;&#10;AI 產生的內容可能不正確。">
            <a:extLst>
              <a:ext uri="{FF2B5EF4-FFF2-40B4-BE49-F238E27FC236}">
                <a16:creationId xmlns:a16="http://schemas.microsoft.com/office/drawing/2014/main" id="{D4F9DCAC-3B9A-AC08-75B3-76031845C7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05" y="3858551"/>
            <a:ext cx="1122280" cy="920270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82A3DA4B-9B0D-3A9B-5D1A-FB3E9FDCEAA8}"/>
              </a:ext>
            </a:extLst>
          </p:cNvPr>
          <p:cNvSpPr txBox="1"/>
          <p:nvPr/>
        </p:nvSpPr>
        <p:spPr>
          <a:xfrm>
            <a:off x="10542557" y="4778821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VOC</a:t>
            </a:r>
            <a:endParaRPr lang="en-US" sz="1200" dirty="0"/>
          </a:p>
        </p:txBody>
      </p:sp>
      <p:pic>
        <p:nvPicPr>
          <p:cNvPr id="22" name="圖片 3" descr="一張含有 纜線, 電源插頭與插座 的圖片&#10;&#10;AI 產生的內容可能不正確。">
            <a:extLst>
              <a:ext uri="{FF2B5EF4-FFF2-40B4-BE49-F238E27FC236}">
                <a16:creationId xmlns:a16="http://schemas.microsoft.com/office/drawing/2014/main" id="{054A50CD-C0B7-CFEA-9E6A-638ACA4DD5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37" y="4492288"/>
            <a:ext cx="1344881" cy="1190220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F443BE98-0D0A-F40A-A31F-34863754DE89}"/>
              </a:ext>
            </a:extLst>
          </p:cNvPr>
          <p:cNvSpPr txBox="1"/>
          <p:nvPr/>
        </p:nvSpPr>
        <p:spPr>
          <a:xfrm>
            <a:off x="9135164" y="4964743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CM</a:t>
            </a:r>
            <a:endParaRPr lang="en-US" sz="1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F368AFA-9B8A-5D74-192B-3833FB4CDB22}"/>
              </a:ext>
            </a:extLst>
          </p:cNvPr>
          <p:cNvSpPr txBox="1"/>
          <p:nvPr/>
        </p:nvSpPr>
        <p:spPr>
          <a:xfrm>
            <a:off x="7321452" y="3290499"/>
            <a:ext cx="11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LS2</a:t>
            </a:r>
            <a:r>
              <a:rPr lang="en-US" sz="1200" dirty="0"/>
              <a:t>00-</a:t>
            </a:r>
            <a:r>
              <a:rPr lang="cs-CZ" sz="1200" dirty="0"/>
              <a:t>CM3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053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>
            <a:extLst>
              <a:ext uri="{FF2B5EF4-FFF2-40B4-BE49-F238E27FC236}">
                <a16:creationId xmlns:a16="http://schemas.microsoft.com/office/drawing/2014/main" id="{A06DC68F-2A4E-291C-8E9F-86DCE34D6703}"/>
              </a:ext>
            </a:extLst>
          </p:cNvPr>
          <p:cNvSpPr txBox="1">
            <a:spLocks/>
          </p:cNvSpPr>
          <p:nvPr/>
        </p:nvSpPr>
        <p:spPr>
          <a:xfrm>
            <a:off x="556820" y="1707640"/>
            <a:ext cx="1109078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Litevská firma se sídlem ve Vilniusu,  1998</a:t>
            </a:r>
          </a:p>
          <a:p>
            <a:r>
              <a:rPr lang="cs-CZ" sz="2400" kern="0" dirty="0"/>
              <a:t>Výroba v Litvě </a:t>
            </a:r>
          </a:p>
          <a:p>
            <a:r>
              <a:rPr lang="cs-CZ" sz="2400" dirty="0"/>
              <a:t>ISO 27001 - řízení informační bezpečnosti</a:t>
            </a:r>
          </a:p>
          <a:p>
            <a:r>
              <a:rPr lang="pt-BR" sz="2400" dirty="0"/>
              <a:t>ISO 9001 / ISO 14001 – kvalita a environmentální management</a:t>
            </a:r>
            <a:endParaRPr lang="cs-CZ" sz="2400" dirty="0"/>
          </a:p>
          <a:p>
            <a:r>
              <a:rPr lang="cs-CZ" sz="2400" dirty="0"/>
              <a:t>aktivně deklarují shodu s IEC 62443-4-1, nemají ji formálně</a:t>
            </a:r>
          </a:p>
          <a:p>
            <a:r>
              <a:rPr lang="cs-CZ" sz="2400" dirty="0"/>
              <a:t>silná orientace na open source (Linux</a:t>
            </a:r>
            <a:r>
              <a:rPr lang="en-GB" sz="2400" dirty="0"/>
              <a:t>, </a:t>
            </a:r>
            <a:r>
              <a:rPr lang="en-GB" sz="2400" dirty="0" err="1"/>
              <a:t>OpenWrt</a:t>
            </a:r>
            <a:r>
              <a:rPr lang="en-GB" sz="2400" dirty="0"/>
              <a:t>-&gt; </a:t>
            </a:r>
            <a:r>
              <a:rPr lang="en-GB" sz="2400" dirty="0" err="1"/>
              <a:t>RutOS</a:t>
            </a:r>
            <a:r>
              <a:rPr lang="cs-CZ" sz="2400" dirty="0"/>
              <a:t>) → průhledný kód, snadná auditovatelnost</a:t>
            </a:r>
          </a:p>
          <a:p>
            <a:r>
              <a:rPr lang="cs-CZ" sz="2400" dirty="0"/>
              <a:t>rodinná firma, 100 % vlastnictví v Litvě</a:t>
            </a:r>
          </a:p>
          <a:p>
            <a:r>
              <a:rPr lang="cs-CZ" sz="2400" dirty="0"/>
              <a:t>všechny produkty mají long-term support (LTS) firmware → garance bezpečnostních aktualizací po několik let</a:t>
            </a:r>
          </a:p>
          <a:p>
            <a:pPr marL="0" indent="0">
              <a:buNone/>
            </a:pPr>
            <a:endParaRPr lang="cs-CZ" sz="2400" kern="0" dirty="0"/>
          </a:p>
          <a:p>
            <a:endParaRPr lang="cs-CZ" kern="0" dirty="0"/>
          </a:p>
        </p:txBody>
      </p:sp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3CBA33DE-5EBE-0297-3CA3-D5B0D86B8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4624"/>
            <a:ext cx="6231851" cy="12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9C538-FAC1-B38C-2F71-12BCD52FF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631E4-EF59-0448-015F-5842A940CA0E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en-GB" altLang="cs-CZ" b="1" dirty="0">
                <a:solidFill>
                  <a:srgbClr val="953735"/>
                </a:solidFill>
              </a:rPr>
              <a:t>R</a:t>
            </a:r>
            <a:r>
              <a:rPr lang="cs-CZ" altLang="cs-CZ" b="1" dirty="0" err="1">
                <a:solidFill>
                  <a:srgbClr val="953735"/>
                </a:solidFill>
              </a:rPr>
              <a:t>ozsah</a:t>
            </a:r>
            <a:r>
              <a:rPr lang="cs-CZ" altLang="cs-CZ" b="1" dirty="0">
                <a:solidFill>
                  <a:srgbClr val="953735"/>
                </a:solidFill>
              </a:rPr>
              <a:t> sortimentu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E842D6-795B-F6DB-F79C-27C3AE2A52F6}"/>
              </a:ext>
            </a:extLst>
          </p:cNvPr>
          <p:cNvSpPr txBox="1"/>
          <p:nvPr/>
        </p:nvSpPr>
        <p:spPr>
          <a:xfrm>
            <a:off x="407368" y="1340768"/>
            <a:ext cx="115212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Síťová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Průmyslové LTE/5G routery (RUT, RUTX, RUTM)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Switche (TSW)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Access Pointy, NTP servery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 err="1"/>
              <a:t>IoT</a:t>
            </a:r>
            <a:r>
              <a:rPr lang="cs-CZ" sz="2400" b="1" dirty="0"/>
              <a:t> konektivita (NB-</a:t>
            </a:r>
            <a:r>
              <a:rPr lang="cs-CZ" sz="2400" b="1" dirty="0" err="1"/>
              <a:t>IoT</a:t>
            </a:r>
            <a:r>
              <a:rPr lang="cs-CZ" sz="2400" b="1" dirty="0"/>
              <a:t> / LTE-M)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modemy a </a:t>
            </a:r>
            <a:r>
              <a:rPr lang="en-GB" sz="2400" dirty="0" err="1"/>
              <a:t>br</a:t>
            </a:r>
            <a:r>
              <a:rPr lang="cs-CZ" sz="2400" dirty="0" err="1"/>
              <a:t>ány</a:t>
            </a:r>
            <a:r>
              <a:rPr lang="cs-CZ" sz="2400" dirty="0"/>
              <a:t> (TRM250, TRB255)</a:t>
            </a:r>
            <a:endParaRPr lang="en-GB" sz="2400" dirty="0"/>
          </a:p>
          <a:p>
            <a:endParaRPr lang="cs-CZ" sz="2400" dirty="0"/>
          </a:p>
          <a:p>
            <a:r>
              <a:rPr lang="cs-CZ" sz="2400" b="1" dirty="0"/>
              <a:t>Telematika (GPS </a:t>
            </a:r>
            <a:r>
              <a:rPr lang="cs-CZ" sz="2400" b="1" dirty="0" err="1"/>
              <a:t>trackery</a:t>
            </a:r>
            <a:r>
              <a:rPr lang="cs-CZ" sz="2400" b="1" dirty="0"/>
              <a:t>)</a:t>
            </a:r>
            <a:r>
              <a:rPr lang="en-GB" sz="2400" dirty="0"/>
              <a:t> - </a:t>
            </a:r>
            <a:r>
              <a:rPr lang="cs-CZ" sz="2400" dirty="0"/>
              <a:t>klasické, LTE-M / NB-</a:t>
            </a:r>
            <a:r>
              <a:rPr lang="cs-CZ" sz="2400" dirty="0" err="1"/>
              <a:t>IoT</a:t>
            </a:r>
            <a:r>
              <a:rPr lang="cs-CZ" sz="2400" dirty="0"/>
              <a:t>, OBD-II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  <a:p>
            <a:r>
              <a:rPr lang="cs-CZ" sz="2400" b="1" dirty="0"/>
              <a:t>RMS</a:t>
            </a:r>
            <a:r>
              <a:rPr lang="cs-CZ" sz="2400" dirty="0"/>
              <a:t> – vzdálená správa</a:t>
            </a:r>
          </a:p>
          <a:p>
            <a:endParaRPr lang="cs-CZ" sz="2400" dirty="0"/>
          </a:p>
          <a:p>
            <a:r>
              <a:rPr lang="cs-CZ" sz="2400" b="1" dirty="0"/>
              <a:t>Další oblasti</a:t>
            </a:r>
            <a:r>
              <a:rPr lang="cs-CZ" sz="2400" dirty="0"/>
              <a:t> – telemedicína, nabíjení EV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F22F18C3-0DA5-9E3F-844D-1676824A1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0858"/>
            <a:ext cx="2035096" cy="3995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AB37D0-7D24-65CA-0706-030696F8C8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393" y="2849594"/>
            <a:ext cx="2550071" cy="20674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FBA7D1-6821-31D4-50C6-52B4844817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07" y="1340768"/>
            <a:ext cx="2365252" cy="185968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9887AB-245F-A24B-C36B-064EE1AE6D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5" y="4878162"/>
            <a:ext cx="2496348" cy="14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2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B005D-7A48-7F0B-A9FA-9F2F94D9E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88C31A-AE51-2DA0-725A-9668E63F2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31470"/>
              </p:ext>
            </p:extLst>
          </p:nvPr>
        </p:nvGraphicFramePr>
        <p:xfrm>
          <a:off x="0" y="1340768"/>
          <a:ext cx="12192000" cy="499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7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Technologie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Citlivost (</a:t>
                      </a:r>
                      <a:r>
                        <a:rPr lang="cs-CZ" sz="1200" noProof="0" dirty="0" err="1"/>
                        <a:t>dBm</a:t>
                      </a:r>
                      <a:r>
                        <a:rPr lang="cs-CZ" sz="1200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Síť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Stav 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 err="1"/>
                        <a:t>Teltonika</a:t>
                      </a:r>
                      <a:r>
                        <a:rPr lang="cs-CZ" sz="1200" noProof="0" dirty="0"/>
                        <a:t>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Komentář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NB-</a:t>
                      </a:r>
                      <a:r>
                        <a:rPr lang="cs-CZ" sz="1200" noProof="0" dirty="0" err="1"/>
                        <a:t>IoT</a:t>
                      </a:r>
                      <a:endParaRPr lang="cs-CZ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Cat-NB1/NB2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noProof="0" dirty="0"/>
                        <a:t>–129 až –132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4G </a:t>
                      </a:r>
                      <a:r>
                        <a:rPr lang="cs-CZ" sz="1200" noProof="0" dirty="0" err="1"/>
                        <a:t>IoT</a:t>
                      </a:r>
                      <a:endParaRPr lang="cs-CZ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Vodafone</a:t>
                      </a:r>
                      <a:br>
                        <a:rPr lang="cs-CZ" sz="1200" noProof="0" dirty="0"/>
                      </a:br>
                      <a:r>
                        <a:rPr lang="cs-CZ" sz="1200" noProof="0" dirty="0"/>
                        <a:t>T-Mobile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200" noProof="0" dirty="0"/>
                        <a:t>TRM250</a:t>
                      </a:r>
                      <a:br>
                        <a:rPr lang="en-GB" sz="1200" noProof="0" dirty="0"/>
                      </a:br>
                      <a:r>
                        <a:rPr lang="cs-CZ" sz="1200" noProof="0" dirty="0"/>
                        <a:t>TRB255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TRB256</a:t>
                      </a:r>
                      <a:endParaRPr lang="cs-CZ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Extrémně úzké pásmo, funguje i v místech bez LTE signálu. Nejlepší volba pro senzory ve sklepech, šachtách, vodoměry, utility.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LTE-M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Cat-M1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–107 až –110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4G </a:t>
                      </a:r>
                      <a:r>
                        <a:rPr lang="cs-CZ" sz="1200" noProof="0" dirty="0" err="1"/>
                        <a:t>IoT</a:t>
                      </a:r>
                      <a:endParaRPr lang="cs-CZ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Vodafone, částečně T-Mobile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Kompromis: dobrý dosah, nižší spotřeba, podporuje mobilitu a i hlas (</a:t>
                      </a:r>
                      <a:r>
                        <a:rPr lang="cs-CZ" sz="1200" noProof="0" dirty="0" err="1"/>
                        <a:t>VoLTE</a:t>
                      </a:r>
                      <a:r>
                        <a:rPr lang="cs-CZ" sz="1200" noProof="0" dirty="0"/>
                        <a:t>). Hodí se pro telematiku, </a:t>
                      </a:r>
                      <a:r>
                        <a:rPr lang="cs-CZ" sz="1200" noProof="0" dirty="0" err="1"/>
                        <a:t>tracking</a:t>
                      </a:r>
                      <a:r>
                        <a:rPr lang="cs-CZ" sz="1200" noProof="0" dirty="0"/>
                        <a:t>, </a:t>
                      </a:r>
                      <a:r>
                        <a:rPr lang="cs-CZ" sz="1200" noProof="0" dirty="0" err="1"/>
                        <a:t>wearables</a:t>
                      </a:r>
                      <a:r>
                        <a:rPr lang="cs-CZ" sz="1200" noProof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EGPRS (2G)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–104 až –106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Stále běží (</a:t>
                      </a:r>
                      <a:r>
                        <a:rPr lang="cs-CZ" sz="1200" noProof="0" dirty="0" err="1"/>
                        <a:t>fallback</a:t>
                      </a:r>
                      <a:r>
                        <a:rPr lang="cs-CZ" sz="1200" noProof="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Starší technologie, velmi rozšířená, jednoduché pokrytí. Používá se jako záloha, když není LTE-M nebo NB-</a:t>
                      </a:r>
                      <a:r>
                        <a:rPr lang="cs-CZ" sz="1200" noProof="0" dirty="0" err="1"/>
                        <a:t>IoT</a:t>
                      </a:r>
                      <a:r>
                        <a:rPr lang="cs-CZ" sz="1200" noProof="0" dirty="0"/>
                        <a:t>. Nízké rychlosti.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LTE Cat-1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Cat-1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~–106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Dostupné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některé </a:t>
                      </a:r>
                      <a:r>
                        <a:rPr lang="cs-CZ" sz="1200" noProof="0" dirty="0" err="1"/>
                        <a:t>IoT</a:t>
                      </a:r>
                      <a:r>
                        <a:rPr lang="cs-CZ" sz="1200" noProof="0" dirty="0"/>
                        <a:t> modemy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Levné LTE řešení pro </a:t>
                      </a:r>
                      <a:r>
                        <a:rPr lang="cs-CZ" sz="1200" noProof="0" dirty="0" err="1"/>
                        <a:t>IoT</a:t>
                      </a:r>
                      <a:r>
                        <a:rPr lang="cs-CZ" sz="1200" noProof="0" dirty="0"/>
                        <a:t>, vhodné pro M2M komunikaci s nižší rychlostí. Užší pásmo než Cat-4, proto lepší citlivost.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LTE Cat-4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Cat-4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–95 až –100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Běžné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RUT200, RUT241, RUT901, RUT951</a:t>
                      </a:r>
                      <a:endParaRPr lang="en-GB" sz="1200" noProof="0" dirty="0"/>
                    </a:p>
                    <a:p>
                      <a:r>
                        <a:rPr lang="en-GB" sz="1200" noProof="0" dirty="0"/>
                        <a:t>TRB1xx</a:t>
                      </a:r>
                      <a:endParaRPr lang="cs-CZ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Nejběžnější LTE pro průmyslové routery. Vyšší rychlost, ale potřebuje silný signál. Vhodné pro CCTV, průmyslové brány.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LTE Cat-6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Cat-6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–95 až –100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Běžné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RUT260, RUT360, RUT361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Podpora agregace dvou pásem → vyšší rychlost a stabilita. Typické pro firemní routery.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LTE Cat-12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Cat-12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–95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Dostupné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RUTX12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 err="1"/>
                        <a:t>High</a:t>
                      </a:r>
                      <a:r>
                        <a:rPr lang="cs-CZ" sz="1200" noProof="0" dirty="0"/>
                        <a:t>-end LTE, rychlé připojení, využívá více pásem. Vhodné pro náročnější aplikace (video, VPN).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5G NR (FR1)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–95 až –100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Spuštěno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RUTX50, RUTM30, RUTM55</a:t>
                      </a:r>
                      <a:r>
                        <a:rPr lang="en-GB" sz="1200" noProof="0" dirty="0"/>
                        <a:t>, TRB50x</a:t>
                      </a:r>
                      <a:endParaRPr lang="cs-CZ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noProof="0" dirty="0"/>
                        <a:t>Nová generace, vysoká rychlost a nízká latence. Citlivost podobná LTE → vhodné pro rychlá data, ne pro senzory v těžkých podmínkách.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2BE24AC8-AF45-544F-EE8D-1417F74F5C88}"/>
              </a:ext>
            </a:extLst>
          </p:cNvPr>
          <p:cNvSpPr txBox="1">
            <a:spLocks/>
          </p:cNvSpPr>
          <p:nvPr/>
        </p:nvSpPr>
        <p:spPr bwMode="auto">
          <a:xfrm>
            <a:off x="1981200" y="116632"/>
            <a:ext cx="82296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NB-</a:t>
            </a:r>
            <a:r>
              <a:rPr lang="cs-CZ" altLang="cs-CZ" b="1" dirty="0" err="1">
                <a:solidFill>
                  <a:srgbClr val="953735"/>
                </a:solidFill>
              </a:rPr>
              <a:t>IoT</a:t>
            </a:r>
            <a:r>
              <a:rPr lang="cs-CZ" altLang="cs-CZ" b="1" dirty="0">
                <a:solidFill>
                  <a:srgbClr val="953735"/>
                </a:solidFill>
              </a:rPr>
              <a:t>/LTE-M vs. LTE/5G</a:t>
            </a:r>
          </a:p>
        </p:txBody>
      </p:sp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A7BEADBE-A83B-ABE7-EC35-B63E1EFC2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0858"/>
            <a:ext cx="2035096" cy="3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91F028-D799-B280-46C8-FA77C1E05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F414E-10DF-FE83-5201-1F9633080487}"/>
              </a:ext>
            </a:extLst>
          </p:cNvPr>
          <p:cNvSpPr txBox="1">
            <a:spLocks/>
          </p:cNvSpPr>
          <p:nvPr/>
        </p:nvSpPr>
        <p:spPr bwMode="auto">
          <a:xfrm>
            <a:off x="1981200" y="116632"/>
            <a:ext cx="82296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NB-</a:t>
            </a:r>
            <a:r>
              <a:rPr lang="cs-CZ" altLang="cs-CZ" b="1" dirty="0" err="1">
                <a:solidFill>
                  <a:srgbClr val="953735"/>
                </a:solidFill>
              </a:rPr>
              <a:t>IoT</a:t>
            </a:r>
            <a:r>
              <a:rPr lang="cs-CZ" altLang="cs-CZ" b="1" dirty="0">
                <a:solidFill>
                  <a:srgbClr val="953735"/>
                </a:solidFill>
              </a:rPr>
              <a:t> a LTE-M</a:t>
            </a:r>
          </a:p>
          <a:p>
            <a:pPr algn="ctr" eaLnBrk="0" hangingPunct="0">
              <a:buNone/>
            </a:pPr>
            <a:r>
              <a:rPr lang="cs-CZ" b="1" dirty="0">
                <a:solidFill>
                  <a:srgbClr val="953735"/>
                </a:solidFill>
              </a:rPr>
              <a:t>zařízení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F55B39-4C9B-B617-B334-80C1E8F8F4A6}"/>
              </a:ext>
            </a:extLst>
          </p:cNvPr>
          <p:cNvSpPr txBox="1"/>
          <p:nvPr/>
        </p:nvSpPr>
        <p:spPr>
          <a:xfrm>
            <a:off x="335360" y="1556792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TRM250</a:t>
            </a:r>
            <a:r>
              <a:rPr lang="cs-CZ" dirty="0"/>
              <a:t>        USB modem NB-</a:t>
            </a:r>
            <a:r>
              <a:rPr lang="cs-CZ" dirty="0" err="1"/>
              <a:t>IoT</a:t>
            </a:r>
            <a:r>
              <a:rPr lang="cs-CZ" dirty="0"/>
              <a:t>/LTE-M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Windows 7</a:t>
            </a:r>
            <a:r>
              <a:rPr lang="en-GB" dirty="0"/>
              <a:t>-</a:t>
            </a:r>
            <a:r>
              <a:rPr lang="cs-CZ" dirty="0"/>
              <a:t>1</a:t>
            </a:r>
            <a:r>
              <a:rPr lang="en-GB" dirty="0"/>
              <a:t>1</a:t>
            </a:r>
            <a:r>
              <a:rPr lang="cs-CZ" dirty="0"/>
              <a:t>, Windows CE, Linux 2.6</a:t>
            </a:r>
            <a:r>
              <a:rPr lang="en-GB" dirty="0"/>
              <a:t>~</a:t>
            </a:r>
            <a:r>
              <a:rPr lang="cs-CZ" dirty="0"/>
              <a:t>4.</a:t>
            </a:r>
            <a:r>
              <a:rPr lang="en-GB" dirty="0"/>
              <a:t>x</a:t>
            </a:r>
            <a:r>
              <a:rPr lang="cs-CZ" dirty="0"/>
              <a:t>, Android 4</a:t>
            </a:r>
            <a:r>
              <a:rPr lang="en-GB" dirty="0"/>
              <a:t>~9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F129B25-3D6F-6D53-811B-493180C69010}"/>
              </a:ext>
            </a:extLst>
          </p:cNvPr>
          <p:cNvSpPr txBox="1"/>
          <p:nvPr/>
        </p:nvSpPr>
        <p:spPr>
          <a:xfrm>
            <a:off x="317163" y="2843413"/>
            <a:ext cx="51845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TRB255</a:t>
            </a:r>
            <a:r>
              <a:rPr lang="en-GB" b="1" dirty="0"/>
              <a:t> / </a:t>
            </a:r>
            <a:r>
              <a:rPr lang="cs-CZ" b="1" dirty="0"/>
              <a:t>TRB25</a:t>
            </a:r>
            <a:r>
              <a:rPr lang="en-GB" b="1" dirty="0"/>
              <a:t>6	</a:t>
            </a:r>
            <a:r>
              <a:rPr lang="cs-CZ" b="1" dirty="0"/>
              <a:t>  </a:t>
            </a:r>
            <a:r>
              <a:rPr lang="cs-CZ" dirty="0"/>
              <a:t>router/</a:t>
            </a:r>
            <a:r>
              <a:rPr lang="cs-CZ" dirty="0" err="1"/>
              <a:t>gateway</a:t>
            </a:r>
            <a:r>
              <a:rPr lang="cs-CZ" dirty="0"/>
              <a:t> NB-</a:t>
            </a:r>
            <a:r>
              <a:rPr lang="cs-CZ" dirty="0" err="1"/>
              <a:t>IoT</a:t>
            </a:r>
            <a:r>
              <a:rPr lang="cs-CZ" dirty="0"/>
              <a:t>/LTE-M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1x 10/100Base-T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RS232, RS485</a:t>
            </a:r>
            <a:r>
              <a:rPr lang="en-GB" dirty="0"/>
              <a:t>, </a:t>
            </a:r>
            <a:r>
              <a:rPr lang="cs-CZ" dirty="0"/>
              <a:t>I/O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Dual SIM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OPC UA, BACNET, </a:t>
            </a:r>
            <a:r>
              <a:rPr lang="cs-CZ" dirty="0" err="1"/>
              <a:t>Modbus</a:t>
            </a:r>
            <a:r>
              <a:rPr lang="cs-CZ" dirty="0"/>
              <a:t> MQTT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OpenVPN</a:t>
            </a:r>
            <a:r>
              <a:rPr lang="cs-CZ" dirty="0"/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3B2DD1-BA75-96AA-DC62-6D25212DDF57}"/>
              </a:ext>
            </a:extLst>
          </p:cNvPr>
          <p:cNvSpPr txBox="1"/>
          <p:nvPr/>
        </p:nvSpPr>
        <p:spPr>
          <a:xfrm>
            <a:off x="212828" y="5877272"/>
            <a:ext cx="5288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Volba režimu  NB-</a:t>
            </a:r>
            <a:r>
              <a:rPr lang="cs-CZ" sz="1400" dirty="0" err="1"/>
              <a:t>IoT</a:t>
            </a:r>
            <a:r>
              <a:rPr lang="cs-CZ" sz="1400" dirty="0"/>
              <a:t> vs. LTE-M je softwarová – nejde o odlišný HW.</a:t>
            </a:r>
          </a:p>
        </p:txBody>
      </p:sp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A17EC9FB-0C1D-0824-9B47-3CA0FAEB0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0858"/>
            <a:ext cx="2035096" cy="3995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DC2C39-67EF-A852-E539-1D5EC787C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324534"/>
            <a:ext cx="2445736" cy="19888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39EBDA-6D31-D37A-1846-E91EC8E072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742608"/>
            <a:ext cx="2843414" cy="23770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1D37221-355F-2C00-4F57-95951DCA3A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9" y="3448790"/>
            <a:ext cx="2843413" cy="28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3A881-7D25-A084-6BD4-8996477AF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8D02B-59E7-9B1D-DC1D-02BDE7F9303A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Co je Tuya 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91F36E4-5902-0DB8-71D9-A3712759B64F}"/>
              </a:ext>
            </a:extLst>
          </p:cNvPr>
          <p:cNvSpPr txBox="1"/>
          <p:nvPr/>
        </p:nvSpPr>
        <p:spPr>
          <a:xfrm>
            <a:off x="623392" y="1340768"/>
            <a:ext cx="112332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Globální </a:t>
            </a:r>
            <a:r>
              <a:rPr lang="cs-CZ" sz="2400" dirty="0" err="1"/>
              <a:t>IoT</a:t>
            </a:r>
            <a:r>
              <a:rPr lang="cs-CZ" sz="2400" dirty="0"/>
              <a:t> platforma – miliony zařízení po celém světě.</a:t>
            </a:r>
          </a:p>
          <a:p>
            <a:r>
              <a:rPr lang="cs-CZ" sz="2400" dirty="0"/>
              <a:t>OEM řešení – výrobci ji používají ve svých produktech (světla, senzory, zásuvky, topení, dveřní systémy…).</a:t>
            </a:r>
          </a:p>
          <a:p>
            <a:r>
              <a:rPr lang="cs-CZ" sz="2400" dirty="0"/>
              <a:t>Cloud-</a:t>
            </a:r>
            <a:r>
              <a:rPr lang="cs-CZ" sz="2400" dirty="0" err="1"/>
              <a:t>first</a:t>
            </a:r>
            <a:r>
              <a:rPr lang="cs-CZ" sz="2400" dirty="0"/>
              <a:t> architektura – vše funguje přes Tuya cloud + mobilní aplikace.</a:t>
            </a:r>
          </a:p>
          <a:p>
            <a:r>
              <a:rPr lang="cs-CZ" sz="2400" dirty="0"/>
              <a:t>Podporované technologie: Wi-Fi, Zigbee, Bluetooth. Drtivá většina 2,4GHz</a:t>
            </a:r>
          </a:p>
          <a:p>
            <a:endParaRPr lang="cs-CZ" sz="2400" dirty="0"/>
          </a:p>
          <a:p>
            <a:r>
              <a:rPr lang="cs-CZ" sz="2400" dirty="0"/>
              <a:t>Cílový trh: </a:t>
            </a:r>
            <a:r>
              <a:rPr lang="cs-CZ" sz="2400" dirty="0" err="1"/>
              <a:t>konzumer</a:t>
            </a:r>
            <a:r>
              <a:rPr lang="cs-CZ" sz="2400" dirty="0"/>
              <a:t> segment, </a:t>
            </a:r>
            <a:r>
              <a:rPr lang="cs-CZ" altLang="cs-CZ" sz="2400" dirty="0">
                <a:solidFill>
                  <a:srgbClr val="000000"/>
                </a:solidFill>
              </a:rPr>
              <a:t>e-</a:t>
            </a:r>
            <a:r>
              <a:rPr lang="cs-CZ" altLang="cs-CZ" sz="2400" dirty="0" err="1">
                <a:solidFill>
                  <a:srgbClr val="000000"/>
                </a:solidFill>
              </a:rPr>
              <a:t>tail</a:t>
            </a:r>
            <a:r>
              <a:rPr lang="cs-CZ" altLang="cs-CZ" sz="2400" dirty="0">
                <a:solidFill>
                  <a:srgbClr val="000000"/>
                </a:solidFill>
              </a:rPr>
              <a:t> a retail </a:t>
            </a:r>
          </a:p>
          <a:p>
            <a:r>
              <a:rPr lang="cs-CZ" sz="2400" dirty="0"/>
              <a:t>Často identifikace „chytrá domácnost“ == Tuya</a:t>
            </a:r>
          </a:p>
          <a:p>
            <a:r>
              <a:rPr lang="cs-CZ" sz="2400" b="1" dirty="0"/>
              <a:t>Příklad:</a:t>
            </a:r>
            <a:r>
              <a:rPr lang="cs-CZ" sz="2400" dirty="0"/>
              <a:t> </a:t>
            </a:r>
            <a:r>
              <a:rPr lang="cs-CZ" sz="2400" i="1" dirty="0"/>
              <a:t>LIDL </a:t>
            </a:r>
            <a:r>
              <a:rPr lang="cs-CZ" sz="2400" i="1" dirty="0" err="1"/>
              <a:t>SmartHome</a:t>
            </a:r>
            <a:r>
              <a:rPr lang="cs-CZ" sz="2400" dirty="0"/>
              <a:t> běží na Tuya platformě</a:t>
            </a:r>
          </a:p>
          <a:p>
            <a:endParaRPr lang="cs-CZ" sz="2400" dirty="0"/>
          </a:p>
          <a:p>
            <a:r>
              <a:rPr lang="cs-CZ" sz="2400" b="1" dirty="0"/>
              <a:t>Naše značky s řešením Tuya:</a:t>
            </a:r>
            <a:r>
              <a:rPr lang="cs-CZ" sz="2400" dirty="0"/>
              <a:t> XtendHome a </a:t>
            </a:r>
            <a:r>
              <a:rPr lang="cs-CZ" sz="2400" dirty="0" err="1"/>
              <a:t>XtendLan</a:t>
            </a:r>
            <a:endParaRPr lang="cs-CZ" sz="2400" dirty="0"/>
          </a:p>
          <a:p>
            <a:r>
              <a:rPr lang="cs-CZ" sz="2400" b="1" dirty="0"/>
              <a:t>Náš přínos:</a:t>
            </a:r>
            <a:r>
              <a:rPr lang="cs-CZ" sz="2400" dirty="0"/>
              <a:t> vlastní úpravy zařízení pro ČR + technická podpora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858437-C30A-32CC-ABFF-FFE18CFB5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88" y="164362"/>
            <a:ext cx="1271464" cy="63634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B539687-A346-9950-1B5F-F8742E6FB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2155790"/>
            <a:ext cx="1345302" cy="13453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C963287-EA1E-BBAA-0A93-FCCCE7C11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61" y="4237851"/>
            <a:ext cx="1341189" cy="133220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BE36193-8C75-1DED-A9CC-497508D72CC4}"/>
              </a:ext>
            </a:extLst>
          </p:cNvPr>
          <p:cNvSpPr txBox="1"/>
          <p:nvPr/>
        </p:nvSpPr>
        <p:spPr>
          <a:xfrm>
            <a:off x="10237964" y="5570053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Smart Life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9625FB7-A733-EFDD-7221-C4DF2FC70176}"/>
              </a:ext>
            </a:extLst>
          </p:cNvPr>
          <p:cNvSpPr txBox="1"/>
          <p:nvPr/>
        </p:nvSpPr>
        <p:spPr>
          <a:xfrm>
            <a:off x="10128448" y="3513125"/>
            <a:ext cx="122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Tuya Smart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0722AE8-FA00-60BC-A692-CDA5E0453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" y="-1"/>
            <a:ext cx="3491299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2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BE115-C2AD-E02A-A3BF-BDF0515C5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B1F31-53B9-8168-D8E0-253B449FA5FA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Tuya – proč? </a:t>
            </a:r>
            <a:br>
              <a:rPr lang="cs-CZ" altLang="cs-CZ" b="1" dirty="0">
                <a:solidFill>
                  <a:srgbClr val="953735"/>
                </a:solidFill>
              </a:rPr>
            </a:br>
            <a:r>
              <a:rPr lang="cs-CZ" altLang="cs-CZ" b="1" dirty="0">
                <a:solidFill>
                  <a:srgbClr val="953735"/>
                </a:solidFill>
              </a:rPr>
              <a:t>silné a slabé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74407-DED8-E197-17C1-4A9147D1EFA1}"/>
              </a:ext>
            </a:extLst>
          </p:cNvPr>
          <p:cNvSpPr txBox="1">
            <a:spLocks/>
          </p:cNvSpPr>
          <p:nvPr/>
        </p:nvSpPr>
        <p:spPr bwMode="auto">
          <a:xfrm>
            <a:off x="119336" y="1340768"/>
            <a:ext cx="11665296" cy="4824535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just" fontAlgn="base">
              <a:spcAft>
                <a:spcPct val="0"/>
              </a:spcAft>
              <a:buNone/>
              <a:defRPr/>
            </a:pPr>
            <a:endParaRPr lang="cs-CZ" altLang="cs-CZ" sz="1600" dirty="0">
              <a:solidFill>
                <a:srgbClr val="000000"/>
              </a:solidFill>
            </a:endParaRPr>
          </a:p>
          <a:p>
            <a:pPr marL="301625" indent="-301625" algn="just">
              <a:defRPr/>
            </a:pPr>
            <a:endParaRPr lang="cs-CZ" altLang="cs-CZ" sz="1400" dirty="0">
              <a:solidFill>
                <a:srgbClr val="000000"/>
              </a:solidFill>
            </a:endParaRPr>
          </a:p>
          <a:p>
            <a:pPr marL="301625" indent="-301625" algn="just" fontAlgn="base">
              <a:spcAft>
                <a:spcPct val="0"/>
              </a:spcAft>
              <a:defRPr/>
            </a:pPr>
            <a:endParaRPr lang="cs-CZ" sz="1600" dirty="0"/>
          </a:p>
          <a:p>
            <a:pPr marL="1028700" lvl="1" indent="-301625" algn="just" fontAlgn="base">
              <a:spcAft>
                <a:spcPct val="0"/>
              </a:spcAft>
              <a:defRPr/>
            </a:pPr>
            <a:endParaRPr lang="cs-CZ" sz="1200" dirty="0"/>
          </a:p>
          <a:p>
            <a:pPr marL="301625" indent="-285750" algn="just" fontAlgn="base">
              <a:spcAft>
                <a:spcPct val="0"/>
              </a:spcAft>
              <a:defRPr/>
            </a:pPr>
            <a:endParaRPr lang="cs-CZ" altLang="cs-CZ" sz="1600" dirty="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717DBC3-0D6A-5503-7112-35CF178AF33F}"/>
              </a:ext>
            </a:extLst>
          </p:cNvPr>
          <p:cNvSpPr txBox="1"/>
          <p:nvPr/>
        </p:nvSpPr>
        <p:spPr>
          <a:xfrm>
            <a:off x="623392" y="1340768"/>
            <a:ext cx="112332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Proč se o tom bavíme?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vhodné pro segmenty, které by jinak utekly kvůli ceně: rodinné domy, školy, hotely, kanceláře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ASM: umíme vhodně použít, nasbírali jsme know-how,  integrujeme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váš zisk je v práci, ne v HW: návrh scény, instalace, logika, propojení, poskytnutí řešení které je jinak pro zákazníka drahé a obtížně proveditelné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hodí se do balíčku, kde hlavní roli hraje  síť</a:t>
            </a:r>
            <a:r>
              <a:rPr lang="en-GB" dirty="0"/>
              <a:t>, </a:t>
            </a:r>
            <a:r>
              <a:rPr lang="cs-CZ" dirty="0"/>
              <a:t>IPTV, </a:t>
            </a:r>
            <a:r>
              <a:rPr lang="cs-CZ" dirty="0" err="1"/>
              <a:t>signage</a:t>
            </a:r>
            <a:r>
              <a:rPr lang="cs-CZ" dirty="0"/>
              <a:t>, kamery</a:t>
            </a:r>
            <a:r>
              <a:rPr lang="en-GB" dirty="0"/>
              <a:t>, FV </a:t>
            </a:r>
            <a:r>
              <a:rPr lang="en-GB" dirty="0" err="1"/>
              <a:t>panely</a:t>
            </a:r>
            <a:r>
              <a:rPr lang="en-GB" dirty="0"/>
              <a:t>, </a:t>
            </a:r>
            <a:r>
              <a:rPr lang="cs-CZ" dirty="0"/>
              <a:t>systémy </a:t>
            </a:r>
            <a:r>
              <a:rPr lang="en-GB" dirty="0"/>
              <a:t>z</a:t>
            </a:r>
            <a:r>
              <a:rPr lang="cs-CZ" dirty="0"/>
              <a:t>á</a:t>
            </a:r>
            <a:r>
              <a:rPr lang="en-GB" dirty="0" err="1"/>
              <a:t>mk</a:t>
            </a:r>
            <a:r>
              <a:rPr lang="cs-CZ" dirty="0"/>
              <a:t>ů </a:t>
            </a:r>
            <a:r>
              <a:rPr lang="en-GB" dirty="0"/>
              <a:t>…</a:t>
            </a:r>
          </a:p>
          <a:p>
            <a:endParaRPr lang="cs-CZ" dirty="0"/>
          </a:p>
          <a:p>
            <a:r>
              <a:rPr lang="cs-CZ" b="1" dirty="0"/>
              <a:t>Pro a proti: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Gigantický záběr typů zařízení – od dveřních čidel až po ptačí krmítko, od teploměrů po tepelná čerpadla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Nízká cena HW, extrémně rychlá aplikace, provázání automatizace mnoha různých snímačů a akčních prvků.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Cloud-</a:t>
            </a:r>
            <a:r>
              <a:rPr lang="cs-CZ" dirty="0" err="1"/>
              <a:t>only</a:t>
            </a:r>
            <a:r>
              <a:rPr lang="cs-CZ" dirty="0"/>
              <a:t> architektura → závislost na internetu.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Omezená integrace do správy budov (BMS) a SCADA, vendor </a:t>
            </a:r>
            <a:r>
              <a:rPr lang="cs-CZ" dirty="0" err="1"/>
              <a:t>lock</a:t>
            </a:r>
            <a:r>
              <a:rPr lang="cs-CZ" dirty="0"/>
              <a:t>-in.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Odpovědnost je přenesená na Tuya (OEM v Číně) → nelze garantovat shodu s NIS2.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Transparentnost logů a bezpečnostních procesů omezená.</a:t>
            </a:r>
          </a:p>
          <a:p>
            <a:endParaRPr lang="cs-CZ" dirty="0"/>
          </a:p>
          <a:p>
            <a:pPr algn="ctr"/>
            <a:r>
              <a:rPr lang="cs-CZ" b="1" dirty="0"/>
              <a:t>Nejde o průmyslové řešení, ne pro kritické aplikace – na to máte Planet a </a:t>
            </a:r>
            <a:r>
              <a:rPr lang="cs-CZ" b="1" dirty="0" err="1"/>
              <a:t>Teltoniku</a:t>
            </a:r>
            <a:r>
              <a:rPr lang="cs-CZ" b="1" dirty="0"/>
              <a:t>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AAC69E-0186-B7FE-09AF-8B932CB1F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88" y="164362"/>
            <a:ext cx="1271464" cy="6363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5D4EF2-60D6-58B4-E41F-61AFEECE94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" y="-1"/>
            <a:ext cx="3491299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6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CAEC5D-9CA2-F425-8A0F-D2FC3F38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70F99-F8CD-F19D-B868-3BA82B8368AF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i="1" dirty="0">
                <a:solidFill>
                  <a:srgbClr val="953735"/>
                </a:solidFill>
              </a:rPr>
              <a:t>www.xtendhome.cz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B86AAE0-047B-CA1C-831D-B5E4E7B773EB}"/>
              </a:ext>
            </a:extLst>
          </p:cNvPr>
          <p:cNvSpPr txBox="1"/>
          <p:nvPr/>
        </p:nvSpPr>
        <p:spPr>
          <a:xfrm>
            <a:off x="479376" y="1403647"/>
            <a:ext cx="24203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Elektrická zásuvka -  adaptovali jsme pro spínání na kolík vlevo, doplnili o měření příkonu.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7D5CE-5276-3A4F-7C6F-12186AE37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88" y="164362"/>
            <a:ext cx="1271464" cy="6363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57B3171-1934-5886-A454-73706BB52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" y="-1"/>
            <a:ext cx="3491299" cy="13620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28EA51C-3768-BB2B-72BA-1D6D86A23A17}"/>
              </a:ext>
            </a:extLst>
          </p:cNvPr>
          <p:cNvSpPr txBox="1"/>
          <p:nvPr/>
        </p:nvSpPr>
        <p:spPr>
          <a:xfrm>
            <a:off x="6096000" y="1332805"/>
            <a:ext cx="2694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Meteostanice – umí předávat data do </a:t>
            </a:r>
            <a:r>
              <a:rPr lang="cs-CZ" dirty="0" err="1"/>
              <a:t>Scenes</a:t>
            </a:r>
            <a:r>
              <a:rPr lang="cs-CZ" dirty="0"/>
              <a:t>, klíčový automatizační prvek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759ED3-A9AE-438D-0B62-96FE87851993}"/>
              </a:ext>
            </a:extLst>
          </p:cNvPr>
          <p:cNvSpPr txBox="1"/>
          <p:nvPr/>
        </p:nvSpPr>
        <p:spPr>
          <a:xfrm>
            <a:off x="435260" y="3811008"/>
            <a:ext cx="24203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IR topné panely – autonomní termostat s centrálním bezdrátovým teploměrem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2B239C-8F60-705D-19CF-4B6570BC681C}"/>
              </a:ext>
            </a:extLst>
          </p:cNvPr>
          <p:cNvSpPr txBox="1"/>
          <p:nvPr/>
        </p:nvSpPr>
        <p:spPr>
          <a:xfrm>
            <a:off x="6096000" y="3732420"/>
            <a:ext cx="29523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Venkovní solární otočná bateriová 4G kamera = P/T kamera, 4G modem, fotopast, panel a baterie v jednom, RF detektor přítomnosti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C92149A-EEA7-67A6-705A-A709A07AC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76" y="1360716"/>
            <a:ext cx="1772816" cy="177281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3423CF7-100E-A440-E9CF-B01D89C34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02" y="1311543"/>
            <a:ext cx="1852515" cy="185251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13A92E8-090E-06A0-375C-8BCF5E91D3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0" y="3732420"/>
            <a:ext cx="2491902" cy="163450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1FA0347-03C6-1840-8415-CD84BD306D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52" y="3732420"/>
            <a:ext cx="260308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1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C6B25-0EBA-394C-210D-06947F85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17E05-35C6-4F0A-186D-6ED0E37ABE7D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b="1" noProof="0" dirty="0">
                <a:solidFill>
                  <a:srgbClr val="953735"/>
                </a:solidFill>
              </a:rPr>
              <a:t>Pozvánka k workshop stanovišti</a:t>
            </a:r>
            <a:br>
              <a:rPr lang="cs-CZ" b="1" noProof="0" dirty="0">
                <a:solidFill>
                  <a:srgbClr val="953735"/>
                </a:solidFill>
              </a:rPr>
            </a:br>
            <a:r>
              <a:rPr lang="cs-CZ" sz="2400" b="1" noProof="0" dirty="0">
                <a:solidFill>
                  <a:srgbClr val="953735"/>
                </a:solidFill>
              </a:rPr>
              <a:t>NIS2, AI, GDPR - jak to vidíte?</a:t>
            </a:r>
            <a:endParaRPr lang="cs-CZ" b="1" noProof="0" dirty="0">
              <a:solidFill>
                <a:srgbClr val="953735"/>
              </a:solidFill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F5AD4F0A-D4BA-7E8D-299E-6B99596FC722}"/>
              </a:ext>
            </a:extLst>
          </p:cNvPr>
          <p:cNvSpPr txBox="1"/>
          <p:nvPr/>
        </p:nvSpPr>
        <p:spPr>
          <a:xfrm>
            <a:off x="407368" y="1360508"/>
            <a:ext cx="50405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NIS2 = povinnost, ne volba</a:t>
            </a:r>
          </a:p>
          <a:p>
            <a:r>
              <a:rPr lang="cs-CZ" sz="2000" dirty="0"/>
              <a:t>„NIS2-ready“ ?!</a:t>
            </a:r>
          </a:p>
          <a:p>
            <a:r>
              <a:rPr lang="cs-CZ" sz="2000" dirty="0"/>
              <a:t>NUKIB vs. Čína</a:t>
            </a:r>
          </a:p>
          <a:p>
            <a:r>
              <a:rPr lang="fi-FI" sz="2000" dirty="0"/>
              <a:t>Když přijde kontrola: ukážeme logy, ne výmluvy.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Proč letiště zakázalo rozpoznávání obličejů?</a:t>
            </a:r>
          </a:p>
          <a:p>
            <a:r>
              <a:rPr lang="cs-CZ" sz="2000" dirty="0"/>
              <a:t>Můžete ještě legálně rozpoznávat SPZ?</a:t>
            </a:r>
          </a:p>
          <a:p>
            <a:r>
              <a:rPr lang="cs-CZ" sz="2000" dirty="0"/>
              <a:t>AI umí počítat lidi, ale smí to podle zákona?</a:t>
            </a:r>
          </a:p>
          <a:p>
            <a:endParaRPr lang="cs-CZ" sz="2000" dirty="0"/>
          </a:p>
          <a:p>
            <a:r>
              <a:rPr lang="cs-CZ" sz="2000" dirty="0"/>
              <a:t>Víte že už nemůžete ulici ani snímat?</a:t>
            </a:r>
          </a:p>
          <a:p>
            <a:r>
              <a:rPr lang="cs-CZ" sz="2000" dirty="0"/>
              <a:t>Znáte pravidlo </a:t>
            </a:r>
            <a:r>
              <a:rPr lang="en-GB" sz="2000" dirty="0"/>
              <a:t>“</a:t>
            </a:r>
            <a:r>
              <a:rPr lang="cs-CZ" sz="2000" dirty="0"/>
              <a:t>25</a:t>
            </a:r>
            <a:r>
              <a:rPr lang="en-GB" sz="2000" dirty="0"/>
              <a:t>%” ?</a:t>
            </a:r>
            <a:endParaRPr lang="cs-CZ" sz="20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482AAFDB-53E7-1BC4-E43C-DCAC90ADD20E}"/>
              </a:ext>
            </a:extLst>
          </p:cNvPr>
          <p:cNvSpPr txBox="1"/>
          <p:nvPr/>
        </p:nvSpPr>
        <p:spPr>
          <a:xfrm>
            <a:off x="6106344" y="1354166"/>
            <a:ext cx="56989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Za co jste ochotni platit u AI?</a:t>
            </a:r>
          </a:p>
          <a:p>
            <a:r>
              <a:rPr lang="pl-PL" dirty="0"/>
              <a:t>Chcete AI v kameře nebo v síti?</a:t>
            </a:r>
          </a:p>
          <a:p>
            <a:endParaRPr lang="pl-PL" dirty="0"/>
          </a:p>
          <a:p>
            <a:r>
              <a:rPr lang="cs-CZ" dirty="0"/>
              <a:t>Musí to být vždy kamera, nebo by vám stačila IR závora?</a:t>
            </a:r>
          </a:p>
          <a:p>
            <a:r>
              <a:rPr lang="cs-CZ" dirty="0"/>
              <a:t>Parkoviště: SPZ vs. ultrazvuk nad stáním – co je jednodušší?</a:t>
            </a:r>
          </a:p>
          <a:p>
            <a:endParaRPr lang="cs-CZ" dirty="0"/>
          </a:p>
          <a:p>
            <a:r>
              <a:rPr lang="cs-CZ" dirty="0"/>
              <a:t>Mělo by AI samo hlídat NIS2 povinnosti?</a:t>
            </a:r>
            <a:endParaRPr lang="en-GB" dirty="0"/>
          </a:p>
          <a:p>
            <a:r>
              <a:rPr lang="cs-CZ" dirty="0"/>
              <a:t>Má NIS2 audit řešit člověk, nebo automat?</a:t>
            </a:r>
          </a:p>
          <a:p>
            <a:r>
              <a:rPr lang="cs-CZ" dirty="0"/>
              <a:t>Chtěli byste nástroj, který vám vygeneruje povinnou dokumentaci?</a:t>
            </a:r>
            <a:endParaRPr lang="en-GB" dirty="0"/>
          </a:p>
          <a:p>
            <a:r>
              <a:rPr lang="cs-CZ" dirty="0"/>
              <a:t>Byli byste ochotni platit za službu, která hlídá aktualizace a logy?</a:t>
            </a:r>
            <a:endParaRPr lang="en-GB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7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EF371-30C9-A6F8-28FF-B731E8E29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94762-4A94-0FD8-5B2E-DAEB44859732}"/>
              </a:ext>
            </a:extLst>
          </p:cNvPr>
          <p:cNvSpPr txBox="1">
            <a:spLocks/>
          </p:cNvSpPr>
          <p:nvPr/>
        </p:nvSpPr>
        <p:spPr bwMode="auto">
          <a:xfrm>
            <a:off x="1991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Planet Technology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BFCEB0-645C-3598-0FAB-D630D75D879B}"/>
              </a:ext>
            </a:extLst>
          </p:cNvPr>
          <p:cNvSpPr txBox="1"/>
          <p:nvPr/>
        </p:nvSpPr>
        <p:spPr>
          <a:xfrm>
            <a:off x="551384" y="1628800"/>
            <a:ext cx="806489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IEC 62443-4-1</a:t>
            </a:r>
            <a:r>
              <a:rPr lang="cs-CZ" sz="2400" dirty="0"/>
              <a:t> – proces bezpečného vývoje a testování zařízení</a:t>
            </a:r>
            <a:endParaRPr lang="en-GB" sz="2400" dirty="0"/>
          </a:p>
          <a:p>
            <a:r>
              <a:rPr lang="cs-CZ" sz="2400" b="1" dirty="0"/>
              <a:t>ISO 27001</a:t>
            </a:r>
            <a:r>
              <a:rPr lang="cs-CZ" sz="2400" dirty="0"/>
              <a:t> – systém řízení bezpečnosti informací</a:t>
            </a:r>
            <a:br>
              <a:rPr lang="en-GB" sz="2400" b="1" dirty="0"/>
            </a:br>
            <a:r>
              <a:rPr lang="pt-BR" sz="2400" b="1" dirty="0"/>
              <a:t>ISO 9001 / ISO 14001</a:t>
            </a:r>
            <a:r>
              <a:rPr lang="pt-BR" sz="2400" dirty="0"/>
              <a:t> – kvalita a environmentální management</a:t>
            </a:r>
            <a:endParaRPr lang="cs-CZ" sz="2400" dirty="0"/>
          </a:p>
          <a:p>
            <a:endParaRPr lang="cs-CZ" sz="2400" dirty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sídlo </a:t>
            </a:r>
            <a:r>
              <a:rPr lang="cs-CZ" sz="2000" dirty="0" err="1"/>
              <a:t>Taipei</a:t>
            </a:r>
            <a:r>
              <a:rPr lang="cs-CZ" sz="2000" dirty="0"/>
              <a:t>, Taiwan, založeno 1993</a:t>
            </a:r>
            <a:r>
              <a:rPr lang="en-GB" sz="2000" dirty="0"/>
              <a:t>, n</a:t>
            </a:r>
            <a:r>
              <a:rPr lang="cs-CZ" sz="2000" dirty="0" err="1"/>
              <a:t>aše</a:t>
            </a:r>
            <a:r>
              <a:rPr lang="cs-CZ" sz="2000" dirty="0"/>
              <a:t> spolupráce od 1997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výroba Taiwan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léty prověřený partner</a:t>
            </a:r>
            <a:r>
              <a:rPr lang="en-GB" sz="2000" dirty="0"/>
              <a:t>, </a:t>
            </a:r>
            <a:r>
              <a:rPr lang="cs-CZ" sz="2000" dirty="0"/>
              <a:t>jádrem činnosti vždy vše kolem sítí, rozsáhlý sortiment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výrobková certifikace, certifikáty pro průmysl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průhledná vlastnická struktura, od 2003 na TW burze. 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výrobce a výrobky splňující NDAA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CCA525-D86F-6007-0D6F-FF4FA92CD82D}"/>
              </a:ext>
            </a:extLst>
          </p:cNvPr>
          <p:cNvSpPr txBox="1"/>
          <p:nvPr/>
        </p:nvSpPr>
        <p:spPr>
          <a:xfrm>
            <a:off x="2495600" y="6244490"/>
            <a:ext cx="8928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IEC-62443-4-1  není samozřejmost – např. </a:t>
            </a:r>
            <a:r>
              <a:rPr lang="cs-CZ" dirty="0" err="1"/>
              <a:t>Mikrotik</a:t>
            </a:r>
            <a:r>
              <a:rPr lang="cs-CZ" dirty="0"/>
              <a:t>, </a:t>
            </a:r>
            <a:r>
              <a:rPr lang="cs-CZ" dirty="0" err="1"/>
              <a:t>Ubiquiti</a:t>
            </a:r>
            <a:r>
              <a:rPr lang="cs-CZ" dirty="0"/>
              <a:t>, </a:t>
            </a:r>
            <a:r>
              <a:rPr lang="cs-CZ" dirty="0" err="1"/>
              <a:t>Zyxel</a:t>
            </a:r>
            <a:r>
              <a:rPr lang="cs-CZ" dirty="0"/>
              <a:t> ji nemají.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890668E-AD9C-48D9-DF62-1ED69DFB6EE5}"/>
              </a:ext>
            </a:extLst>
          </p:cNvPr>
          <p:cNvSpPr txBox="1"/>
          <p:nvPr/>
        </p:nvSpPr>
        <p:spPr>
          <a:xfrm>
            <a:off x="9042149" y="2631231"/>
            <a:ext cx="282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www.planet.</a:t>
            </a:r>
            <a:r>
              <a:rPr lang="cs-CZ" sz="2400" dirty="0" err="1"/>
              <a:t>com.tw</a:t>
            </a:r>
            <a:endParaRPr lang="en-US" sz="2400" dirty="0"/>
          </a:p>
        </p:txBody>
      </p:sp>
      <p:pic>
        <p:nvPicPr>
          <p:cNvPr id="8" name="Picture 2" descr="C:\RISA\ASM\SKOLENI\Skoleni\2023-09\Planet\Planet_logo.png">
            <a:extLst>
              <a:ext uri="{FF2B5EF4-FFF2-40B4-BE49-F238E27FC236}">
                <a16:creationId xmlns:a16="http://schemas.microsoft.com/office/drawing/2014/main" id="{7A9CC172-97A2-61AB-C326-7C76C2A88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8877" y="1736812"/>
            <a:ext cx="3053916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04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D2AD3-0F35-6DE5-6F5B-3DD64616B6EC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XGS-PON</a:t>
            </a:r>
            <a:br>
              <a:rPr lang="cs-CZ" altLang="cs-CZ" b="1" dirty="0">
                <a:solidFill>
                  <a:srgbClr val="953735"/>
                </a:solidFill>
              </a:rPr>
            </a:br>
            <a:r>
              <a:rPr lang="cs-CZ" altLang="cs-CZ" b="1" dirty="0">
                <a:solidFill>
                  <a:srgbClr val="953735"/>
                </a:solidFill>
              </a:rPr>
              <a:t>symetrický 10Gbit/s PON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83C00671-64CA-E8E3-3FB2-95EA34DB5B4B}"/>
              </a:ext>
            </a:extLst>
          </p:cNvPr>
          <p:cNvSpPr txBox="1"/>
          <p:nvPr/>
        </p:nvSpPr>
        <p:spPr>
          <a:xfrm>
            <a:off x="377182" y="5195637"/>
            <a:ext cx="11479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noProof="0" dirty="0"/>
              <a:t>PON: jedno optické vlákno (nikoliv jeden kabel s mnoha vlákny), „libovolné“ rozbočování a větvení, na trase pouze pasivní optické rozbočovače</a:t>
            </a: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EAA7E7FF-2EAF-4B19-3E02-0CBF2FDDDB03}"/>
              </a:ext>
            </a:extLst>
          </p:cNvPr>
          <p:cNvGrpSpPr/>
          <p:nvPr/>
        </p:nvGrpSpPr>
        <p:grpSpPr>
          <a:xfrm>
            <a:off x="1127448" y="1556792"/>
            <a:ext cx="9659067" cy="3352124"/>
            <a:chOff x="170583" y="1878144"/>
            <a:chExt cx="9659067" cy="3352124"/>
          </a:xfrm>
        </p:grpSpPr>
        <p:cxnSp>
          <p:nvCxnSpPr>
            <p:cNvPr id="6" name="Connector 2">
              <a:extLst>
                <a:ext uri="{FF2B5EF4-FFF2-40B4-BE49-F238E27FC236}">
                  <a16:creationId xmlns:a16="http://schemas.microsoft.com/office/drawing/2014/main" id="{CB5A2858-D3DC-FADF-19D8-E5D0FFF6B636}"/>
                </a:ext>
              </a:extLst>
            </p:cNvPr>
            <p:cNvCxnSpPr>
              <a:cxnSpLocks/>
            </p:cNvCxnSpPr>
            <p:nvPr/>
          </p:nvCxnSpPr>
          <p:spPr>
            <a:xfrm>
              <a:off x="1095407" y="3284984"/>
              <a:ext cx="5576657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or 3">
              <a:extLst>
                <a:ext uri="{FF2B5EF4-FFF2-40B4-BE49-F238E27FC236}">
                  <a16:creationId xmlns:a16="http://schemas.microsoft.com/office/drawing/2014/main" id="{6AA001B2-AB7C-AC11-F4FF-B0569F9FCEF2}"/>
                </a:ext>
              </a:extLst>
            </p:cNvPr>
            <p:cNvCxnSpPr/>
            <p:nvPr/>
          </p:nvCxnSpPr>
          <p:spPr>
            <a:xfrm>
              <a:off x="2524193" y="3276081"/>
              <a:ext cx="457200" cy="9144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 5">
              <a:extLst>
                <a:ext uri="{FF2B5EF4-FFF2-40B4-BE49-F238E27FC236}">
                  <a16:creationId xmlns:a16="http://schemas.microsoft.com/office/drawing/2014/main" id="{A826A2AB-7A21-034E-83F3-6E88CE3BE859}"/>
                </a:ext>
              </a:extLst>
            </p:cNvPr>
            <p:cNvCxnSpPr/>
            <p:nvPr/>
          </p:nvCxnSpPr>
          <p:spPr>
            <a:xfrm>
              <a:off x="3838607" y="3284984"/>
              <a:ext cx="457200" cy="9144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 7">
              <a:extLst>
                <a:ext uri="{FF2B5EF4-FFF2-40B4-BE49-F238E27FC236}">
                  <a16:creationId xmlns:a16="http://schemas.microsoft.com/office/drawing/2014/main" id="{9920E676-503F-C897-9790-CA940364BB09}"/>
                </a:ext>
              </a:extLst>
            </p:cNvPr>
            <p:cNvCxnSpPr>
              <a:cxnSpLocks/>
            </p:cNvCxnSpPr>
            <p:nvPr/>
          </p:nvCxnSpPr>
          <p:spPr>
            <a:xfrm>
              <a:off x="5238800" y="3293888"/>
              <a:ext cx="485793" cy="93509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63F90F72-B983-ADF4-29C6-14568773D8F8}"/>
                </a:ext>
              </a:extLst>
            </p:cNvPr>
            <p:cNvSpPr txBox="1"/>
            <p:nvPr/>
          </p:nvSpPr>
          <p:spPr>
            <a:xfrm>
              <a:off x="859396" y="2588577"/>
              <a:ext cx="914400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dirty="0"/>
                <a:t>OLT</a:t>
              </a: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017E345C-78DD-CB14-4E6E-9E478B1388BB}"/>
                </a:ext>
              </a:extLst>
            </p:cNvPr>
            <p:cNvSpPr/>
            <p:nvPr/>
          </p:nvSpPr>
          <p:spPr>
            <a:xfrm>
              <a:off x="2423592" y="3140968"/>
              <a:ext cx="288032" cy="2880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D63C65A-A285-05F9-04FD-DC9433BF36FB}"/>
                </a:ext>
              </a:extLst>
            </p:cNvPr>
            <p:cNvSpPr/>
            <p:nvPr/>
          </p:nvSpPr>
          <p:spPr>
            <a:xfrm>
              <a:off x="3723184" y="3132065"/>
              <a:ext cx="288032" cy="2880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75D3D200-32FB-8030-BB69-613EDFA7570C}"/>
                </a:ext>
              </a:extLst>
            </p:cNvPr>
            <p:cNvSpPr/>
            <p:nvPr/>
          </p:nvSpPr>
          <p:spPr>
            <a:xfrm>
              <a:off x="5151970" y="3132065"/>
              <a:ext cx="288032" cy="2880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" name="Connector 7">
              <a:extLst>
                <a:ext uri="{FF2B5EF4-FFF2-40B4-BE49-F238E27FC236}">
                  <a16:creationId xmlns:a16="http://schemas.microsoft.com/office/drawing/2014/main" id="{CF0CBACB-E59A-5B9B-DA4E-F1E7CCA8A80C}"/>
                </a:ext>
              </a:extLst>
            </p:cNvPr>
            <p:cNvCxnSpPr>
              <a:cxnSpLocks/>
            </p:cNvCxnSpPr>
            <p:nvPr/>
          </p:nvCxnSpPr>
          <p:spPr>
            <a:xfrm>
              <a:off x="6657767" y="3276081"/>
              <a:ext cx="1089373" cy="92330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 7">
              <a:extLst>
                <a:ext uri="{FF2B5EF4-FFF2-40B4-BE49-F238E27FC236}">
                  <a16:creationId xmlns:a16="http://schemas.microsoft.com/office/drawing/2014/main" id="{BC6FF3EF-D14A-15C1-A69D-52D417712B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2064" y="2526375"/>
              <a:ext cx="1036388" cy="77312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 7">
              <a:extLst>
                <a:ext uri="{FF2B5EF4-FFF2-40B4-BE49-F238E27FC236}">
                  <a16:creationId xmlns:a16="http://schemas.microsoft.com/office/drawing/2014/main" id="{FDB115A5-24F5-DD89-048E-D024CEC7D8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0752" y="2817177"/>
              <a:ext cx="1000361" cy="46780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 7">
              <a:extLst>
                <a:ext uri="{FF2B5EF4-FFF2-40B4-BE49-F238E27FC236}">
                  <a16:creationId xmlns:a16="http://schemas.microsoft.com/office/drawing/2014/main" id="{39514736-E1DE-ADE3-8F53-04A451BA3166}"/>
                </a:ext>
              </a:extLst>
            </p:cNvPr>
            <p:cNvCxnSpPr>
              <a:cxnSpLocks/>
            </p:cNvCxnSpPr>
            <p:nvPr/>
          </p:nvCxnSpPr>
          <p:spPr>
            <a:xfrm>
              <a:off x="6729264" y="3322307"/>
              <a:ext cx="979188" cy="35426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 7">
              <a:extLst>
                <a:ext uri="{FF2B5EF4-FFF2-40B4-BE49-F238E27FC236}">
                  <a16:creationId xmlns:a16="http://schemas.microsoft.com/office/drawing/2014/main" id="{C1110C2D-0017-F7FC-2D1D-49EFBF8C95C6}"/>
                </a:ext>
              </a:extLst>
            </p:cNvPr>
            <p:cNvCxnSpPr>
              <a:cxnSpLocks/>
            </p:cNvCxnSpPr>
            <p:nvPr/>
          </p:nvCxnSpPr>
          <p:spPr>
            <a:xfrm>
              <a:off x="6686361" y="3276081"/>
              <a:ext cx="1022091" cy="890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6DD102B8-D7C6-933B-4A17-C8F0061E5A11}"/>
                </a:ext>
              </a:extLst>
            </p:cNvPr>
            <p:cNvSpPr/>
            <p:nvPr/>
          </p:nvSpPr>
          <p:spPr>
            <a:xfrm>
              <a:off x="6554541" y="3159630"/>
              <a:ext cx="288032" cy="2880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6B5C5036-1039-2818-61FC-AE94FF53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3" y="2975401"/>
              <a:ext cx="1867817" cy="619166"/>
            </a:xfrm>
            <a:prstGeom prst="rect">
              <a:avLst/>
            </a:prstGeom>
          </p:spPr>
        </p:pic>
        <p:pic>
          <p:nvPicPr>
            <p:cNvPr id="46" name="Obrázek 45">
              <a:extLst>
                <a:ext uri="{FF2B5EF4-FFF2-40B4-BE49-F238E27FC236}">
                  <a16:creationId xmlns:a16="http://schemas.microsoft.com/office/drawing/2014/main" id="{E24AD095-3562-4727-D18D-D5C41C00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826" y="4019751"/>
              <a:ext cx="1361133" cy="778680"/>
            </a:xfrm>
            <a:prstGeom prst="rect">
              <a:avLst/>
            </a:prstGeom>
          </p:spPr>
        </p:pic>
        <p:pic>
          <p:nvPicPr>
            <p:cNvPr id="47" name="Obrázek 46">
              <a:extLst>
                <a:ext uri="{FF2B5EF4-FFF2-40B4-BE49-F238E27FC236}">
                  <a16:creationId xmlns:a16="http://schemas.microsoft.com/office/drawing/2014/main" id="{06F53F2C-844F-2296-DD63-568FEE4B7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184" y="4032648"/>
              <a:ext cx="1361133" cy="778680"/>
            </a:xfrm>
            <a:prstGeom prst="rect">
              <a:avLst/>
            </a:prstGeom>
          </p:spPr>
        </p:pic>
        <p:pic>
          <p:nvPicPr>
            <p:cNvPr id="48" name="Obrázek 47">
              <a:extLst>
                <a:ext uri="{FF2B5EF4-FFF2-40B4-BE49-F238E27FC236}">
                  <a16:creationId xmlns:a16="http://schemas.microsoft.com/office/drawing/2014/main" id="{8CC9DCEC-A90A-6528-10E4-C289634E1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903" y="4077072"/>
              <a:ext cx="1361133" cy="778680"/>
            </a:xfrm>
            <a:prstGeom prst="rect">
              <a:avLst/>
            </a:prstGeom>
          </p:spPr>
        </p:pic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id="{8AB980D7-3627-6149-3BE2-A4BE20A3A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076" y="1878144"/>
              <a:ext cx="1361133" cy="778680"/>
            </a:xfrm>
            <a:prstGeom prst="rect">
              <a:avLst/>
            </a:prstGeom>
          </p:spPr>
        </p:pic>
        <p:pic>
          <p:nvPicPr>
            <p:cNvPr id="50" name="Obrázek 49">
              <a:extLst>
                <a:ext uri="{FF2B5EF4-FFF2-40B4-BE49-F238E27FC236}">
                  <a16:creationId xmlns:a16="http://schemas.microsoft.com/office/drawing/2014/main" id="{114ECFE7-2190-8CF0-B69A-B4A36A14E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075" y="4028040"/>
              <a:ext cx="1361133" cy="778680"/>
            </a:xfrm>
            <a:prstGeom prst="rect">
              <a:avLst/>
            </a:prstGeom>
          </p:spPr>
        </p:pic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B23652B5-B984-7D3D-4BAA-A6FE079FC231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 flipH="1">
              <a:off x="8471642" y="2656824"/>
              <a:ext cx="1" cy="1371216"/>
            </a:xfrm>
            <a:prstGeom prst="line">
              <a:avLst/>
            </a:prstGeom>
            <a:ln w="825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BF754E29-B091-BB4B-948E-E663D89539A6}"/>
                </a:ext>
              </a:extLst>
            </p:cNvPr>
            <p:cNvSpPr txBox="1"/>
            <p:nvPr/>
          </p:nvSpPr>
          <p:spPr>
            <a:xfrm>
              <a:off x="8059851" y="3132065"/>
              <a:ext cx="1391728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/>
                <a:t>až 256x ONU</a:t>
              </a:r>
            </a:p>
          </p:txBody>
        </p:sp>
        <p:sp>
          <p:nvSpPr>
            <p:cNvPr id="55" name="TextBox 9">
              <a:extLst>
                <a:ext uri="{FF2B5EF4-FFF2-40B4-BE49-F238E27FC236}">
                  <a16:creationId xmlns:a16="http://schemas.microsoft.com/office/drawing/2014/main" id="{CB31C82F-F820-5EA1-38B9-0C49BDAD6F06}"/>
                </a:ext>
              </a:extLst>
            </p:cNvPr>
            <p:cNvSpPr txBox="1"/>
            <p:nvPr/>
          </p:nvSpPr>
          <p:spPr>
            <a:xfrm>
              <a:off x="2711624" y="4860936"/>
              <a:ext cx="63350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cs-CZ" dirty="0"/>
                <a:t>ONU</a:t>
              </a:r>
              <a:endParaRPr dirty="0"/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60D8FD97-FF4B-EA54-7D6A-B62747C1979D}"/>
                </a:ext>
              </a:extLst>
            </p:cNvPr>
            <p:cNvSpPr txBox="1"/>
            <p:nvPr/>
          </p:nvSpPr>
          <p:spPr>
            <a:xfrm>
              <a:off x="3979053" y="4855752"/>
              <a:ext cx="63350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cs-CZ" dirty="0"/>
                <a:t>ONU</a:t>
              </a:r>
              <a:endParaRPr dirty="0"/>
            </a:p>
          </p:txBody>
        </p:sp>
        <p:sp>
          <p:nvSpPr>
            <p:cNvPr id="57" name="TextBox 9">
              <a:extLst>
                <a:ext uri="{FF2B5EF4-FFF2-40B4-BE49-F238E27FC236}">
                  <a16:creationId xmlns:a16="http://schemas.microsoft.com/office/drawing/2014/main" id="{4502EBDB-3232-641C-5F8A-ED7133011B16}"/>
                </a:ext>
              </a:extLst>
            </p:cNvPr>
            <p:cNvSpPr txBox="1"/>
            <p:nvPr/>
          </p:nvSpPr>
          <p:spPr>
            <a:xfrm>
              <a:off x="5295986" y="4853107"/>
              <a:ext cx="63350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cs-CZ" dirty="0"/>
                <a:t>ONU</a:t>
              </a:r>
              <a:endParaRPr dirty="0"/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96A78AEA-E751-E2C6-9FF7-65317C931011}"/>
                </a:ext>
              </a:extLst>
            </p:cNvPr>
            <p:cNvSpPr txBox="1"/>
            <p:nvPr/>
          </p:nvSpPr>
          <p:spPr>
            <a:xfrm>
              <a:off x="9196143" y="4125191"/>
              <a:ext cx="63350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cs-CZ" dirty="0"/>
                <a:t>ONU</a:t>
              </a:r>
              <a:endParaRPr dirty="0"/>
            </a:p>
          </p:txBody>
        </p:sp>
        <p:sp>
          <p:nvSpPr>
            <p:cNvPr id="59" name="TextBox 9">
              <a:extLst>
                <a:ext uri="{FF2B5EF4-FFF2-40B4-BE49-F238E27FC236}">
                  <a16:creationId xmlns:a16="http://schemas.microsoft.com/office/drawing/2014/main" id="{736BF29A-FBC4-0A47-E7A2-58548DB65849}"/>
                </a:ext>
              </a:extLst>
            </p:cNvPr>
            <p:cNvSpPr txBox="1"/>
            <p:nvPr/>
          </p:nvSpPr>
          <p:spPr>
            <a:xfrm>
              <a:off x="9152457" y="2089466"/>
              <a:ext cx="63350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cs-CZ" dirty="0"/>
                <a:t>ONU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2821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6A87A-0463-EB0C-B816-264898EE19A9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XGS-PON</a:t>
            </a:r>
            <a:br>
              <a:rPr lang="cs-CZ" altLang="cs-CZ" b="1" dirty="0">
                <a:solidFill>
                  <a:srgbClr val="953735"/>
                </a:solidFill>
              </a:rPr>
            </a:br>
            <a:r>
              <a:rPr lang="cs-CZ" altLang="cs-CZ" b="1" dirty="0">
                <a:solidFill>
                  <a:srgbClr val="953735"/>
                </a:solidFill>
              </a:rPr>
              <a:t>symetrický 10Gbit/s PON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7E048D2-5E7D-CE22-3517-FAFEEA989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18788"/>
              </p:ext>
            </p:extLst>
          </p:nvPr>
        </p:nvGraphicFramePr>
        <p:xfrm>
          <a:off x="2135560" y="1772816"/>
          <a:ext cx="830587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502">
                  <a:extLst>
                    <a:ext uri="{9D8B030D-6E8A-4147-A177-3AD203B41FA5}">
                      <a16:colId xmlns:a16="http://schemas.microsoft.com/office/drawing/2014/main" val="663584262"/>
                    </a:ext>
                  </a:extLst>
                </a:gridCol>
                <a:gridCol w="1585437">
                  <a:extLst>
                    <a:ext uri="{9D8B030D-6E8A-4147-A177-3AD203B41FA5}">
                      <a16:colId xmlns:a16="http://schemas.microsoft.com/office/drawing/2014/main" val="3076766118"/>
                    </a:ext>
                  </a:extLst>
                </a:gridCol>
                <a:gridCol w="2076470">
                  <a:extLst>
                    <a:ext uri="{9D8B030D-6E8A-4147-A177-3AD203B41FA5}">
                      <a16:colId xmlns:a16="http://schemas.microsoft.com/office/drawing/2014/main" val="3854619958"/>
                    </a:ext>
                  </a:extLst>
                </a:gridCol>
                <a:gridCol w="2076470">
                  <a:extLst>
                    <a:ext uri="{9D8B030D-6E8A-4147-A177-3AD203B41FA5}">
                      <a16:colId xmlns:a16="http://schemas.microsoft.com/office/drawing/2014/main" val="212261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XG-PON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XGS-PON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24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cs-CZ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G.984.x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G.987.x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G.9807.1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Downstream</a:t>
                      </a:r>
                      <a:endParaRPr lang="cs-CZ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2.5Gbps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10Gbps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10Gbps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592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Upstream</a:t>
                      </a:r>
                      <a:endParaRPr lang="cs-CZ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1.25Gbps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2.5Gbps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10Gbps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310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Symetrické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1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Maximální rozbočení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19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Dosah (typicky)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752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Vlnová délka </a:t>
                      </a:r>
                      <a:r>
                        <a:rPr lang="cs-CZ" sz="14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downstream</a:t>
                      </a:r>
                      <a:endParaRPr lang="cs-CZ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1490nm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1577nm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1577 </a:t>
                      </a:r>
                      <a:r>
                        <a:rPr lang="cs-CZ" sz="1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cs-CZ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0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Vlnová délka </a:t>
                      </a:r>
                      <a:r>
                        <a:rPr lang="cs-CZ" sz="14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upstream</a:t>
                      </a:r>
                      <a:endParaRPr lang="cs-CZ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1310nm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1270nm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1270 </a:t>
                      </a:r>
                      <a:r>
                        <a:rPr lang="cs-CZ" sz="1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cs-CZ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77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Optický rozpočet – třídy (orientačně)</a:t>
                      </a:r>
                      <a:endParaRPr lang="cs-CZ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B+ ≈ 28 dB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 ≈ 32 dB</a:t>
                      </a:r>
                      <a:endParaRPr lang="cs-CZ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 ≈ 29 dB</a:t>
                      </a:r>
                      <a:b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 ≈ 31 dB</a:t>
                      </a:r>
                      <a:endParaRPr lang="cs-CZ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 ≈ 29 dB</a:t>
                      </a:r>
                      <a:b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N2/N2a ≈ 31–33 dB</a:t>
                      </a:r>
                      <a:endParaRPr lang="cs-CZ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41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09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50751AA-5899-8610-6D2E-B200C92D96B3}"/>
              </a:ext>
            </a:extLst>
          </p:cNvPr>
          <p:cNvSpPr txBox="1">
            <a:spLocks/>
          </p:cNvSpPr>
          <p:nvPr/>
        </p:nvSpPr>
        <p:spPr bwMode="auto">
          <a:xfrm>
            <a:off x="119336" y="1340769"/>
            <a:ext cx="12072664" cy="3600400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fontAlgn="base">
              <a:spcAft>
                <a:spcPct val="0"/>
              </a:spcAft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Standard  XGS-PON G.9807.1  navržen tak aby dovolil souběh s GPON </a:t>
            </a:r>
            <a:r>
              <a:rPr lang="cs-CZ" sz="1600" b="1" noProof="0" dirty="0"/>
              <a:t>G.984</a:t>
            </a:r>
          </a:p>
          <a:p>
            <a:pPr marL="0" algn="just" fontAlgn="base">
              <a:spcAft>
                <a:spcPct val="0"/>
              </a:spcAft>
              <a:buNone/>
              <a:defRPr/>
            </a:pPr>
            <a:endParaRPr lang="cs-CZ" sz="1600" noProof="0" dirty="0">
              <a:solidFill>
                <a:srgbClr val="000000"/>
              </a:solidFill>
            </a:endParaRPr>
          </a:p>
          <a:p>
            <a:pPr marL="0" algn="just" fontAlgn="base">
              <a:spcAft>
                <a:spcPct val="0"/>
              </a:spcAft>
              <a:buNone/>
              <a:defRPr/>
            </a:pPr>
            <a:r>
              <a:rPr lang="cs-CZ" sz="1600" b="1" noProof="0" dirty="0">
                <a:solidFill>
                  <a:srgbClr val="000000"/>
                </a:solidFill>
              </a:rPr>
              <a:t>Souběžný provoz s GPON </a:t>
            </a:r>
          </a:p>
          <a:p>
            <a:pPr marL="285750" indent="-285750" algn="just" fontAlgn="base">
              <a:spcAft>
                <a:spcPct val="0"/>
              </a:spcAft>
              <a:defRPr/>
            </a:pPr>
            <a:r>
              <a:rPr lang="cs-CZ" sz="1600" noProof="0" dirty="0">
                <a:solidFill>
                  <a:srgbClr val="000000"/>
                </a:solidFill>
              </a:rPr>
              <a:t>není třeba měnit žádné pasivní prvky v trasách </a:t>
            </a:r>
          </a:p>
          <a:p>
            <a:pPr marL="285750" indent="-285750" algn="just" fontAlgn="base">
              <a:spcAft>
                <a:spcPct val="0"/>
              </a:spcAft>
              <a:defRPr/>
            </a:pPr>
            <a:r>
              <a:rPr lang="cs-CZ" sz="1600" noProof="0" dirty="0">
                <a:solidFill>
                  <a:srgbClr val="000000"/>
                </a:solidFill>
              </a:rPr>
              <a:t>měníte WDM prvky v centrále (musí propouštět také 1270/1577nm)</a:t>
            </a:r>
          </a:p>
          <a:p>
            <a:pPr marL="285750" indent="-285750" algn="just" fontAlgn="base">
              <a:spcAft>
                <a:spcPct val="0"/>
              </a:spcAft>
              <a:defRPr/>
            </a:pPr>
            <a:r>
              <a:rPr lang="cs-CZ" sz="1600" noProof="0" dirty="0">
                <a:solidFill>
                  <a:srgbClr val="000000"/>
                </a:solidFill>
              </a:rPr>
              <a:t>nevkládáte žádné filtry před nová ONU XGS-PON</a:t>
            </a:r>
          </a:p>
          <a:p>
            <a:pPr marL="0" algn="just" fontAlgn="base">
              <a:spcAft>
                <a:spcPct val="0"/>
              </a:spcAft>
              <a:buNone/>
              <a:defRPr/>
            </a:pPr>
            <a:endParaRPr lang="cs-CZ" sz="1600" noProof="0" dirty="0">
              <a:solidFill>
                <a:srgbClr val="000000"/>
              </a:solidFill>
            </a:endParaRPr>
          </a:p>
          <a:p>
            <a:pPr marL="0" algn="just" fontAlgn="base">
              <a:spcAft>
                <a:spcPct val="0"/>
              </a:spcAft>
              <a:buNone/>
              <a:defRPr/>
            </a:pPr>
            <a:r>
              <a:rPr lang="cs-CZ" sz="1600" b="1" dirty="0">
                <a:solidFill>
                  <a:srgbClr val="000000"/>
                </a:solidFill>
              </a:rPr>
              <a:t>Souběžný provoz s</a:t>
            </a:r>
            <a:r>
              <a:rPr lang="cs-CZ" sz="1600" b="1" noProof="0" dirty="0">
                <a:solidFill>
                  <a:srgbClr val="000000"/>
                </a:solidFill>
              </a:rPr>
              <a:t> RF/CATV 1550nm</a:t>
            </a:r>
          </a:p>
          <a:p>
            <a:pPr marL="285750" indent="-285750" algn="just" fontAlgn="base">
              <a:spcAft>
                <a:spcPct val="0"/>
              </a:spcAft>
              <a:defRPr/>
            </a:pPr>
            <a:r>
              <a:rPr lang="cs-CZ" sz="1600" noProof="0" dirty="0">
                <a:solidFill>
                  <a:srgbClr val="000000"/>
                </a:solidFill>
              </a:rPr>
              <a:t>není třeba měnit žádné pasivní prvky v trasách</a:t>
            </a:r>
          </a:p>
          <a:p>
            <a:pPr marL="285750" indent="-285750" algn="just" fontAlgn="base">
              <a:spcAft>
                <a:spcPct val="0"/>
              </a:spcAft>
              <a:defRPr/>
            </a:pPr>
            <a:r>
              <a:rPr lang="cs-CZ" sz="1600" dirty="0">
                <a:solidFill>
                  <a:srgbClr val="000000"/>
                </a:solidFill>
              </a:rPr>
              <a:t>WDM v centrále, tj. musíte sloučit 1550/1577nm </a:t>
            </a:r>
          </a:p>
          <a:p>
            <a:pPr marL="285750" indent="-285750" algn="just" fontAlgn="base">
              <a:spcAft>
                <a:spcPct val="0"/>
              </a:spcAft>
              <a:defRPr/>
            </a:pPr>
            <a:r>
              <a:rPr lang="cs-CZ" sz="1600" noProof="0" dirty="0"/>
              <a:t>WDM </a:t>
            </a:r>
            <a:r>
              <a:rPr lang="cs-CZ" sz="1600" noProof="0" dirty="0" err="1"/>
              <a:t>triplexery</a:t>
            </a:r>
            <a:r>
              <a:rPr lang="cs-CZ" sz="1600" noProof="0" dirty="0"/>
              <a:t> u ONU → nahradit '</a:t>
            </a:r>
            <a:r>
              <a:rPr lang="cs-CZ" sz="1600" noProof="0" dirty="0" err="1"/>
              <a:t>coexistence</a:t>
            </a:r>
            <a:r>
              <a:rPr lang="cs-CZ" sz="1600" noProof="0" dirty="0"/>
              <a:t> elementem' (</a:t>
            </a:r>
            <a:r>
              <a:rPr lang="cs-CZ" sz="1600" noProof="0" dirty="0" err="1"/>
              <a:t>CEx</a:t>
            </a:r>
            <a:r>
              <a:rPr lang="cs-CZ" sz="1600" noProof="0" dirty="0"/>
              <a:t>), který propouští 1270/1310/1490/1550/1577 </a:t>
            </a:r>
            <a:r>
              <a:rPr lang="cs-CZ" sz="1600" noProof="0" dirty="0" err="1"/>
              <a:t>nm</a:t>
            </a:r>
            <a:endParaRPr lang="cs-CZ" sz="1600" noProof="0" dirty="0"/>
          </a:p>
          <a:p>
            <a:pPr marL="285750" indent="-285750" algn="just" fontAlgn="base">
              <a:spcAft>
                <a:spcPct val="0"/>
              </a:spcAft>
              <a:defRPr/>
            </a:pPr>
            <a:endParaRPr lang="cs-CZ" sz="1600" noProof="0" dirty="0">
              <a:solidFill>
                <a:srgbClr val="000000"/>
              </a:solidFill>
            </a:endParaRPr>
          </a:p>
          <a:p>
            <a:pPr marL="0" algn="just" fontAlgn="base">
              <a:spcAft>
                <a:spcPct val="0"/>
              </a:spcAft>
              <a:buNone/>
              <a:defRPr/>
            </a:pPr>
            <a:r>
              <a:rPr lang="cs-CZ" sz="1600" noProof="0" dirty="0">
                <a:solidFill>
                  <a:srgbClr val="000000"/>
                </a:solidFill>
              </a:rPr>
              <a:t> </a:t>
            </a:r>
          </a:p>
          <a:p>
            <a:pPr marL="0" algn="just" fontAlgn="base">
              <a:spcAft>
                <a:spcPct val="0"/>
              </a:spcAft>
              <a:buNone/>
              <a:defRPr/>
            </a:pPr>
            <a:endParaRPr lang="cs-CZ" sz="1600" noProof="0" dirty="0">
              <a:solidFill>
                <a:srgbClr val="000000"/>
              </a:solidFill>
            </a:endParaRPr>
          </a:p>
          <a:p>
            <a:pPr marL="301625" indent="-301625" algn="just">
              <a:defRPr/>
            </a:pPr>
            <a:endParaRPr lang="cs-CZ" sz="1400" noProof="0" dirty="0">
              <a:solidFill>
                <a:srgbClr val="000000"/>
              </a:solidFill>
            </a:endParaRPr>
          </a:p>
          <a:p>
            <a:pPr marL="301625" indent="-301625" algn="just" fontAlgn="base">
              <a:spcAft>
                <a:spcPct val="0"/>
              </a:spcAft>
              <a:defRPr/>
            </a:pPr>
            <a:endParaRPr lang="cs-CZ" sz="1600" noProof="0" dirty="0"/>
          </a:p>
          <a:p>
            <a:pPr marL="1028700" lvl="1" indent="-301625" algn="just" fontAlgn="base">
              <a:spcAft>
                <a:spcPct val="0"/>
              </a:spcAft>
              <a:defRPr/>
            </a:pPr>
            <a:endParaRPr lang="cs-CZ" sz="1200" noProof="0" dirty="0"/>
          </a:p>
          <a:p>
            <a:pPr marL="301625" indent="-285750" algn="just" fontAlgn="base">
              <a:spcAft>
                <a:spcPct val="0"/>
              </a:spcAft>
              <a:defRPr/>
            </a:pPr>
            <a:endParaRPr lang="cs-CZ" sz="1600" noProof="0" dirty="0">
              <a:solidFill>
                <a:srgbClr val="00000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FE0C771-5677-652E-57C5-75E0B5301269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XGS-PON</a:t>
            </a:r>
            <a:br>
              <a:rPr lang="cs-CZ" altLang="cs-CZ" b="1" dirty="0">
                <a:solidFill>
                  <a:srgbClr val="953735"/>
                </a:solidFill>
              </a:rPr>
            </a:br>
            <a:r>
              <a:rPr lang="cs-CZ" altLang="cs-CZ" b="1" dirty="0">
                <a:solidFill>
                  <a:srgbClr val="953735"/>
                </a:solidFill>
              </a:rPr>
              <a:t>symetrický 10Gbit/s PON</a:t>
            </a:r>
          </a:p>
        </p:txBody>
      </p:sp>
    </p:spTree>
    <p:extLst>
      <p:ext uri="{BB962C8B-B14F-4D97-AF65-F5344CB8AC3E}">
        <p14:creationId xmlns:p14="http://schemas.microsoft.com/office/powerpoint/2010/main" val="356747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7ED6ACB-91BA-E464-BD36-243F518CD66C}"/>
              </a:ext>
            </a:extLst>
          </p:cNvPr>
          <p:cNvSpPr txBox="1">
            <a:spLocks/>
          </p:cNvSpPr>
          <p:nvPr/>
        </p:nvSpPr>
        <p:spPr bwMode="auto">
          <a:xfrm>
            <a:off x="335360" y="1556792"/>
            <a:ext cx="6768752" cy="2016224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XGPL-16000		</a:t>
            </a:r>
            <a:r>
              <a:rPr lang="cs-CZ" altLang="cs-CZ" sz="1600" b="1" dirty="0">
                <a:latin typeface="Arial" charset="0"/>
                <a:cs typeface="Arial" charset="0"/>
              </a:rPr>
              <a:t>XGS-PON OLT 16x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marL="301625" indent="-285750" algn="just">
              <a:defRPr/>
            </a:pPr>
            <a:r>
              <a:rPr lang="en-GB" sz="1600" dirty="0"/>
              <a:t>16</a:t>
            </a:r>
            <a:r>
              <a:rPr lang="cs-CZ" sz="1600" dirty="0"/>
              <a:t>x</a:t>
            </a:r>
            <a:r>
              <a:rPr lang="en-GB" sz="1600" dirty="0"/>
              <a:t> SFP+ OLT XGS-PON</a:t>
            </a:r>
            <a:endParaRPr lang="cs-CZ" sz="1600" dirty="0"/>
          </a:p>
          <a:p>
            <a:pPr marL="301625" indent="-285750" algn="just"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2x 100G QSFP28</a:t>
            </a:r>
          </a:p>
          <a:p>
            <a:pPr marL="301625" indent="-285750" algn="just"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8x 10G SFP+ 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L3 </a:t>
            </a:r>
            <a:r>
              <a:rPr lang="cs-CZ" altLang="cs-CZ" sz="1600" dirty="0" err="1">
                <a:latin typeface="Arial" charset="0"/>
                <a:cs typeface="Arial" charset="0"/>
              </a:rPr>
              <a:t>Routing</a:t>
            </a:r>
            <a:r>
              <a:rPr lang="cs-CZ" altLang="cs-CZ" sz="1600" dirty="0">
                <a:latin typeface="Arial" charset="0"/>
                <a:cs typeface="Arial" charset="0"/>
              </a:rPr>
              <a:t> (Static, RIP, OSPF, BGP, IS-IS, VRRP), ERPS</a:t>
            </a:r>
          </a:p>
          <a:p>
            <a:pPr marL="26670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altLang="cs-CZ" sz="1600" dirty="0">
                <a:latin typeface="Arial" charset="0"/>
                <a:cs typeface="Arial" charset="0"/>
              </a:rPr>
              <a:t>Redundantní napájení  AC nebo  AC+DC </a:t>
            </a:r>
          </a:p>
          <a:p>
            <a:pPr marL="266700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altLang="zh-TW" sz="1600" dirty="0">
              <a:latin typeface="Arial" charset="0"/>
              <a:cs typeface="Arial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CFC0EBF-9B59-2339-831C-7F4DE4287F87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XGS-PON</a:t>
            </a:r>
            <a:br>
              <a:rPr lang="cs-CZ" altLang="cs-CZ" b="1" dirty="0">
                <a:solidFill>
                  <a:srgbClr val="953735"/>
                </a:solidFill>
              </a:rPr>
            </a:br>
            <a:r>
              <a:rPr lang="cs-CZ" altLang="cs-CZ" b="1" dirty="0">
                <a:solidFill>
                  <a:srgbClr val="953735"/>
                </a:solidFill>
              </a:rPr>
              <a:t>symetrický 10Gbit/s PON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28D150-7C2E-AB2D-FC5F-63A2E9AE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484784"/>
            <a:ext cx="4744511" cy="1572766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65BCD53-61FC-3348-1202-1ADEF39A9D2C}"/>
              </a:ext>
            </a:extLst>
          </p:cNvPr>
          <p:cNvSpPr txBox="1">
            <a:spLocks/>
          </p:cNvSpPr>
          <p:nvPr/>
        </p:nvSpPr>
        <p:spPr bwMode="auto">
          <a:xfrm>
            <a:off x="347724" y="3645024"/>
            <a:ext cx="6768752" cy="1728192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XGPN-100 		</a:t>
            </a:r>
            <a:r>
              <a:rPr lang="cs-CZ" altLang="cs-CZ" sz="1600" b="1" dirty="0">
                <a:latin typeface="Arial" charset="0"/>
                <a:cs typeface="Arial" charset="0"/>
              </a:rPr>
              <a:t>XGS-PON ONT </a:t>
            </a:r>
          </a:p>
          <a:p>
            <a:pPr marL="301625" indent="-285750">
              <a:defRPr/>
            </a:pPr>
            <a:r>
              <a:rPr lang="en-GB" sz="1600" dirty="0"/>
              <a:t>XGS-PON</a:t>
            </a:r>
            <a:r>
              <a:rPr lang="cs-CZ" sz="1600" dirty="0"/>
              <a:t> </a:t>
            </a:r>
            <a:r>
              <a:rPr lang="cs-CZ" altLang="cs-CZ" sz="1600" dirty="0"/>
              <a:t>(SC/UPC), TX 5dBm, RX -28dBm</a:t>
            </a:r>
          </a:p>
          <a:p>
            <a:pPr marL="301625" indent="-285750">
              <a:defRPr/>
            </a:pPr>
            <a:r>
              <a:rPr lang="cs-CZ" sz="1600" dirty="0"/>
              <a:t>1× 10GBASE-T RJ45 (auto</a:t>
            </a:r>
            <a:r>
              <a:rPr lang="en-GB" sz="1600" dirty="0"/>
              <a:t>-</a:t>
            </a:r>
            <a:r>
              <a:rPr lang="cs-CZ" sz="1600" dirty="0" err="1"/>
              <a:t>nego</a:t>
            </a:r>
            <a:r>
              <a:rPr lang="cs-CZ" sz="1600" dirty="0"/>
              <a:t> 100M/1G/2</a:t>
            </a:r>
            <a:r>
              <a:rPr lang="en-GB" sz="1600" dirty="0"/>
              <a:t>.</a:t>
            </a:r>
            <a:r>
              <a:rPr lang="cs-CZ" sz="1600" dirty="0"/>
              <a:t>5G/5G/10G)</a:t>
            </a:r>
          </a:p>
          <a:p>
            <a:pPr marL="301625" indent="-285750">
              <a:defRPr/>
            </a:pPr>
            <a:r>
              <a:rPr lang="cs-CZ" altLang="cs-CZ" sz="1600" dirty="0" err="1"/>
              <a:t>Download</a:t>
            </a:r>
            <a:r>
              <a:rPr lang="cs-CZ" altLang="cs-CZ" sz="1600" dirty="0"/>
              <a:t> 10Gbps</a:t>
            </a:r>
          </a:p>
          <a:p>
            <a:pPr marL="301625" indent="-285750">
              <a:defRPr/>
            </a:pPr>
            <a:r>
              <a:rPr lang="cs-CZ" altLang="cs-CZ" sz="1600" dirty="0"/>
              <a:t>Upload 10Gbps</a:t>
            </a:r>
          </a:p>
          <a:p>
            <a:pPr marL="301625" indent="-285750" algn="just">
              <a:lnSpc>
                <a:spcPct val="150000"/>
              </a:lnSpc>
              <a:buNone/>
              <a:defRPr/>
            </a:pPr>
            <a:endParaRPr lang="cs-CZ" altLang="cs-CZ" sz="1600" dirty="0">
              <a:latin typeface="Arial" charset="0"/>
              <a:cs typeface="Arial" charset="0"/>
            </a:endParaRPr>
          </a:p>
          <a:p>
            <a:pPr marL="266700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altLang="zh-TW" sz="1600" dirty="0">
              <a:latin typeface="Arial" charset="0"/>
              <a:cs typeface="Arial" charset="0"/>
            </a:endParaRPr>
          </a:p>
        </p:txBody>
      </p:sp>
      <p:pic>
        <p:nvPicPr>
          <p:cNvPr id="7" name="圖片 2">
            <a:extLst>
              <a:ext uri="{FF2B5EF4-FFF2-40B4-BE49-F238E27FC236}">
                <a16:creationId xmlns:a16="http://schemas.microsoft.com/office/drawing/2014/main" id="{6E637855-122F-ED49-7ACA-3C1F7C8B0A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99" y="2783450"/>
            <a:ext cx="3399688" cy="33996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D4ED729-A20A-A37D-32AA-3EA2200723C3}"/>
              </a:ext>
            </a:extLst>
          </p:cNvPr>
          <p:cNvSpPr txBox="1"/>
          <p:nvPr/>
        </p:nvSpPr>
        <p:spPr>
          <a:xfrm>
            <a:off x="7050262" y="5770130"/>
            <a:ext cx="4420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212529"/>
                </a:solidFill>
                <a:effectLst/>
                <a:latin typeface="Didact Gothic" panose="00000500000000000000" pitchFamily="2" charset="0"/>
              </a:rPr>
              <a:t>1x 10GBASE-T RJ45 </a:t>
            </a:r>
            <a:br>
              <a:rPr lang="cs-CZ" b="0" i="0" dirty="0">
                <a:solidFill>
                  <a:srgbClr val="212529"/>
                </a:solidFill>
                <a:effectLst/>
                <a:latin typeface="Didact Gothic" panose="00000500000000000000" pitchFamily="2" charset="0"/>
              </a:rPr>
            </a:br>
            <a:r>
              <a:rPr lang="cs-CZ" b="0" i="0" dirty="0">
                <a:solidFill>
                  <a:srgbClr val="212529"/>
                </a:solidFill>
                <a:effectLst/>
                <a:latin typeface="Didact Gothic" panose="00000500000000000000" pitchFamily="2" charset="0"/>
              </a:rPr>
              <a:t>(100M/1G/2.5G/5GBASE-T)</a:t>
            </a:r>
            <a:endParaRPr lang="cs-CZ" dirty="0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0A5E90FE-9EF9-9D27-675D-231178301FE7}"/>
              </a:ext>
            </a:extLst>
          </p:cNvPr>
          <p:cNvSpPr/>
          <p:nvPr/>
        </p:nvSpPr>
        <p:spPr>
          <a:xfrm rot="10800000">
            <a:off x="9192344" y="5373216"/>
            <a:ext cx="67998" cy="3969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E8AF8FE-5EBB-2C06-53B6-F2AE185A6404}"/>
              </a:ext>
            </a:extLst>
          </p:cNvPr>
          <p:cNvSpPr txBox="1">
            <a:spLocks/>
          </p:cNvSpPr>
          <p:nvPr/>
        </p:nvSpPr>
        <p:spPr bwMode="auto">
          <a:xfrm>
            <a:off x="355341" y="5361356"/>
            <a:ext cx="6768752" cy="875956"/>
          </a:xfrm>
          <a:prstGeom prst="rect">
            <a:avLst/>
          </a:prstGeom>
        </p:spPr>
        <p:txBody>
          <a:bodyPr/>
          <a:lstStyle>
            <a:lvl1pPr marL="15875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1625" indent="-285750" algn="just">
              <a:lnSpc>
                <a:spcPct val="150000"/>
              </a:lnSpc>
              <a:buNone/>
              <a:defRPr/>
            </a:pPr>
            <a:r>
              <a:rPr lang="cs-CZ" altLang="cs-CZ" sz="1600" b="1" dirty="0">
                <a:solidFill>
                  <a:srgbClr val="000000"/>
                </a:solidFill>
              </a:rPr>
              <a:t>XGPL-XGSFP-N1 		</a:t>
            </a:r>
            <a:r>
              <a:rPr lang="cs-CZ" altLang="cs-CZ" sz="1600" b="1" dirty="0">
                <a:latin typeface="Arial" charset="0"/>
                <a:cs typeface="Arial" charset="0"/>
              </a:rPr>
              <a:t>XGS-PON SFP modul</a:t>
            </a:r>
          </a:p>
          <a:p>
            <a:pPr marL="301625" indent="-285750" algn="just">
              <a:defRPr/>
            </a:pPr>
            <a:r>
              <a:rPr lang="en-GB" sz="1600" dirty="0"/>
              <a:t>Class N1</a:t>
            </a:r>
            <a:r>
              <a:rPr lang="cs-CZ" sz="1600" dirty="0"/>
              <a:t>, 10G i 2.5G, typicky 20km</a:t>
            </a:r>
            <a:endParaRPr lang="cs-CZ" altLang="cs-CZ" sz="1600" dirty="0"/>
          </a:p>
          <a:p>
            <a:pPr marL="266700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altLang="zh-TW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EBFCE-767B-C1D3-DDB5-729534B66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51BFD-A15C-7506-0FC9-7505EC8E8DF2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Pro AV switch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89B4001A-54AD-F1AF-CE9C-9FC8AAC34FB2}"/>
              </a:ext>
            </a:extLst>
          </p:cNvPr>
          <p:cNvSpPr txBox="1"/>
          <p:nvPr/>
        </p:nvSpPr>
        <p:spPr>
          <a:xfrm>
            <a:off x="335360" y="1349805"/>
            <a:ext cx="850199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Profesionální provedení: zařízení ve třídě „</a:t>
            </a:r>
            <a:r>
              <a:rPr lang="cs-CZ" dirty="0" err="1"/>
              <a:t>appliance</a:t>
            </a:r>
            <a:r>
              <a:rPr lang="cs-CZ" dirty="0"/>
              <a:t>“ – panel vpředu, konektory vzadu, jak je zvykem u AV techniky.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Vysoký </a:t>
            </a:r>
            <a:r>
              <a:rPr lang="cs-CZ" dirty="0" err="1"/>
              <a:t>PoE</a:t>
            </a:r>
            <a:r>
              <a:rPr lang="cs-CZ" dirty="0"/>
              <a:t> výkon: až 95 W na port (</a:t>
            </a:r>
            <a:r>
              <a:rPr lang="cs-CZ" dirty="0" err="1"/>
              <a:t>PoE</a:t>
            </a:r>
            <a:r>
              <a:rPr lang="cs-CZ" dirty="0"/>
              <a:t>++), napájení kamer, mikrofonů, displejů a </a:t>
            </a:r>
            <a:r>
              <a:rPr lang="cs-CZ" dirty="0" err="1"/>
              <a:t>encoderů</a:t>
            </a:r>
            <a:r>
              <a:rPr lang="cs-CZ" dirty="0"/>
              <a:t> bez potřeby externích adaptérů.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Snadné nasazení i pro „</a:t>
            </a:r>
            <a:r>
              <a:rPr lang="cs-CZ" dirty="0" err="1"/>
              <a:t>nesíťaře</a:t>
            </a:r>
            <a:r>
              <a:rPr lang="cs-CZ" dirty="0"/>
              <a:t>“: rychlý AV-</a:t>
            </a:r>
            <a:r>
              <a:rPr lang="cs-CZ" dirty="0" err="1"/>
              <a:t>over</a:t>
            </a:r>
            <a:r>
              <a:rPr lang="cs-CZ" dirty="0"/>
              <a:t>-IP </a:t>
            </a:r>
            <a:r>
              <a:rPr lang="cs-CZ" dirty="0" err="1"/>
              <a:t>deployment</a:t>
            </a:r>
            <a:r>
              <a:rPr lang="cs-CZ" dirty="0"/>
              <a:t>, přednastavené šablony a průvodci.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Okamžitá podpora </a:t>
            </a:r>
            <a:r>
              <a:rPr lang="cs-CZ" dirty="0" err="1"/>
              <a:t>multicastu</a:t>
            </a:r>
            <a:r>
              <a:rPr lang="cs-CZ" dirty="0"/>
              <a:t>: funkce IGMP </a:t>
            </a:r>
            <a:r>
              <a:rPr lang="cs-CZ" dirty="0" err="1"/>
              <a:t>Snooping</a:t>
            </a:r>
            <a:r>
              <a:rPr lang="cs-CZ" dirty="0"/>
              <a:t> a MLD </a:t>
            </a:r>
            <a:r>
              <a:rPr lang="cs-CZ" dirty="0" err="1"/>
              <a:t>Snooping</a:t>
            </a:r>
            <a:r>
              <a:rPr lang="cs-CZ" dirty="0"/>
              <a:t> aktivní ihned po zapnutí, bez nutnosti složité konfigurace.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pro klíčové protokoly: zjednodušená konfigurace a optimalizace prostředí pro NDI (video) a Dante (audio).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Volitelný </a:t>
            </a:r>
            <a:r>
              <a:rPr lang="cs-CZ" noProof="0" dirty="0" err="1"/>
              <a:t>Fanless</a:t>
            </a:r>
            <a:r>
              <a:rPr lang="cs-CZ" noProof="0" dirty="0"/>
              <a:t> režim</a:t>
            </a:r>
            <a:r>
              <a:rPr lang="cs-CZ" dirty="0"/>
              <a:t> – tichý chod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Uživatelské rozhraní dvojí = „Standard“ pro síťaře, „Pro AV“ síťoví laici </a:t>
            </a:r>
          </a:p>
        </p:txBody>
      </p:sp>
      <p:pic>
        <p:nvPicPr>
          <p:cNvPr id="10" name="圖片 8">
            <a:extLst>
              <a:ext uri="{FF2B5EF4-FFF2-40B4-BE49-F238E27FC236}">
                <a16:creationId xmlns:a16="http://schemas.microsoft.com/office/drawing/2014/main" id="{150B5275-B3E9-0336-7AE8-88125E4A3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7356" y="1369403"/>
            <a:ext cx="3372186" cy="169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4">
            <a:extLst>
              <a:ext uri="{FF2B5EF4-FFF2-40B4-BE49-F238E27FC236}">
                <a16:creationId xmlns:a16="http://schemas.microsoft.com/office/drawing/2014/main" id="{72D44AB6-F7E4-2F60-6BFC-20DFDDDBF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56" y="3453723"/>
            <a:ext cx="3372186" cy="67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44D188C8-FFF0-03A6-9FCB-E4896038D139}"/>
              </a:ext>
            </a:extLst>
          </p:cNvPr>
          <p:cNvSpPr txBox="1"/>
          <p:nvPr/>
        </p:nvSpPr>
        <p:spPr>
          <a:xfrm>
            <a:off x="591672" y="5070959"/>
            <a:ext cx="11008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Z hlediska Ethernet a IP technologií  neobsahuje zázračnou technologii pro AV! Především jde o celkovou ergonomii.</a:t>
            </a:r>
          </a:p>
          <a:p>
            <a:pPr algn="ctr"/>
            <a:r>
              <a:rPr lang="cs-CZ" i="1" dirty="0"/>
              <a:t>Není cenová přirážka za to že jde o Profi AV!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3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37942C4-41DD-316F-CD50-9DB6BF4B5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15435"/>
              </p:ext>
            </p:extLst>
          </p:nvPr>
        </p:nvGraphicFramePr>
        <p:xfrm>
          <a:off x="407368" y="1484784"/>
          <a:ext cx="11233247" cy="376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66358426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076766118"/>
                    </a:ext>
                  </a:extLst>
                </a:gridCol>
                <a:gridCol w="2707501">
                  <a:extLst>
                    <a:ext uri="{9D8B030D-6E8A-4147-A177-3AD203B41FA5}">
                      <a16:colId xmlns:a16="http://schemas.microsoft.com/office/drawing/2014/main" val="3854619958"/>
                    </a:ext>
                  </a:extLst>
                </a:gridCol>
                <a:gridCol w="2246649">
                  <a:extLst>
                    <a:ext uri="{9D8B030D-6E8A-4147-A177-3AD203B41FA5}">
                      <a16:colId xmlns:a16="http://schemas.microsoft.com/office/drawing/2014/main" val="212261530"/>
                    </a:ext>
                  </a:extLst>
                </a:gridCol>
                <a:gridCol w="2246649">
                  <a:extLst>
                    <a:ext uri="{9D8B030D-6E8A-4147-A177-3AD203B41FA5}">
                      <a16:colId xmlns:a16="http://schemas.microsoft.com/office/drawing/2014/main" val="3919498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Vlastnost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NDI Full (High Bandwidth)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NDI HX3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H.265 (HEVC AV-over-IP)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HDMI-over-IP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2401824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Účel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Profesionální studiová produkce, broadcast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Levnější kamery, jednoduché nasazení</a:t>
                      </a:r>
                      <a:b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1GbE / Wi-Fi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IPTV, signage, DVB-T2, OTT</a:t>
                      </a: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Náhrada HDMI kabelu přes síť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873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Komprese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Nízká (intra-frame, vizuálně bezeztrátová)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H.265 optimalizovaný pro AV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H.265 vysoká komprese</a:t>
                      </a: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Střední, proprietární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194592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Datový tok (1080p/60)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100–300 Mb/s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8–20 Mb/s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5–8 Mb/s (broadcast)</a:t>
                      </a:r>
                      <a:b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10–15 Mb/s (OTT)</a:t>
                      </a:r>
                      <a:endParaRPr lang="cs-CZ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100–500 Mb/s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421310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Datový tok (4K/60)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200–600 Mb/s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20–40 Mb/s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15–30 Mb/s</a:t>
                      </a: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1 Gb/s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320161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Latence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1–2 </a:t>
                      </a:r>
                      <a:r>
                        <a:rPr lang="cs-CZ" sz="1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50–100 ms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50–200 ms</a:t>
                      </a: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30–50 ms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278719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Kvalita obrazu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95–98 % originálu (broadcast level)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85–95 % originálu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70–90 % originálu (závisí na bitrate)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80–90 % originálu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51752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Síťové nároky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10GbE pro více 4K streamů</a:t>
                      </a:r>
                      <a:b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1GbE stačí pro 1080p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1GbE, funguje i přes Wi-Fi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1GbE, vhodné i pro WAN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1GbE, často proprietární extender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17790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Typické použití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TV studia, sport, živé režie, VFX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školní studia, meetingy, PTZ kamery, mobilní streaming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IPTV, DVB-T2, OTT, archivy</a:t>
                      </a: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Signage, malé instalace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190777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Výhoda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Nejnižší latence, nejvyšší kvalita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Nízký datový tok, jednoduché nasazení</a:t>
                      </a:r>
                      <a:endParaRPr lang="cs-CZ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Minimální bitrate, široká kompatibilita</a:t>
                      </a:r>
                    </a:p>
                  </a:txBody>
                  <a:tcPr marL="47625" marR="47625" marT="24130" marB="2413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Snadná instalace, známé řešení</a:t>
                      </a:r>
                    </a:p>
                  </a:txBody>
                  <a:tcPr marL="47625" marR="47625" marT="24130" marB="24130" anchor="ctr"/>
                </a:tc>
                <a:extLst>
                  <a:ext uri="{0D108BD9-81ED-4DB2-BD59-A6C34878D82A}">
                    <a16:rowId xmlns:a16="http://schemas.microsoft.com/office/drawing/2014/main" val="2575415470"/>
                  </a:ext>
                </a:extLst>
              </a:tr>
            </a:tbl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9AE250D3-3A0B-6A3A-D88E-4FED6A08849F}"/>
              </a:ext>
            </a:extLst>
          </p:cNvPr>
          <p:cNvSpPr txBox="1">
            <a:spLocks/>
          </p:cNvSpPr>
          <p:nvPr/>
        </p:nvSpPr>
        <p:spPr bwMode="auto">
          <a:xfrm>
            <a:off x="1981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cs-CZ" altLang="cs-CZ" b="1" dirty="0">
                <a:solidFill>
                  <a:srgbClr val="953735"/>
                </a:solidFill>
              </a:rPr>
              <a:t>Pro AV switch</a:t>
            </a:r>
          </a:p>
          <a:p>
            <a:pPr algn="ctr" eaLnBrk="0" hangingPunct="0">
              <a:buNone/>
            </a:pPr>
            <a:r>
              <a:rPr lang="cs-CZ" altLang="cs-CZ" sz="2000" b="1" dirty="0">
                <a:solidFill>
                  <a:srgbClr val="953735"/>
                </a:solidFill>
              </a:rPr>
              <a:t>srovnání technologií AV-</a:t>
            </a:r>
            <a:r>
              <a:rPr lang="cs-CZ" altLang="cs-CZ" sz="2000" b="1" dirty="0" err="1">
                <a:solidFill>
                  <a:srgbClr val="953735"/>
                </a:solidFill>
              </a:rPr>
              <a:t>over</a:t>
            </a:r>
            <a:r>
              <a:rPr lang="cs-CZ" altLang="cs-CZ" sz="2000" b="1" dirty="0">
                <a:solidFill>
                  <a:srgbClr val="953735"/>
                </a:solidFill>
              </a:rPr>
              <a:t>-IP</a:t>
            </a:r>
          </a:p>
        </p:txBody>
      </p:sp>
      <p:pic>
        <p:nvPicPr>
          <p:cNvPr id="4" name="圖片 7">
            <a:extLst>
              <a:ext uri="{FF2B5EF4-FFF2-40B4-BE49-F238E27FC236}">
                <a16:creationId xmlns:a16="http://schemas.microsoft.com/office/drawing/2014/main" id="{979AB5BE-82C8-4910-DD85-F3999C64D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-69981"/>
            <a:ext cx="1560173" cy="81957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2792EEA-2239-5218-B827-0D1BFF008BBD}"/>
              </a:ext>
            </a:extLst>
          </p:cNvPr>
          <p:cNvSpPr txBox="1"/>
          <p:nvPr/>
        </p:nvSpPr>
        <p:spPr>
          <a:xfrm>
            <a:off x="10056440" y="704158"/>
            <a:ext cx="20882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r>
              <a:rPr lang="en-US" altLang="zh-TW" sz="700" b="0" dirty="0"/>
              <a:t>NDI® is a registered trademark of </a:t>
            </a:r>
            <a:r>
              <a:rPr lang="en-US" altLang="zh-TW" sz="700" b="0" dirty="0" err="1"/>
              <a:t>NewTek</a:t>
            </a:r>
            <a:r>
              <a:rPr lang="en-US" altLang="zh-TW" sz="700" b="0" dirty="0"/>
              <a:t>, Inc.</a:t>
            </a:r>
            <a:endParaRPr lang="zh-TW" altLang="en-US" sz="700" b="0" dirty="0"/>
          </a:p>
        </p:txBody>
      </p:sp>
    </p:spTree>
    <p:extLst>
      <p:ext uri="{BB962C8B-B14F-4D97-AF65-F5344CB8AC3E}">
        <p14:creationId xmlns:p14="http://schemas.microsoft.com/office/powerpoint/2010/main" val="73777426"/>
      </p:ext>
    </p:extLst>
  </p:cSld>
  <p:clrMapOvr>
    <a:masterClrMapping/>
  </p:clrMapOvr>
</p:sld>
</file>

<file path=ppt/theme/theme1.xml><?xml version="1.0" encoding="utf-8"?>
<a:theme xmlns:a="http://schemas.openxmlformats.org/drawingml/2006/main" name="4_Vlastní návrh">
  <a:themeElements>
    <a:clrScheme name="4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3585</Words>
  <Application>Microsoft Office PowerPoint</Application>
  <PresentationFormat>Širokoúhlá obrazovka</PresentationFormat>
  <Paragraphs>573</Paragraphs>
  <Slides>28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Didact Gothic</vt:lpstr>
      <vt:lpstr>4_Vlastní návrh</vt:lpstr>
      <vt:lpstr>7_Office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ASM Workshop 2024 - Planet</dc:title>
  <dc:creator/>
  <cp:lastModifiedBy>Richard Hemzal</cp:lastModifiedBy>
  <cp:revision>672</cp:revision>
  <dcterms:created xsi:type="dcterms:W3CDTF">2019-09-04T14:29:57Z</dcterms:created>
  <dcterms:modified xsi:type="dcterms:W3CDTF">2025-09-30T05:31:56Z</dcterms:modified>
</cp:coreProperties>
</file>